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B0D5-AFD8-40AE-AEB6-05CC0D9AA77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700" y="2001838"/>
            <a:ext cx="3251200" cy="2214561"/>
          </a:xfrm>
        </p:spPr>
        <p:txBody>
          <a:bodyPr>
            <a:noAutofit/>
          </a:bodyPr>
          <a:lstStyle/>
          <a:p>
            <a:r>
              <a:rPr lang="en-US" sz="14100" b="1" dirty="0" smtClean="0">
                <a:solidFill>
                  <a:srgbClr val="00B050"/>
                </a:solidFill>
              </a:rPr>
              <a:t>API</a:t>
            </a:r>
            <a:endParaRPr lang="en-US" sz="141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6091238"/>
            <a:ext cx="9144000" cy="7540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4287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APIs in Action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475"/>
          </a:xfrm>
        </p:spPr>
        <p:txBody>
          <a:bodyPr>
            <a:normAutofit/>
          </a:bodyPr>
          <a:lstStyle/>
          <a:p>
            <a:r>
              <a:rPr lang="en-US" b="1" dirty="0"/>
              <a:t>Real-world Examples:</a:t>
            </a:r>
            <a:r>
              <a:rPr lang="en-US" dirty="0"/>
              <a:t> Showcase how APIs power popular applications and services, such as social media platforms, e-commerce websites, and financial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48038"/>
            <a:ext cx="10515600" cy="125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Integration:</a:t>
            </a:r>
            <a:r>
              <a:rPr lang="en-US" dirty="0" smtClean="0"/>
              <a:t> Demonstrate how APIs enable integration between different platforms, systems, and devices, fostering innovation and collaboration.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741865"/>
            <a:ext cx="10515600" cy="134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 Cases:</a:t>
            </a:r>
            <a:r>
              <a:rPr lang="en-US" dirty="0" smtClean="0"/>
              <a:t> Highlight specific API use cases across various industries (finance, healthcare, education, etc.), showcasing the versatility and impact of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Challenges and Considerations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475"/>
          </a:xfrm>
        </p:spPr>
        <p:txBody>
          <a:bodyPr>
            <a:normAutofit/>
          </a:bodyPr>
          <a:lstStyle/>
          <a:p>
            <a:r>
              <a:rPr lang="en-US" b="1" dirty="0"/>
              <a:t>Common Challenges:</a:t>
            </a:r>
            <a:r>
              <a:rPr lang="en-US" dirty="0"/>
              <a:t> Address common challenges in API development and integration, such as security vulnerabilities, scalability issues, versioning conflicts, and performance optimization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48038"/>
            <a:ext cx="10515600" cy="12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Considerations:</a:t>
            </a:r>
            <a:r>
              <a:rPr lang="en-US" dirty="0" smtClean="0"/>
              <a:t> Discuss factors to consider when choosing the right API architecture, protocol, and design patterns based on project requirements, scalability needs, and future growth.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897437"/>
            <a:ext cx="10515600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Strategies:</a:t>
            </a:r>
            <a:r>
              <a:rPr lang="en-US" dirty="0" smtClean="0"/>
              <a:t> Provide strategies and best practices for overcoming API-related challenges and ensuring long-term success, such as API governance, testing methodologies, and monitoring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2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Future Trends in APIs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6675"/>
          </a:xfrm>
        </p:spPr>
        <p:txBody>
          <a:bodyPr>
            <a:normAutofit/>
          </a:bodyPr>
          <a:lstStyle/>
          <a:p>
            <a:r>
              <a:rPr lang="en-US" b="1" dirty="0"/>
              <a:t>Emerging Technologies:</a:t>
            </a:r>
            <a:r>
              <a:rPr lang="en-US" dirty="0"/>
              <a:t> Explore emerging technologies shaping the future of APIs, such as </a:t>
            </a:r>
            <a:r>
              <a:rPr lang="en-US" dirty="0" err="1"/>
              <a:t>microservices</a:t>
            </a:r>
            <a:r>
              <a:rPr lang="en-US" dirty="0"/>
              <a:t> architecture, </a:t>
            </a:r>
            <a:r>
              <a:rPr lang="en-US" dirty="0" err="1"/>
              <a:t>serverless</a:t>
            </a:r>
            <a:r>
              <a:rPr lang="en-US" dirty="0"/>
              <a:t> computing, AI/ML APIs, and </a:t>
            </a:r>
            <a:r>
              <a:rPr lang="en-US" dirty="0" err="1"/>
              <a:t>IoT</a:t>
            </a:r>
            <a:r>
              <a:rPr lang="en-US" dirty="0"/>
              <a:t> integration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97237"/>
            <a:ext cx="10515600" cy="136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Trends:</a:t>
            </a:r>
            <a:r>
              <a:rPr lang="en-US" dirty="0" smtClean="0"/>
              <a:t> Discuss trends in API design and development, including hypermedia APIs, event-driven APIs, API monetization strategies, and API marketplaces.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795837"/>
            <a:ext cx="10515600" cy="174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Opportunities and Challenges:</a:t>
            </a:r>
            <a:r>
              <a:rPr lang="en-US" dirty="0" smtClean="0"/>
              <a:t> Identify opportunities and challenges in adopting new API technologies and standards, and how organizations can leverage APIs for innovation, growth, and competitive advantage.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How API works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8" y="3079747"/>
            <a:ext cx="1514475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78" y="3094035"/>
            <a:ext cx="1476375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58" y="3094035"/>
            <a:ext cx="1733550" cy="162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013" y="3130547"/>
            <a:ext cx="146685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650" y="3130547"/>
            <a:ext cx="1485900" cy="1562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4489053" y="3725862"/>
            <a:ext cx="951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89053" y="4064000"/>
            <a:ext cx="951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70273" y="3365500"/>
            <a:ext cx="1142405" cy="334962"/>
            <a:chOff x="1971873" y="3365500"/>
            <a:chExt cx="977305" cy="33496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971873" y="3700462"/>
              <a:ext cx="977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57400" y="3365500"/>
              <a:ext cx="8170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accent2"/>
                  </a:solidFill>
                </a:rPr>
                <a:t>Request</a:t>
              </a:r>
              <a:endParaRPr lang="en-US" sz="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70273" y="3754671"/>
            <a:ext cx="1151284" cy="323165"/>
            <a:chOff x="1971873" y="3754671"/>
            <a:chExt cx="986184" cy="323165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1971873" y="4064000"/>
              <a:ext cx="977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26584" y="3754671"/>
              <a:ext cx="9314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rgbClr val="00B050"/>
                  </a:solidFill>
                </a:rPr>
                <a:t>Response</a:t>
              </a:r>
              <a:endParaRPr lang="en-US" sz="15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7174508" y="3784833"/>
            <a:ext cx="951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567864" y="3784833"/>
            <a:ext cx="725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555164" y="4077836"/>
            <a:ext cx="725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174508" y="4064000"/>
            <a:ext cx="951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API?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778125"/>
            <a:ext cx="6400800" cy="2174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Collection of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communication </a:t>
            </a:r>
            <a:r>
              <a:rPr lang="en-US" dirty="0">
                <a:solidFill>
                  <a:srgbClr val="FFC000"/>
                </a:solidFill>
              </a:rPr>
              <a:t>protocols and </a:t>
            </a:r>
            <a:r>
              <a:rPr lang="en-US" dirty="0" smtClean="0">
                <a:solidFill>
                  <a:srgbClr val="FFC000"/>
                </a:solidFill>
              </a:rPr>
              <a:t>subroutines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used </a:t>
            </a:r>
            <a:r>
              <a:rPr lang="en-US" dirty="0">
                <a:solidFill>
                  <a:srgbClr val="7030A0"/>
                </a:solidFill>
              </a:rPr>
              <a:t>by various </a:t>
            </a:r>
            <a:r>
              <a:rPr lang="en-US" dirty="0" smtClean="0">
                <a:solidFill>
                  <a:srgbClr val="7030A0"/>
                </a:solidFill>
              </a:rPr>
              <a:t>programs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to </a:t>
            </a:r>
            <a:r>
              <a:rPr lang="en-US" dirty="0">
                <a:solidFill>
                  <a:srgbClr val="00B050"/>
                </a:solidFill>
              </a:rPr>
              <a:t>communicate between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1800" y="2349500"/>
            <a:ext cx="6946900" cy="298450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Intro to APIs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9375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APIs (Application Programming Interfaces) are sets of protocols, routines, and tools that allow different software applications to communicate and interact with each other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309937"/>
            <a:ext cx="105156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Explanation:</a:t>
            </a:r>
            <a:r>
              <a:rPr lang="en-US" dirty="0" smtClean="0"/>
              <a:t> They define the methods and data formats that applications can use to request and exchange information, enabling seamless integration and functionality.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46637"/>
            <a:ext cx="1051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Examples:</a:t>
            </a:r>
            <a:r>
              <a:rPr lang="en-US" dirty="0" smtClean="0"/>
              <a:t> Weather APIs for fetching real-time weather data, Payment APIs for processing online transactions, Social Media APIs for accessing user profiles and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Importance of APIs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3975"/>
          </a:xfrm>
        </p:spPr>
        <p:txBody>
          <a:bodyPr/>
          <a:lstStyle/>
          <a:p>
            <a:r>
              <a:rPr lang="en-US" b="1" dirty="0"/>
              <a:t>Role in Software Development:</a:t>
            </a:r>
            <a:r>
              <a:rPr lang="en-US" dirty="0"/>
              <a:t> APIs play a crucial role in modern software development by enabling developers to access functionalities and data from other applications or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84537"/>
            <a:ext cx="10515600" cy="192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Benefits:</a:t>
            </a:r>
            <a:r>
              <a:rPr lang="en-US" dirty="0" smtClean="0"/>
              <a:t> Faster development, increased functionality, scalability, interoperability, and integration with third-party services.</a:t>
            </a:r>
          </a:p>
          <a:p>
            <a:r>
              <a:rPr lang="en-US" b="1" dirty="0" smtClean="0"/>
              <a:t>Case Studies:</a:t>
            </a:r>
            <a:r>
              <a:rPr lang="en-US" dirty="0" smtClean="0"/>
              <a:t> Examples of companies leveraging APIs for innovation and business growth (e.g., Google Maps API, Stripe API).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41937"/>
            <a:ext cx="10515600" cy="1211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Case Studies:</a:t>
            </a:r>
            <a:r>
              <a:rPr lang="en-US" dirty="0" smtClean="0"/>
              <a:t> Examples of companies leveraging APIs for innovation and business growth (e.g., Google Maps API, Stripe API).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7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0191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Types of APIs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400" y="1622425"/>
            <a:ext cx="10071100" cy="132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RESTful APIs:</a:t>
            </a:r>
            <a:r>
              <a:rPr lang="en-US" dirty="0"/>
              <a:t> Based on REST (Representational State Transfer) architecture, using standard HTTP methods (GET, POST, PUT, DELETE) for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7400" y="3152775"/>
            <a:ext cx="10071100" cy="94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SOAP </a:t>
            </a:r>
            <a:r>
              <a:rPr lang="en-US" b="1" dirty="0"/>
              <a:t>APIs:</a:t>
            </a:r>
            <a:r>
              <a:rPr lang="en-US" dirty="0"/>
              <a:t> Using XML-based messaging protocol for communication, often used in enterprise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7400" y="4308477"/>
            <a:ext cx="10071100" cy="88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GraphQL</a:t>
            </a:r>
            <a:r>
              <a:rPr lang="en-US" b="1" dirty="0" smtClean="0"/>
              <a:t> </a:t>
            </a:r>
            <a:r>
              <a:rPr lang="en-US" b="1" dirty="0"/>
              <a:t>APIs:</a:t>
            </a:r>
            <a:r>
              <a:rPr lang="en-US" dirty="0"/>
              <a:t> Query language for APIs, providing more flexibility and efficiency in data retrieval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5500" y="5349877"/>
            <a:ext cx="10071100" cy="129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Other </a:t>
            </a:r>
            <a:r>
              <a:rPr lang="en-US" b="1" dirty="0"/>
              <a:t>APIs:</a:t>
            </a:r>
            <a:r>
              <a:rPr lang="en-US" dirty="0"/>
              <a:t> Mentioning RPC (Remote Procedure Call),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gRPC</a:t>
            </a:r>
            <a:r>
              <a:rPr lang="en-US" dirty="0"/>
              <a:t> (Google Remote Procedure Call), etc., for broader context.</a:t>
            </a:r>
          </a:p>
        </p:txBody>
      </p:sp>
    </p:spTree>
    <p:extLst>
      <p:ext uri="{BB962C8B-B14F-4D97-AF65-F5344CB8AC3E}">
        <p14:creationId xmlns:p14="http://schemas.microsoft.com/office/powerpoint/2010/main" val="164348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30225"/>
            <a:ext cx="5664200" cy="7778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000" y="1690688"/>
            <a:ext cx="9893300" cy="9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Endpoints:</a:t>
            </a:r>
            <a:r>
              <a:rPr lang="en-US" dirty="0"/>
              <a:t> URLs that clients use to interact with the API (e.g., https://api.example.com/users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000" y="2782888"/>
            <a:ext cx="9893300" cy="96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Methods</a:t>
            </a:r>
            <a:r>
              <a:rPr lang="en-US" b="1" dirty="0"/>
              <a:t>:</a:t>
            </a:r>
            <a:r>
              <a:rPr lang="en-US" dirty="0"/>
              <a:t> HTTP methods such as GET (retrieve data), POST (create data), PUT (update data), DELETE (delete data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5000" y="3938588"/>
            <a:ext cx="9893300" cy="89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Parameters</a:t>
            </a:r>
            <a:r>
              <a:rPr lang="en-US" b="1" dirty="0"/>
              <a:t>:</a:t>
            </a:r>
            <a:r>
              <a:rPr lang="en-US" dirty="0"/>
              <a:t> Data passed in API requests (query parameters, request body, headers) to customize the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5000" y="5133976"/>
            <a:ext cx="9893300" cy="100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Responses</a:t>
            </a:r>
            <a:r>
              <a:rPr lang="en-US" b="1" dirty="0"/>
              <a:t>:</a:t>
            </a:r>
            <a:r>
              <a:rPr lang="en-US" dirty="0"/>
              <a:t> Data returned by APIs in response to client requests (JSON, XML, HTML,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Documentation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6675"/>
          </a:xfrm>
        </p:spPr>
        <p:txBody>
          <a:bodyPr>
            <a:normAutofit/>
          </a:bodyPr>
          <a:lstStyle/>
          <a:p>
            <a:r>
              <a:rPr lang="en-US" b="1" dirty="0"/>
              <a:t>Importance:</a:t>
            </a:r>
            <a:r>
              <a:rPr lang="en-US" dirty="0"/>
              <a:t> Clear and comprehensive API documentation is essential for developers and API consumers to understand how to use the API effectively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97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Tools:</a:t>
            </a:r>
            <a:r>
              <a:rPr lang="en-US" dirty="0" smtClean="0"/>
              <a:t> Swagger, </a:t>
            </a:r>
            <a:r>
              <a:rPr lang="en-US" dirty="0" err="1" smtClean="0"/>
              <a:t>OpenAPI</a:t>
            </a:r>
            <a:r>
              <a:rPr lang="en-US" dirty="0" smtClean="0"/>
              <a:t> Specification, RAML are popular tools for documenting APIs, providing structured and interactive documentation.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910137"/>
            <a:ext cx="10515600" cy="110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Examples:</a:t>
            </a:r>
            <a:r>
              <a:rPr lang="en-US" dirty="0" smtClean="0"/>
              <a:t> Showcase examples of well-documented APIs and highlight the impact on usability and 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Standards and Best Practices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5"/>
            <a:ext cx="10515600" cy="942975"/>
          </a:xfrm>
        </p:spPr>
        <p:txBody>
          <a:bodyPr>
            <a:normAutofit/>
          </a:bodyPr>
          <a:lstStyle/>
          <a:p>
            <a:r>
              <a:rPr lang="en-US" b="1" dirty="0"/>
              <a:t>Consistency:</a:t>
            </a:r>
            <a:r>
              <a:rPr lang="en-US" dirty="0"/>
              <a:t> Maintain consistency in API design, naming conventions, and response formats to enhance usability and developer experience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840037"/>
            <a:ext cx="10515600" cy="99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Versioning:</a:t>
            </a:r>
            <a:r>
              <a:rPr lang="en-US" dirty="0" smtClean="0"/>
              <a:t> Implement versioning strategies to manage changes and ensure backward compatibility.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970338"/>
            <a:ext cx="10515600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Security Practices:</a:t>
            </a:r>
            <a:r>
              <a:rPr lang="en-US" dirty="0" smtClean="0"/>
              <a:t> Secure APIs with authentication, authorization, encryption, and validation mechanisms to protect sensitive data and prevent unauthorized access.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464175"/>
            <a:ext cx="10515600" cy="10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Error Handling:</a:t>
            </a:r>
            <a:r>
              <a:rPr lang="en-US" dirty="0" smtClean="0"/>
              <a:t> Implement robust error handling and status codes to provide meaningful responses and troubleshoot issues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0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779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API</vt:lpstr>
      <vt:lpstr>How API works</vt:lpstr>
      <vt:lpstr>What is API?</vt:lpstr>
      <vt:lpstr>Intro to APIs</vt:lpstr>
      <vt:lpstr>Importance of APIs</vt:lpstr>
      <vt:lpstr>Types of APIs</vt:lpstr>
      <vt:lpstr>API Components</vt:lpstr>
      <vt:lpstr>API Documentation</vt:lpstr>
      <vt:lpstr>API Standards and Best Practices</vt:lpstr>
      <vt:lpstr>APIs in Action</vt:lpstr>
      <vt:lpstr>Challenges and Considerations</vt:lpstr>
      <vt:lpstr>Future Trends in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Muhammad Ahmed Saeed</dc:creator>
  <cp:lastModifiedBy>Muhammad Ahmed Saeed</cp:lastModifiedBy>
  <cp:revision>49</cp:revision>
  <dcterms:created xsi:type="dcterms:W3CDTF">2024-05-31T06:34:28Z</dcterms:created>
  <dcterms:modified xsi:type="dcterms:W3CDTF">2024-08-21T09:48:25Z</dcterms:modified>
</cp:coreProperties>
</file>