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1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8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9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7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98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5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6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BCED8-F126-4FA3-A4F3-331B2C7FDA5B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BEBBC-76E8-48C7-95B1-CC34D1315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te Guide To API Testing | Beginners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02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946" y="754502"/>
            <a:ext cx="7355774" cy="7630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Metrics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190" y="3242087"/>
            <a:ext cx="10515600" cy="81069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API Usage Analytics:</a:t>
            </a:r>
            <a:r>
              <a:rPr lang="en-US" dirty="0"/>
              <a:t> Gather insights into API usage patterns, popular endpoints, user behaviors, and API performance impact on applications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8190" y="2153770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 Incidents:</a:t>
            </a:r>
            <a:r>
              <a:rPr lang="en-US" dirty="0"/>
              <a:t> Detect and respond to security incidents, suspicious activities, API abuse, and unauthorized access attempts</a:t>
            </a: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583239" y="1439958"/>
            <a:ext cx="88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contd</a:t>
            </a:r>
            <a:r>
              <a:rPr lang="en-US" b="1" dirty="0" smtClean="0">
                <a:solidFill>
                  <a:srgbClr val="00B050"/>
                </a:solidFill>
              </a:rPr>
              <a:t>…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50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Importance of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820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Definition:</a:t>
            </a:r>
            <a:r>
              <a:rPr lang="en-US" dirty="0"/>
              <a:t> API testing is a type of software testing that focuses on verifying the functionality, performance, security, and reliability of APIs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008766"/>
            <a:ext cx="10515600" cy="10407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Purpose:</a:t>
            </a:r>
            <a:r>
              <a:rPr lang="en-US" dirty="0"/>
              <a:t> Ensures that APIs meet requirements, handle various inputs and outputs correctly, and perform as expected under different conditions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235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4802579" cy="763031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Types of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/>
          </a:bodyPr>
          <a:lstStyle/>
          <a:p>
            <a:r>
              <a:rPr lang="en-US" sz="2400" b="1" dirty="0"/>
              <a:t>Functional Testing:</a:t>
            </a:r>
            <a:r>
              <a:rPr lang="en-US" sz="2400" dirty="0"/>
              <a:t> Verify API functionality, endpoints, request/response formats, input validations, and error handling</a:t>
            </a:r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Integration Testing:</a:t>
            </a:r>
            <a:r>
              <a:rPr lang="en-US" sz="2400" dirty="0"/>
              <a:t> Test API interactions with other components, systems, databases, and third-party services</a:t>
            </a:r>
            <a:endParaRPr lang="en-US" sz="24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Performance Testing:</a:t>
            </a:r>
            <a:r>
              <a:rPr lang="en-US" sz="2400" dirty="0"/>
              <a:t> Evaluate API performance, response times, throughput, scalability, and resource utilization</a:t>
            </a:r>
            <a:endParaRPr lang="en-US" sz="24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Security Testing:</a:t>
            </a:r>
            <a:r>
              <a:rPr lang="en-US" sz="2400" dirty="0"/>
              <a:t> Identify and mitigate security vulnerabilities, authentication flaws, data exposure risks, and access control issues</a:t>
            </a:r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Load Testing:</a:t>
            </a:r>
            <a:r>
              <a:rPr lang="en-US" dirty="0"/>
              <a:t> Measure API performance under load, simulate concurrent users, requests, and stress conditions</a:t>
            </a:r>
            <a:endParaRPr lang="en-US" sz="24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775727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 Testing:</a:t>
            </a:r>
            <a:r>
              <a:rPr lang="en-US" dirty="0"/>
              <a:t> Ensure that API changes or updates do not break existing functionality, contracts, or integrations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9093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4802579" cy="7630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/>
          </a:bodyPr>
          <a:lstStyle/>
          <a:p>
            <a:r>
              <a:rPr lang="en-US" sz="2200" b="1" dirty="0"/>
              <a:t>Black Box Testing:</a:t>
            </a:r>
            <a:r>
              <a:rPr lang="en-US" sz="2200" dirty="0"/>
              <a:t> Test APIs without knowledge of internal code or implementation details, focusing on inputs, outputs, and behavior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White Box Testing:</a:t>
            </a:r>
            <a:r>
              <a:rPr lang="en-US" sz="2200" dirty="0"/>
              <a:t> Test APIs with knowledge of internal code, structures, and logic, enabling targeted testing of specific paths and edge cases</a:t>
            </a:r>
            <a:endParaRPr lang="en-US" sz="22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Boundary Value Analysis:</a:t>
            </a:r>
            <a:r>
              <a:rPr lang="en-US" sz="2200" dirty="0"/>
              <a:t> Test API inputs at boundaries and limits to identify boundary conditions, edge cases, and potential errors</a:t>
            </a:r>
            <a:endParaRPr lang="en-US" sz="22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Equivalence Partitioning:</a:t>
            </a:r>
            <a:r>
              <a:rPr lang="en-US" sz="2200" dirty="0"/>
              <a:t> Divide API input data into equivalent partitions or classes to reduce test cases and cover representative scenarios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Positive/Negative Testing:</a:t>
            </a:r>
            <a:r>
              <a:rPr lang="en-US" sz="2200" dirty="0"/>
              <a:t> Test API functionality with valid inputs (positive testing) and invalid inputs (negative testing) to assess error handling and validation</a:t>
            </a:r>
            <a:endParaRPr lang="en-US" sz="22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775727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Exploratory Testing:</a:t>
            </a:r>
            <a:r>
              <a:rPr lang="en-US" sz="2200" dirty="0"/>
              <a:t> Discover defects, corner cases, and unexpected behaviors in APIs through exploratory testing techniques and ad-hoc testing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2589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4802579" cy="7630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Postman:</a:t>
            </a:r>
            <a:r>
              <a:rPr lang="en-US" dirty="0"/>
              <a:t> Postman tool for API development, testing, automation, and collaboration with features like collections, environments, and testing scripts</a:t>
            </a:r>
            <a:endParaRPr lang="en-US" sz="2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SoapUI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SoapUI</a:t>
            </a:r>
            <a:r>
              <a:rPr lang="en-US" sz="2400" dirty="0"/>
              <a:t> tool for functional testing, load testing, and security testing of SOAP and RESTful APIs with a graphical interface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err="1"/>
              <a:t>JMeter</a:t>
            </a:r>
            <a:r>
              <a:rPr lang="en-US" sz="2400" b="1" dirty="0"/>
              <a:t>:</a:t>
            </a:r>
            <a:r>
              <a:rPr lang="en-US" sz="2400" dirty="0"/>
              <a:t> Apache </a:t>
            </a:r>
            <a:r>
              <a:rPr lang="en-US" sz="2400" dirty="0" err="1"/>
              <a:t>JMeter</a:t>
            </a:r>
            <a:r>
              <a:rPr lang="en-US" sz="2400" dirty="0"/>
              <a:t> tool for load testing, performance testing, and stress testing of APIs, web applications, and services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 err="1"/>
              <a:t>Katalon</a:t>
            </a:r>
            <a:r>
              <a:rPr lang="en-US" sz="2600" b="1" dirty="0"/>
              <a:t> Studio:</a:t>
            </a:r>
            <a:r>
              <a:rPr lang="en-US" sz="2600" dirty="0"/>
              <a:t> </a:t>
            </a:r>
            <a:r>
              <a:rPr lang="en-US" sz="2600" dirty="0" err="1"/>
              <a:t>Katalon</a:t>
            </a:r>
            <a:r>
              <a:rPr lang="en-US" sz="2600" dirty="0"/>
              <a:t> Studio tool for API testing, automation, and integration with testing frameworks like Selenium for end-to-end testing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REST Assured:</a:t>
            </a:r>
            <a:r>
              <a:rPr lang="en-US" sz="2400" dirty="0"/>
              <a:t> REST Assured library for Java for testing RESTful APIs, validating responses, and writing API tests in a fluent, expressive manner</a:t>
            </a:r>
            <a:endParaRPr lang="en-US" sz="18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775727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Swagger Inspector:</a:t>
            </a:r>
            <a:r>
              <a:rPr lang="en-US" sz="2400" dirty="0"/>
              <a:t> Swagger Inspector tool for testing APIs directly from </a:t>
            </a:r>
            <a:r>
              <a:rPr lang="en-US" sz="2400" dirty="0" err="1"/>
              <a:t>OpenAPI</a:t>
            </a:r>
            <a:r>
              <a:rPr lang="en-US" sz="2400" dirty="0"/>
              <a:t> or Swagger specs, generating test cases, and validating API behavior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1594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5408221" cy="7630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/>
          </a:bodyPr>
          <a:lstStyle/>
          <a:p>
            <a:r>
              <a:rPr lang="en-US" sz="2400" b="1" dirty="0"/>
              <a:t>Test Coverage:</a:t>
            </a:r>
            <a:r>
              <a:rPr lang="en-US" sz="2400" dirty="0"/>
              <a:t> Design comprehensive test suites covering functional, integration, performance, security, and edge cases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Automation:</a:t>
            </a:r>
            <a:r>
              <a:rPr lang="en-US" dirty="0"/>
              <a:t> Automate API tests for regression testing, continuous integration (CI), and continuous testing (CT) using testing frameworks and tools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Data-Driven Testing:</a:t>
            </a:r>
            <a:r>
              <a:rPr lang="en-US" dirty="0"/>
              <a:t> Use data-driven testing approaches with varied inputs, payloads, and scenarios to validate API behavior and responses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Mocking and Stubs:</a:t>
            </a:r>
            <a:r>
              <a:rPr lang="en-US" dirty="0"/>
              <a:t> Use mock servers, stubs, or virtualization for testing APIs in isolation, simulating responses, and handling dependencies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122713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Environment Management:</a:t>
            </a:r>
            <a:r>
              <a:rPr lang="en-US" sz="2400" dirty="0"/>
              <a:t> Manage test environments (dev, QA, staging, production) for consistent testing, data isolation, and environment-specific configurations</a:t>
            </a:r>
            <a:endParaRPr lang="en-US" sz="16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775727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Security Testing:</a:t>
            </a:r>
            <a:r>
              <a:rPr lang="en-US" sz="2400" dirty="0"/>
              <a:t> Include security testing in API test cases, validate authentication mechanisms, encryption, access controls, and API security policies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168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5408221" cy="7630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Dependency Management:</a:t>
            </a:r>
            <a:r>
              <a:rPr lang="en-US" dirty="0"/>
              <a:t> Testing APIs with dependencies on external services, databases, or components can be challenging to manage and simulate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Versioning and Compatibility:</a:t>
            </a:r>
            <a:r>
              <a:rPr lang="en-US" dirty="0"/>
              <a:t> Testing API versions, backward compatibility, deprecated features, and migration paths across different environments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Dynamic Data and State:</a:t>
            </a:r>
            <a:r>
              <a:rPr lang="en-US" dirty="0"/>
              <a:t> Testing APIs with dynamic data, </a:t>
            </a:r>
            <a:r>
              <a:rPr lang="en-US" dirty="0" err="1"/>
              <a:t>stateful</a:t>
            </a:r>
            <a:r>
              <a:rPr lang="en-US" dirty="0"/>
              <a:t> interactions, session management, and transactional behavior</a:t>
            </a: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Security Concerns:</a:t>
            </a:r>
            <a:r>
              <a:rPr lang="en-US" dirty="0"/>
              <a:t> Identifying and addressing security vulnerabilities, data privacy risks, authorization issues, and compliance requirements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122713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Concurrency and Performance:</a:t>
            </a:r>
            <a:r>
              <a:rPr lang="en-US" dirty="0"/>
              <a:t> Testing APIs under concurrent requests, load conditions, spikes in traffic, and performance bottlenecks</a:t>
            </a:r>
            <a:endParaRPr lang="en-US" sz="16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882602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Handling:</a:t>
            </a:r>
            <a:r>
              <a:rPr lang="en-US" dirty="0"/>
              <a:t> Validating error responses, status codes, error messages, and handling edge cases in error scenarios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4269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1730"/>
            <a:ext cx="5408221" cy="7630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69" y="1338737"/>
            <a:ext cx="10515600" cy="8106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Test Planning:</a:t>
            </a:r>
            <a:r>
              <a:rPr lang="en-US" dirty="0"/>
              <a:t> Define API testing objectives, scope, test scenarios, test data, and acceptance criteria in test plans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2569" y="2201245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Test Execution:</a:t>
            </a:r>
            <a:r>
              <a:rPr lang="en-US" dirty="0"/>
              <a:t> Execute API tests manually or automate them using testing frameworks, tools, and CI/CD pipelines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2569" y="3068147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Test Validation:</a:t>
            </a:r>
            <a:r>
              <a:rPr lang="en-US" dirty="0"/>
              <a:t> Validate API responses, status codes, payloads, and expected behaviors against defined test cases and requirements.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2569" y="3994429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Test Reporting:</a:t>
            </a:r>
            <a:r>
              <a:rPr lang="en-US" dirty="0"/>
              <a:t> Generate test reports, logs, and metrics to track test coverage, defects, performance metrics, and testing progress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2569" y="4873203"/>
            <a:ext cx="1122713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Regression Testing:</a:t>
            </a:r>
            <a:r>
              <a:rPr lang="en-US" dirty="0"/>
              <a:t> Perform regression testing after API changes, updates, bug fixes, or new feature implementations to ensure </a:t>
            </a:r>
            <a:r>
              <a:rPr lang="en-US" dirty="0" smtClean="0"/>
              <a:t>stability/compatibility</a:t>
            </a:r>
            <a:endParaRPr lang="en-US" sz="16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12569" y="5882602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Exploratory Testing:</a:t>
            </a:r>
            <a:r>
              <a:rPr lang="en-US" dirty="0"/>
              <a:t> Explore APIs dynamically, interactively, and iteratively to discover defects, anomalies, and unexpected behaviors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3989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50" y="684861"/>
            <a:ext cx="7355774" cy="7630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API Testing Metrics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9" y="1778122"/>
            <a:ext cx="10515600" cy="8106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Response Times:</a:t>
            </a:r>
            <a:r>
              <a:rPr lang="en-US" dirty="0"/>
              <a:t> Measure API response times, latency, and processing times under normal and peak loads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41319" y="2640630"/>
            <a:ext cx="10515600" cy="8150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Throughput:</a:t>
            </a:r>
            <a:r>
              <a:rPr lang="en-US" dirty="0"/>
              <a:t> Monitor API throughput, request rates, concurrency, and resource utilization during load testing</a:t>
            </a:r>
            <a:endParaRPr lang="en-US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1319" y="3507532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Error Rates:</a:t>
            </a:r>
            <a:r>
              <a:rPr lang="en-US" dirty="0"/>
              <a:t> Track API error rates, error codes, error messages, and error handling effectiveness in production environments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319" y="4433814"/>
            <a:ext cx="10515600" cy="7438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API Availability:</a:t>
            </a:r>
            <a:r>
              <a:rPr lang="en-US" dirty="0"/>
              <a:t> Monitor API uptime, availability, downtime incidents, and service level agreements (SLAs)</a:t>
            </a:r>
            <a:endParaRPr lang="en-US" sz="22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41319" y="5312588"/>
            <a:ext cx="11227130" cy="743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Performance Trends:</a:t>
            </a:r>
            <a:r>
              <a:rPr lang="en-US" dirty="0" smtClean="0"/>
              <a:t> Analyze performance trends, anomalies, regressions, and optimizations over time with historical data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83776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996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Importance of API Testing</vt:lpstr>
      <vt:lpstr>Types of API Testing</vt:lpstr>
      <vt:lpstr>API Testing Techniques</vt:lpstr>
      <vt:lpstr>API Testing Tools</vt:lpstr>
      <vt:lpstr>API Testing Best Practices</vt:lpstr>
      <vt:lpstr>API Testing Challenges</vt:lpstr>
      <vt:lpstr>API Testing Strategies</vt:lpstr>
      <vt:lpstr>API Testing Metrics and Monitoring</vt:lpstr>
      <vt:lpstr>API Testing Metrics and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22</cp:revision>
  <dcterms:created xsi:type="dcterms:W3CDTF">2024-05-31T11:50:44Z</dcterms:created>
  <dcterms:modified xsi:type="dcterms:W3CDTF">2024-05-31T12:16:20Z</dcterms:modified>
</cp:coreProperties>
</file>