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90" r:id="rId3"/>
    <p:sldId id="289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11" r:id="rId14"/>
    <p:sldId id="30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4" autoAdjust="0"/>
    <p:restoredTop sz="96144" autoAdjust="0"/>
  </p:normalViewPr>
  <p:slideViewPr>
    <p:cSldViewPr snapToGrid="0">
      <p:cViewPr varScale="1">
        <p:scale>
          <a:sx n="80" d="100"/>
          <a:sy n="80" d="100"/>
        </p:scale>
        <p:origin x="10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5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6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7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64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21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59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76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88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6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8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9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3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1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4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2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95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3730" y="907826"/>
            <a:ext cx="6314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Adjustment Layers and Groups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538" y="1877367"/>
            <a:ext cx="3320778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What are Adjustment Layers?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538" y="2884191"/>
            <a:ext cx="4235178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Using Adjustment Layers with Groups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97644" y="5427208"/>
            <a:ext cx="2299229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Practical Example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96873" y="5427208"/>
            <a:ext cx="7300248" cy="707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Applying a Hue/Saturation adjustment layer to change the color of all elements within a group</a:t>
            </a:r>
          </a:p>
        </p:txBody>
      </p:sp>
      <p:sp>
        <p:nvSpPr>
          <p:cNvPr id="2" name="Rectangle 1"/>
          <p:cNvSpPr/>
          <p:nvPr/>
        </p:nvSpPr>
        <p:spPr>
          <a:xfrm>
            <a:off x="1597644" y="3413340"/>
            <a:ext cx="3094672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Targeted Adjustments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1597645" y="3890138"/>
            <a:ext cx="3105274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Clipping Adjustment Layers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4711494" y="3410665"/>
            <a:ext cx="64856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Create smooth transitions between visible and hidden areas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43712" y="4399467"/>
            <a:ext cx="67584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Combine multiple adjustment layers for complex color grading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09894" y="1899084"/>
            <a:ext cx="69607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Non-destructive layers that apply color and tonal adjustments </a:t>
            </a:r>
            <a:r>
              <a:rPr lang="en-US" sz="2000" dirty="0" smtClean="0">
                <a:solidFill>
                  <a:schemeClr val="bg1"/>
                </a:solidFill>
              </a:rPr>
              <a:t>to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59506" y="2282190"/>
            <a:ext cx="21259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layers below them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23526" y="3875345"/>
            <a:ext cx="51303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Clip adjustments to a group to limit their effect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87042" y="4399467"/>
            <a:ext cx="3105274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Stacking Adjustments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869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" grpId="0" animBg="1"/>
      <p:bldP spid="28" grpId="0" animBg="1"/>
      <p:bldP spid="29" grpId="0"/>
      <p:bldP spid="30" grpId="0"/>
      <p:bldP spid="3" grpId="0"/>
      <p:bldP spid="16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3730" y="907826"/>
            <a:ext cx="10011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Best Practices for Layer Naming and Color Coding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1538" y="1819064"/>
            <a:ext cx="3320778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Importance of Naming Layers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9690" y="3405534"/>
            <a:ext cx="2695136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Color Coding Layers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42813" y="5607681"/>
            <a:ext cx="1831356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Practical Tip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3884842" y="5607681"/>
            <a:ext cx="7300248" cy="707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Develop a consistent naming and color-coding system for all your </a:t>
            </a:r>
            <a:r>
              <a:rPr lang="en-US" sz="2000" dirty="0" smtClean="0">
                <a:solidFill>
                  <a:srgbClr val="00B050"/>
                </a:solidFill>
              </a:rPr>
              <a:t>projects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51557" y="2254652"/>
            <a:ext cx="1356338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Clarity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55615" y="2704421"/>
            <a:ext cx="135228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Efficiency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82554" y="2279482"/>
            <a:ext cx="71841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Use descriptive names for layers and groups to easily identify them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998675" y="2698054"/>
            <a:ext cx="64856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Quickly locate and edit specific layers in complex projects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51557" y="3855303"/>
            <a:ext cx="2222612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Purpose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55614" y="4305072"/>
            <a:ext cx="2229227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Example Workflow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84841" y="3855303"/>
            <a:ext cx="57043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Assign colors to layers/groups for visual organization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74169" y="4294172"/>
            <a:ext cx="71841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Use color coding to differentiate between text, images, and effects in a project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9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8" grpId="0" animBg="1"/>
      <p:bldP spid="18" grpId="0" animBg="1"/>
      <p:bldP spid="19" grpId="0"/>
      <p:bldP spid="22" grpId="0"/>
      <p:bldP spid="23" grpId="0" animBg="1"/>
      <p:bldP spid="24" grpId="0" animBg="1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3730" y="907826"/>
            <a:ext cx="8992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Organizing Large Projects with Layer Comps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1538" y="1819064"/>
            <a:ext cx="2815451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What are Layer Comps?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15295" y="2736663"/>
            <a:ext cx="2695136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Using Layer Comps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42813" y="5355020"/>
            <a:ext cx="1831356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Practical Tip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3884842" y="5355020"/>
            <a:ext cx="7300248" cy="707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Regularly update Layer Comps as you progress through your project to keep all design variations accessible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651557" y="3205342"/>
            <a:ext cx="2703875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Save Different Versions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44942" y="3681911"/>
            <a:ext cx="271049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Efficiency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55432" y="3229406"/>
            <a:ext cx="60810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Create different versions of a design within the same file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355433" y="3681911"/>
            <a:ext cx="63406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Quickly present design alternatives to clients or colleagues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86989" y="1824427"/>
            <a:ext cx="77388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Snapshots of different layer states within a project, allowing you to </a:t>
            </a:r>
            <a:r>
              <a:rPr lang="en-US" sz="2000" dirty="0" smtClean="0">
                <a:solidFill>
                  <a:schemeClr val="bg1"/>
                </a:solidFill>
              </a:rPr>
              <a:t>save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51557" y="4146448"/>
            <a:ext cx="271049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Workflow Example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55431" y="4154031"/>
            <a:ext cx="73272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Use Layer Comps to showcase different color schemes or layouts </a:t>
            </a:r>
            <a:r>
              <a:rPr lang="en-US" sz="2000" dirty="0" err="1" smtClean="0">
                <a:solidFill>
                  <a:schemeClr val="bg1"/>
                </a:solidFill>
              </a:rPr>
              <a:t>fo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62047" y="4480713"/>
            <a:ext cx="16691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 web design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186989" y="2182460"/>
            <a:ext cx="50773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and </a:t>
            </a:r>
            <a:r>
              <a:rPr lang="en-US" sz="2000" dirty="0">
                <a:solidFill>
                  <a:schemeClr val="bg1"/>
                </a:solidFill>
              </a:rPr>
              <a:t>switch between multiple design variations</a:t>
            </a:r>
          </a:p>
        </p:txBody>
      </p:sp>
    </p:spTree>
    <p:extLst>
      <p:ext uri="{BB962C8B-B14F-4D97-AF65-F5344CB8AC3E}">
        <p14:creationId xmlns:p14="http://schemas.microsoft.com/office/powerpoint/2010/main" val="12142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4" grpId="0" animBg="1"/>
      <p:bldP spid="25" grpId="0"/>
      <p:bldP spid="26" grpId="0"/>
      <p:bldP spid="15" grpId="0"/>
      <p:bldP spid="16" grpId="0" animBg="1"/>
      <p:bldP spid="17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3730" y="907826"/>
            <a:ext cx="5603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Common Mistakes and Tips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0054" y="1952580"/>
            <a:ext cx="2247228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Common Mistakes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18735" y="3910228"/>
            <a:ext cx="3128270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Tips for Effective Brush Use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95923" y="2395853"/>
            <a:ext cx="3571688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Ignoring Layer Names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91247" y="2831739"/>
            <a:ext cx="357636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Overcomplicating Groups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91247" y="3289081"/>
            <a:ext cx="3576364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Forgetting to Save Layer Comps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96482" y="2411242"/>
            <a:ext cx="3913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Leads to confusion in large projects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67611" y="2822108"/>
            <a:ext cx="58860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Too many nested groups can make navigation difficult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67611" y="3279657"/>
            <a:ext cx="41312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Miss out on tracking design iterations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91246" y="4346114"/>
            <a:ext cx="4091403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Regularly Name and Organize Layers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91246" y="4779756"/>
            <a:ext cx="295575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Use Smart Objects Wisely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91246" y="5234089"/>
            <a:ext cx="295576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Utilize Layer Comps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06712" y="4369115"/>
            <a:ext cx="44436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Keep your Layers panel clean and logical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447005" y="4803212"/>
            <a:ext cx="7500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Convert complex groups into Smart Objects </a:t>
            </a:r>
            <a:r>
              <a:rPr lang="en-US" sz="2000" dirty="0" smtClean="0">
                <a:solidFill>
                  <a:schemeClr val="bg1"/>
                </a:solidFill>
              </a:rPr>
              <a:t>to simplify </a:t>
            </a:r>
            <a:r>
              <a:rPr lang="en-US" sz="2000" dirty="0">
                <a:solidFill>
                  <a:schemeClr val="bg1"/>
                </a:solidFill>
              </a:rPr>
              <a:t>your </a:t>
            </a:r>
            <a:r>
              <a:rPr lang="en-US" sz="2000" dirty="0" smtClean="0">
                <a:solidFill>
                  <a:schemeClr val="bg1"/>
                </a:solidFill>
              </a:rPr>
              <a:t>workflow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59033" y="5234089"/>
            <a:ext cx="58760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Save and manage different design versions efficiently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55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4" grpId="0" animBg="1"/>
      <p:bldP spid="3" grpId="0"/>
      <p:bldP spid="16" grpId="0"/>
      <p:bldP spid="19" grpId="0"/>
      <p:bldP spid="20" grpId="0" animBg="1"/>
      <p:bldP spid="22" grpId="0" animBg="1"/>
      <p:bldP spid="23" grpId="0" animBg="1"/>
      <p:bldP spid="7" grpId="0"/>
      <p:bldP spid="25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15920" y="891152"/>
            <a:ext cx="3654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Practical Exercise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4552" y="1790888"/>
            <a:ext cx="736912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Task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44552" y="3079434"/>
            <a:ext cx="1543027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Instructions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08358" y="3493349"/>
            <a:ext cx="10118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Start with a multi-layered Photoshop file, such as a website mockup or detailed illustration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08358" y="3907264"/>
            <a:ext cx="86027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bg1"/>
                </a:solidFill>
              </a:rPr>
              <a:t>Group related layers, nest groups where necessary, and apply Smart Objects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96326" y="2233996"/>
            <a:ext cx="80372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Organize a complex project using advanced layer management techniques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08357" y="4321179"/>
            <a:ext cx="89155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bg1"/>
                </a:solidFill>
              </a:rPr>
              <a:t>Experiment with layer masks, adjustment layers, and layer styles within groups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08358" y="4718755"/>
            <a:ext cx="67618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bg1"/>
                </a:solidFill>
              </a:rPr>
              <a:t>Use Layer Comps to save different versions of your design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42813" y="5607681"/>
            <a:ext cx="1037271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Goal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3080083" y="5607681"/>
            <a:ext cx="8313821" cy="707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Achieve a well-organized and efficient layer structure that makes your project easy to navigate and edit</a:t>
            </a:r>
          </a:p>
        </p:txBody>
      </p:sp>
    </p:spTree>
    <p:extLst>
      <p:ext uri="{BB962C8B-B14F-4D97-AF65-F5344CB8AC3E}">
        <p14:creationId xmlns:p14="http://schemas.microsoft.com/office/powerpoint/2010/main" val="318131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3948" y="2051025"/>
            <a:ext cx="2736199" cy="455417"/>
          </a:xfrm>
        </p:spPr>
        <p:txBody>
          <a:bodyPr>
            <a:normAutofit/>
          </a:bodyPr>
          <a:lstStyle/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000" dirty="0">
                <a:solidFill>
                  <a:schemeClr val="bg1"/>
                </a:solidFill>
              </a:rPr>
              <a:t>Layer Management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14487" y="996416"/>
            <a:ext cx="3065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About today…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32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3730" y="907826"/>
            <a:ext cx="5658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Intro </a:t>
            </a:r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to </a:t>
            </a:r>
            <a:r>
              <a:rPr lang="en-US" sz="3600" b="1" dirty="0" smtClean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Layer Management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76798" y="2330985"/>
            <a:ext cx="90478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Layers are like sheets stacked on top of each other, each containing elements of your design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5024" y="1865335"/>
            <a:ext cx="2830407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What are Layers?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5024" y="3199877"/>
            <a:ext cx="3829029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Importance of Layer Management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7027" y="3653839"/>
            <a:ext cx="9364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Proper organization and management of layers ensure efficient editing, clear structure, and easy navigation in complex projects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5024" y="4534419"/>
            <a:ext cx="3121239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Advanced Layer Techniques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57026" y="4988381"/>
            <a:ext cx="84623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Focuses on grouping, nesting, and organizing layers for streamlined workflows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47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3730" y="907826"/>
            <a:ext cx="5890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Understanding Layer Groups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76798" y="2330985"/>
            <a:ext cx="90478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 method to organize multiple layers into folders, making it easier to manage complex projects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5024" y="1865335"/>
            <a:ext cx="2830407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What are Layer Groups?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5024" y="3199877"/>
            <a:ext cx="2830407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Benefits of Layer Groups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5024" y="4967555"/>
            <a:ext cx="2830407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How to Create a Group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57027" y="5421517"/>
            <a:ext cx="44918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Select layers and press Ctrl+G (Windows)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876798" y="3615412"/>
            <a:ext cx="157286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Organization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76798" y="4060916"/>
            <a:ext cx="1572866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Efficiency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876798" y="4506420"/>
            <a:ext cx="1572866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Structure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449664" y="3641141"/>
            <a:ext cx="31949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Keep related layers together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49664" y="4051741"/>
            <a:ext cx="58480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Hide, lock, or apply changes to multiple layers at once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49664" y="4506587"/>
            <a:ext cx="4892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</a:rPr>
              <a:t>Simplify the Layers panel by reducing clutter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55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3" grpId="0" animBg="1"/>
      <p:bldP spid="10" grpId="0" animBg="1"/>
      <p:bldP spid="11" grpId="0" animBg="1"/>
      <p:bldP spid="5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3730" y="907826"/>
            <a:ext cx="7485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Nesting Groups for Complex Projects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5024" y="1865335"/>
            <a:ext cx="2252893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What is Nesting?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36785" y="2840921"/>
            <a:ext cx="2252892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Benefits of Nesting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5024" y="4657828"/>
            <a:ext cx="2264653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Example Workflow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76798" y="5078719"/>
            <a:ext cx="96735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Organizing a website mockup where each section (header, content, footer) is nested within the main design group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76798" y="3301889"/>
            <a:ext cx="2018501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Sub-organization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865037" y="3787835"/>
            <a:ext cx="2030262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Selective Editing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905662" y="3301889"/>
            <a:ext cx="56829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Break down complex designs into manageable parts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95300" y="3787835"/>
            <a:ext cx="72820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Apply effects or adjustments to nested groups without affecting the entire project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60621" y="2265445"/>
            <a:ext cx="7287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Placing groups within other groups to create a hierarchical structure</a:t>
            </a:r>
          </a:p>
        </p:txBody>
      </p:sp>
    </p:spTree>
    <p:extLst>
      <p:ext uri="{BB962C8B-B14F-4D97-AF65-F5344CB8AC3E}">
        <p14:creationId xmlns:p14="http://schemas.microsoft.com/office/powerpoint/2010/main" val="352622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  <p:bldP spid="10" grpId="0" animBg="1"/>
      <p:bldP spid="5" grpId="0"/>
      <p:bldP spid="1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3730" y="907826"/>
            <a:ext cx="889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Using Smart Objects for Layer Management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5024" y="1865335"/>
            <a:ext cx="2830408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What are Smart Objects?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36784" y="3105615"/>
            <a:ext cx="3263815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Advantages of Smart Objects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5024" y="5235343"/>
            <a:ext cx="3371829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How to Create a Smart Object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76798" y="5680298"/>
            <a:ext cx="6966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Right-click a layer or group and select "Convert to Smart Object."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76798" y="3566583"/>
            <a:ext cx="2715808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Non-destructive Editing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65036" y="4052529"/>
            <a:ext cx="2727569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Reusability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4592606" y="3566583"/>
            <a:ext cx="69429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Allows scaling, transforming, and warping without losing quality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92605" y="4039838"/>
            <a:ext cx="62839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Edit the Smart Object and see updates across all instances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60621" y="2265445"/>
            <a:ext cx="96934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Layers that contain image data from raster or vector images, preserving an image's source content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65035" y="4556532"/>
            <a:ext cx="2727569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Flexibility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4592605" y="4545455"/>
            <a:ext cx="51770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Apply filters and adjustments non-destructively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94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  <p:bldP spid="10" grpId="0" animBg="1"/>
      <p:bldP spid="5" grpId="0"/>
      <p:bldP spid="15" grpId="0"/>
      <p:bldP spid="8" grpId="0"/>
      <p:bldP spid="12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3730" y="907826"/>
            <a:ext cx="7803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Layer Styles and Effects within Groups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3730" y="1937524"/>
            <a:ext cx="2962755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Applying Styles to Groups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67255" y="3839541"/>
            <a:ext cx="3263815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Advanced Techniques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07269" y="4300509"/>
            <a:ext cx="198560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Clipping Masks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795508" y="4786455"/>
            <a:ext cx="1997368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Blend Modes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792875" y="4273530"/>
            <a:ext cx="52068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Apply adjustments or effects to a specific group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92875" y="4786455"/>
            <a:ext cx="76761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Experiment with different blend modes to achieve unique visual effects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92875" y="2337634"/>
            <a:ext cx="72791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Apply layer styles (like shadows, glows, or strokes) to entire </a:t>
            </a:r>
            <a:r>
              <a:rPr lang="en-US" sz="2000" dirty="0" smtClean="0">
                <a:solidFill>
                  <a:schemeClr val="bg1"/>
                </a:solidFill>
              </a:rPr>
              <a:t>groups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95506" y="2373360"/>
            <a:ext cx="199737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Unified Effects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1795505" y="3227151"/>
            <a:ext cx="272757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Non-destructive Editing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4523075" y="3251015"/>
            <a:ext cx="72791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Easily adjust or remove styles without affecting the original layers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62056" y="2750781"/>
            <a:ext cx="29225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for consistent appearance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106319" y="5808970"/>
            <a:ext cx="2071401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Practical </a:t>
            </a:r>
            <a:r>
              <a:rPr lang="en-US" sz="2000" dirty="0" smtClean="0"/>
              <a:t>Example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4181449" y="5808970"/>
            <a:ext cx="7683817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rgbClr val="00B050"/>
                </a:solidFill>
              </a:rPr>
              <a:t>Applying a drop shadow or outer glow to a text group in a poster design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27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5" grpId="0"/>
      <p:bldP spid="15" grpId="0"/>
      <p:bldP spid="8" grpId="0"/>
      <p:bldP spid="17" grpId="0" animBg="1"/>
      <p:bldP spid="18" grpId="0" animBg="1"/>
      <p:bldP spid="19" grpId="0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3730" y="907826"/>
            <a:ext cx="7704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Managing Layer Visibility and Locking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1538" y="1769080"/>
            <a:ext cx="2962755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Layer Visibility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538" y="3249209"/>
            <a:ext cx="3263815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Locking Layers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13482" y="4073042"/>
            <a:ext cx="219204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Transparency Lock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927290" y="4529283"/>
            <a:ext cx="2178238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Image Lock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4096694" y="4073042"/>
            <a:ext cx="42373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Prevents changes to transparent areas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83174" y="4540356"/>
            <a:ext cx="43750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Prevents modifications to pixel content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886197" y="2204916"/>
            <a:ext cx="5919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Click the eye icon next to a layer or group to show/hide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23314" y="2204916"/>
            <a:ext cx="2162883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Toggling Visibility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1723313" y="2665522"/>
            <a:ext cx="2162884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Use Cases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3907172" y="2665522"/>
            <a:ext cx="79800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Compare different design elements, focus on specific parts of your project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76322" y="6215135"/>
            <a:ext cx="2351862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Practical </a:t>
            </a:r>
            <a:r>
              <a:rPr lang="en-US" sz="2000" dirty="0" smtClean="0"/>
              <a:t>Application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5235198" y="6215135"/>
            <a:ext cx="5339098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Lock essential layers to avoid accidental changes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623153" y="3652234"/>
            <a:ext cx="1734514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Types of Locks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27290" y="4975603"/>
            <a:ext cx="2169404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Position Lock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4093101" y="4975603"/>
            <a:ext cx="32702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Prevents movement of layers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27290" y="5434183"/>
            <a:ext cx="2169404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Full Lock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4093101" y="5432469"/>
            <a:ext cx="38116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Prevents any changes to the layer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07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5" grpId="0"/>
      <p:bldP spid="15" grpId="0"/>
      <p:bldP spid="8" grpId="0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/>
      <p:bldP spid="24" grpId="0" animBg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3730" y="907826"/>
            <a:ext cx="8250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Layer Masking Techniques within Groups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1538" y="1769080"/>
            <a:ext cx="2962755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What are Layer Masks?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538" y="2265770"/>
            <a:ext cx="2962756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Masking in Groups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34293" y="1769080"/>
            <a:ext cx="74475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Non-destructive tools that allow you to hide or reveal parts of a layer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09676" y="4991615"/>
            <a:ext cx="2299229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Example Workflow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3908905" y="4991615"/>
            <a:ext cx="7300248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Masking a photo collage group to blend images together seamlessly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371538" y="2762460"/>
            <a:ext cx="3501252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Advanced Masking Techniques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34293" y="2265770"/>
            <a:ext cx="7649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Apply masks to groups to control visibility of all layers within the group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97644" y="3259150"/>
            <a:ext cx="2095445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Gradient Masks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597645" y="3744182"/>
            <a:ext cx="2095445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Selective Masking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3693089" y="3254019"/>
            <a:ext cx="64856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Create smooth transitions between visible and hidden areas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93090" y="3748516"/>
            <a:ext cx="50899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Use brushes to refine masks for precise control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2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 animBg="1"/>
      <p:bldP spid="21" grpId="0" animBg="1"/>
      <p:bldP spid="27" grpId="0"/>
      <p:bldP spid="2" grpId="0" animBg="1"/>
      <p:bldP spid="28" grpId="0" animBg="1"/>
      <p:bldP spid="29" grpId="0"/>
      <p:bldP spid="3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734</TotalTime>
  <Words>912</Words>
  <Application>Microsoft Office PowerPoint</Application>
  <PresentationFormat>Widescreen</PresentationFormat>
  <Paragraphs>152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Corbel</vt:lpstr>
      <vt:lpstr>Wingdings</vt:lpstr>
      <vt:lpstr>Wingdings 3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943</cp:revision>
  <dcterms:created xsi:type="dcterms:W3CDTF">2024-06-08T09:17:22Z</dcterms:created>
  <dcterms:modified xsi:type="dcterms:W3CDTF">2024-08-13T09:51:10Z</dcterms:modified>
</cp:coreProperties>
</file>