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11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250" y="1698659"/>
            <a:ext cx="331319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the Gradient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799" y="531559"/>
            <a:ext cx="67187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Creating and Applying Gradients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6250" y="4045514"/>
            <a:ext cx="331319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Gradient Overlay Layer Style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7164" y="5830321"/>
            <a:ext cx="218337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4896" y="2118905"/>
            <a:ext cx="316939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Basic Gradient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467" y="2834442"/>
            <a:ext cx="3169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Customizing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0467" y="3259892"/>
            <a:ext cx="316939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Reversing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4799" y="4475405"/>
            <a:ext cx="31693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How to Apply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4799" y="4894845"/>
            <a:ext cx="316939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Customizing the Overlay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0537" y="5844919"/>
            <a:ext cx="914801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Creating a soft light effect by applying a radial gradient as an overlay on a background image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188" y="4490003"/>
            <a:ext cx="6654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 a Gradient Overlay to any layer via the Layer Styles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67679" y="4875515"/>
            <a:ext cx="6774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the blend mode, opacity, and scale for different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4286" y="2123828"/>
            <a:ext cx="6978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 the Gradient Tool, choose a gradient from the options, and drag across the canvas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29857" y="2831714"/>
            <a:ext cx="6912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Modify colors, opacity, and gradient stops in the Gradient </a:t>
            </a:r>
            <a:r>
              <a:rPr lang="en-US" sz="2000" dirty="0" smtClean="0">
                <a:solidFill>
                  <a:schemeClr val="bg1"/>
                </a:solidFill>
              </a:rPr>
              <a:t>Editor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9857" y="3276769"/>
            <a:ext cx="6238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Toggle the Reverse checkbox to flip the gradient direction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4" grpId="0"/>
      <p:bldP spid="25" grpId="0"/>
      <p:bldP spid="19" grpId="0"/>
      <p:bldP spid="2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2660" y="1915228"/>
            <a:ext cx="418545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Enhancing Corrections with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578" y="783724"/>
            <a:ext cx="875204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Combining Color Correction and Gradients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2660" y="3707691"/>
            <a:ext cx="331319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Gradient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38" y="5430378"/>
            <a:ext cx="218337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1011" y="5420912"/>
            <a:ext cx="914801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Combining Curves adjustment for contrast with a gradient overlay to enhance the overall mood of an image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8933" y="2337896"/>
            <a:ext cx="5882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gradients to enhance or replace dull backgrounds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9543" y="2345195"/>
            <a:ext cx="31693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Background Enhancements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9543" y="2764635"/>
            <a:ext cx="316939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Lighting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8933" y="2759903"/>
            <a:ext cx="5882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custom lighting by combining color </a:t>
            </a:r>
            <a:r>
              <a:rPr lang="en-US" sz="2000" dirty="0" smtClean="0">
                <a:solidFill>
                  <a:schemeClr val="bg1"/>
                </a:solidFill>
              </a:rPr>
              <a:t>correction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5029" y="3123518"/>
            <a:ext cx="5882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gradients for highlights and shadows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64421" y="4130359"/>
            <a:ext cx="9745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 gradient filters after color correction to add a final stylistic touch, such as vignettes or color overlays</a:t>
            </a:r>
          </a:p>
        </p:txBody>
      </p:sp>
    </p:spTree>
    <p:extLst>
      <p:ext uri="{BB962C8B-B14F-4D97-AF65-F5344CB8AC3E}">
        <p14:creationId xmlns:p14="http://schemas.microsoft.com/office/powerpoint/2010/main" val="6016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9" grpId="0"/>
      <p:bldP spid="21" grpId="0" animBg="1"/>
      <p:bldP spid="22" grpId="0" animBg="1"/>
      <p:bldP spid="23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6077" y="495714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1" y="1741088"/>
            <a:ext cx="224722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887" y="4571961"/>
            <a:ext cx="221854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Success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469" y="2184361"/>
            <a:ext cx="262739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Over-Editing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794" y="2620247"/>
            <a:ext cx="263206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Banding in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794" y="3052189"/>
            <a:ext cx="263206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Incorrect Color Balance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6847" y="2188783"/>
            <a:ext cx="7293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Excessive adjustments can lead to unrealistic hues and loss of detail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16847" y="2610389"/>
            <a:ext cx="5434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Visible lines or stripes due to insufficient bit depth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6847" y="3052189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Unnatural color casts and imbalanced hues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399" y="5007847"/>
            <a:ext cx="277595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Adjustment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399" y="5441489"/>
            <a:ext cx="3124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Apply Color Balance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397" y="5895822"/>
            <a:ext cx="312420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Fine-Tune Gradient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9352" y="5014268"/>
            <a:ext cx="6294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 non-destructive edits and keep color changes subtle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598" y="5441489"/>
            <a:ext cx="8534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 shadows, </a:t>
            </a:r>
            <a:r>
              <a:rPr lang="en-US" sz="2000" dirty="0" err="1" smtClean="0">
                <a:solidFill>
                  <a:schemeClr val="bg1"/>
                </a:solidFill>
              </a:rPr>
              <a:t>midtones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&amp; </a:t>
            </a:r>
            <a:r>
              <a:rPr lang="en-US" sz="2000" dirty="0">
                <a:solidFill>
                  <a:schemeClr val="bg1"/>
                </a:solidFill>
              </a:rPr>
              <a:t>highlights separately for accurate color correction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57598" y="5896679"/>
            <a:ext cx="8193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Ensure smooth transitions by carefully adjusting gradient stops and using blending modes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9793" y="3485831"/>
            <a:ext cx="263206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Inconsistent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794" y="3919473"/>
            <a:ext cx="263206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Ignoring Layer Order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16847" y="3508615"/>
            <a:ext cx="5354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Harsh transitions or mismatched gradient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16846" y="3907186"/>
            <a:ext cx="5825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Misplaced layers causing visibility and blending issues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3" grpId="0"/>
      <p:bldP spid="16" grpId="0"/>
      <p:bldP spid="19" grpId="0"/>
      <p:bldP spid="20" grpId="0" animBg="1"/>
      <p:bldP spid="22" grpId="0" animBg="1"/>
      <p:bldP spid="23" grpId="0" animBg="1"/>
      <p:bldP spid="7" grpId="0"/>
      <p:bldP spid="25" grpId="0"/>
      <p:bldP spid="27" grpId="0"/>
      <p:bldP spid="17" grpId="0" animBg="1"/>
      <p:bldP spid="18" grpId="0" animBg="1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8357" y="670927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6511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27111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161145"/>
            <a:ext cx="10118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Start with an image that needs color correction (e.g., underexposed or with a color cast)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8358" y="3599124"/>
            <a:ext cx="9685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Use Curves, Levels, and Color Balance to correct the colors and improve contrast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6065" y="1645923"/>
            <a:ext cx="9974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Enhance an image using advanced color correction techniques and apply gradients to improve the visual impact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8357" y="4037103"/>
            <a:ext cx="799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Apply a gradient overlay to add depth or lighting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8358" y="4458743"/>
            <a:ext cx="91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Experiment with Gradient Maps to create a unique color style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2813" y="5631745"/>
            <a:ext cx="103727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Goal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80083" y="5631745"/>
            <a:ext cx="831382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Create a polished, visually striking image that demonstrates mastery of both color correction and gradient techniques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8357" y="4880383"/>
            <a:ext cx="8771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Use layer masks and gradients to blend different parts of the image smoothly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3361842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Advanced Color Correction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53948" y="2506442"/>
            <a:ext cx="1557106" cy="45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Gradients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356" y="2114414"/>
            <a:ext cx="9721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and enhancing the colors in an image to achieve a more accurate, vibrant, or stylistically appropriate look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6582" y="1696892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Color Correction?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6582" y="3067530"/>
            <a:ext cx="350417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Color Correction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585" y="3473364"/>
            <a:ext cx="9785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Critical for creating visually appealing images in photography, design, and media production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6583" y="4149406"/>
            <a:ext cx="350417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Advanced vs. Basic Correction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3996" y="631225"/>
            <a:ext cx="862065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Advanced Color Correction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584" y="4567616"/>
            <a:ext cx="10050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Advanced techniques allow for precise control over specific colors, tones, and lighting, beyond simple adjustments like brightness or contrast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877" y="1059219"/>
            <a:ext cx="220476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Curves Adjustment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7877" y="2429857"/>
            <a:ext cx="220476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Levels Adjustment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1222" y="1485716"/>
            <a:ext cx="666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Allows for precise adjustments to the tonal range of an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879" y="3800495"/>
            <a:ext cx="22047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Hue/Saturation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1576" y="253530"/>
            <a:ext cx="517962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Tools for Color Correction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292" y="1473684"/>
            <a:ext cx="1485930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291" y="1885826"/>
            <a:ext cx="14859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291" y="2845852"/>
            <a:ext cx="148593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291" y="3257994"/>
            <a:ext cx="14859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291" y="4216490"/>
            <a:ext cx="148593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291" y="4628632"/>
            <a:ext cx="14859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7879" y="5205510"/>
            <a:ext cx="22047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Color Balance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5291" y="5621505"/>
            <a:ext cx="148593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291" y="6033647"/>
            <a:ext cx="14859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1221" y="1869941"/>
            <a:ext cx="7842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Modify the curve to adjust highlights, </a:t>
            </a:r>
            <a:r>
              <a:rPr lang="en-US" sz="2000" dirty="0" err="1">
                <a:solidFill>
                  <a:schemeClr val="bg1"/>
                </a:solidFill>
              </a:rPr>
              <a:t>midtones</a:t>
            </a:r>
            <a:r>
              <a:rPr lang="en-US" sz="2000" dirty="0">
                <a:solidFill>
                  <a:schemeClr val="bg1"/>
                </a:solidFill>
              </a:rPr>
              <a:t>, and shadows separately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81221" y="2842447"/>
            <a:ext cx="8480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Adjusts the brightness and contrast by setting the black, gray, and white 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81222" y="3226672"/>
            <a:ext cx="6302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Drag the sliders to improve image contrast and brightness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81221" y="4212637"/>
            <a:ext cx="85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Adjusts the hue, saturation, and lightness of individual colors or the entire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1221" y="4596862"/>
            <a:ext cx="6928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 a color range to target and adjust the sliders accordingly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81221" y="5633537"/>
            <a:ext cx="925035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1">
                    <a:lumMod val="85000"/>
                  </a:schemeClr>
                </a:solidFill>
              </a:rPr>
              <a:t>Shifts the color balance of an image toward different tones (shadows, </a:t>
            </a:r>
            <a:r>
              <a:rPr lang="en-US" sz="1900" dirty="0" err="1">
                <a:solidFill>
                  <a:schemeClr val="tx1">
                    <a:lumMod val="85000"/>
                  </a:schemeClr>
                </a:solidFill>
              </a:rPr>
              <a:t>midtones</a:t>
            </a:r>
            <a:r>
              <a:rPr lang="en-US" sz="1900" dirty="0">
                <a:solidFill>
                  <a:schemeClr val="tx1">
                    <a:lumMod val="85000"/>
                  </a:schemeClr>
                </a:solidFill>
              </a:rPr>
              <a:t>, highlights)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1222" y="6017762"/>
            <a:ext cx="666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</a:schemeClr>
                </a:solidFill>
              </a:rPr>
              <a:t>Allows for precise adjustments to the tonal range of an image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800" y="1600640"/>
            <a:ext cx="368674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Understanding the Curves Graph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4800" y="3123096"/>
            <a:ext cx="368674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Tonal Ranges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9157" y="2035764"/>
            <a:ext cx="666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Represents the input levels (original brightness)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800" y="531559"/>
            <a:ext cx="681495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Working with Curves Adjustment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2214" y="2015105"/>
            <a:ext cx="183694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Horizontal Axis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214" y="2427247"/>
            <a:ext cx="18369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Vertical Axis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2214" y="3539091"/>
            <a:ext cx="148593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Highlights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2214" y="3951233"/>
            <a:ext cx="14859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Shadows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89157" y="2439279"/>
            <a:ext cx="5510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Represents the output levels (adjusted brightness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38145" y="3535686"/>
            <a:ext cx="6523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the top right of the curve to affect the brightest areas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8146" y="3919911"/>
            <a:ext cx="5681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the bottom left to darken or lighten shadows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52214" y="4375407"/>
            <a:ext cx="148593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Midtones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65684" y="5439239"/>
            <a:ext cx="1323473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Example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3489156" y="5439239"/>
            <a:ext cx="831382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How to correct a washed-out image by adjusting the </a:t>
            </a:r>
            <a:r>
              <a:rPr lang="en-US" sz="2000" dirty="0" err="1">
                <a:solidFill>
                  <a:srgbClr val="00B050"/>
                </a:solidFill>
              </a:rPr>
              <a:t>midtones</a:t>
            </a:r>
            <a:r>
              <a:rPr lang="en-US" sz="2000" dirty="0">
                <a:solidFill>
                  <a:srgbClr val="00B050"/>
                </a:solidFill>
              </a:rPr>
              <a:t> and shadows using the Curves tool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38145" y="4375407"/>
            <a:ext cx="6330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the central curve for overall brightness and contrast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  <p:bldP spid="3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800" y="1600640"/>
            <a:ext cx="4107853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Setting Black, White, and Gray 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4800" y="3363731"/>
            <a:ext cx="368674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Improving Image Depth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9156" y="2035764"/>
            <a:ext cx="5197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Sets the darkest part of the image to pure black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799" y="531559"/>
            <a:ext cx="79940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Levels for Contrast Enhancement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2214" y="2015105"/>
            <a:ext cx="183694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Black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214" y="2427247"/>
            <a:ext cx="18369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White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2214" y="3779726"/>
            <a:ext cx="393043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Moving the Black and White Sliders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2214" y="4573618"/>
            <a:ext cx="39304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Output Levels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89157" y="2439279"/>
            <a:ext cx="5510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Sets the lightest part of the image to pure white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5304" y="4157623"/>
            <a:ext cx="6377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Increases contrast and depth by expanding the tonal range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5304" y="5034776"/>
            <a:ext cx="8857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Fine-tunes the overall brightness and darkness without altering contrast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93567" y="5759173"/>
            <a:ext cx="209558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Example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3489156" y="5759173"/>
            <a:ext cx="845431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How to use Levels to fix an image with poor contrast, making colors more vivid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2213" y="2834532"/>
            <a:ext cx="183694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Gray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89156" y="2848490"/>
            <a:ext cx="4752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Adjusts the midtones for balanced contrast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  <p:bldP spid="32" grpId="0" animBg="1"/>
      <p:bldP spid="33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153" y="1492356"/>
            <a:ext cx="316938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Selective Color Adjustments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4799" y="3314179"/>
            <a:ext cx="282092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Lightness: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292" y="1974038"/>
            <a:ext cx="7597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the dropdown menu to select a specific color </a:t>
            </a:r>
            <a:r>
              <a:rPr lang="en-US" sz="2000" dirty="0" smtClean="0">
                <a:solidFill>
                  <a:schemeClr val="bg1"/>
                </a:solidFill>
              </a:rPr>
              <a:t>range </a:t>
            </a:r>
            <a:r>
              <a:rPr lang="en-US" sz="2000" dirty="0">
                <a:solidFill>
                  <a:schemeClr val="bg1"/>
                </a:solidFill>
              </a:rPr>
              <a:t>for adjustment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799" y="531559"/>
            <a:ext cx="978675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Precision Color Adjustment with Hue/Saturation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1231" y="1960420"/>
            <a:ext cx="281449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Targeting Specific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1231" y="2411673"/>
            <a:ext cx="281449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Hue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153" y="3864862"/>
            <a:ext cx="316939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Desaturation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7296" y="5627936"/>
            <a:ext cx="209558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Practical Example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32885" y="5627936"/>
            <a:ext cx="8454315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Adjusting the saturation of a landscape photo to make the sky bluer while keeping the foreground natural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1230" y="2862926"/>
            <a:ext cx="2814494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Adjusting Saturation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4799" y="4281783"/>
            <a:ext cx="281449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Partial Desaturation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4799" y="4733036"/>
            <a:ext cx="281449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Complete Desaturation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89292" y="2418482"/>
            <a:ext cx="492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Change the actual color of the selected range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89291" y="2864011"/>
            <a:ext cx="5083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Increase or decrease the intensity of the 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9291" y="3323023"/>
            <a:ext cx="4457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Modify the brightness of the color range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95724" y="4287795"/>
            <a:ext cx="7591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desaturation to certain areas or colors while leaving others vivid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95724" y="4746807"/>
            <a:ext cx="6280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Convert the image to grayscale using the Saturation slider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32" grpId="0" animBg="1"/>
      <p:bldP spid="33" grpId="0" animBg="1"/>
      <p:bldP spid="17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153" y="1492356"/>
            <a:ext cx="316938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Correcting Color Casts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3511" y="2394507"/>
            <a:ext cx="7597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the dropdown menu to select a specific color </a:t>
            </a:r>
            <a:r>
              <a:rPr lang="en-US" sz="2000" dirty="0" smtClean="0">
                <a:solidFill>
                  <a:schemeClr val="bg1"/>
                </a:solidFill>
              </a:rPr>
              <a:t>range </a:t>
            </a:r>
            <a:r>
              <a:rPr lang="en-US" sz="2000" dirty="0">
                <a:solidFill>
                  <a:schemeClr val="bg1"/>
                </a:solidFill>
              </a:rPr>
              <a:t>for adjustment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799" y="531559"/>
            <a:ext cx="756091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Advanced Color Balance Adjustments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1231" y="1960420"/>
            <a:ext cx="500379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Shadow, Midtone, and Highlight Adjustments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153" y="3864862"/>
            <a:ext cx="316939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Creating Mood with 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6153" y="5372968"/>
            <a:ext cx="209558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Practical Example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11742" y="5372968"/>
            <a:ext cx="8454315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Correcting a photo with a greenish tint by adjusting the Color Balance in the </a:t>
            </a:r>
            <a:r>
              <a:rPr lang="en-US" sz="2000" dirty="0" err="1">
                <a:solidFill>
                  <a:srgbClr val="00B050"/>
                </a:solidFill>
              </a:rPr>
              <a:t>midtones</a:t>
            </a:r>
            <a:r>
              <a:rPr lang="en-US" sz="2000" dirty="0">
                <a:solidFill>
                  <a:srgbClr val="00B050"/>
                </a:solidFill>
              </a:rPr>
              <a:t> and highlights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81230" y="4264972"/>
            <a:ext cx="10069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Color Balance to set the mood of an image (e.g., cool tones for a winter scene, warm tones for a sunset)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1231" y="2836970"/>
            <a:ext cx="343968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Adding Warmth or Coolness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3510" y="3260620"/>
            <a:ext cx="7865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Shift the balance toward red/yellow for warmth or blue/cyan for coolness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2" grpId="0" animBg="1"/>
      <p:bldP spid="33" grpId="0" animBg="1"/>
      <p:bldP spid="2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153" y="1492356"/>
            <a:ext cx="316938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Gradients?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800" y="531559"/>
            <a:ext cx="522679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Gradients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153" y="2660531"/>
            <a:ext cx="316939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Types of Gradients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6152" y="5444320"/>
            <a:ext cx="316939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Common Uses of Gradients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4800" y="1863001"/>
            <a:ext cx="1017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gradual transition between two or more colors, used to create depth, lighting effects, or color blending in designs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36469" y="3080616"/>
            <a:ext cx="316939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Linear Gradient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6469" y="3505421"/>
            <a:ext cx="3169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Radial Gradient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6469" y="3930871"/>
            <a:ext cx="316939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Angle Gradient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36469" y="4351247"/>
            <a:ext cx="31693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Reflected Gradient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6469" y="4770687"/>
            <a:ext cx="316939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Diamond Gradient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4526" y="5889375"/>
            <a:ext cx="8959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Backgrounds, shading, light effects, and transitions between images or layers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5859" y="3099946"/>
            <a:ext cx="3966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Color transition along a straight line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5858" y="3524751"/>
            <a:ext cx="6057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Transition from the center outwards in a circular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5859" y="3941040"/>
            <a:ext cx="5492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Rotates colors around a point in a circular direction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5858" y="4365845"/>
            <a:ext cx="5396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Symmetrical gradient mirrored from a central 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29350" y="4751357"/>
            <a:ext cx="546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Transition outward from a central diamond </a:t>
            </a:r>
            <a:r>
              <a:rPr lang="en-US" sz="2000" dirty="0" smtClean="0">
                <a:solidFill>
                  <a:schemeClr val="bg1"/>
                </a:solidFill>
              </a:rPr>
              <a:t>shape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21" grpId="0"/>
      <p:bldP spid="22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925</TotalTime>
  <Words>1055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1232</cp:revision>
  <dcterms:created xsi:type="dcterms:W3CDTF">2024-06-08T09:17:22Z</dcterms:created>
  <dcterms:modified xsi:type="dcterms:W3CDTF">2024-08-13T10:21:17Z</dcterms:modified>
</cp:coreProperties>
</file>