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90" r:id="rId3"/>
    <p:sldId id="289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0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4" autoAdjust="0"/>
    <p:restoredTop sz="96144" autoAdjust="0"/>
  </p:normalViewPr>
  <p:slideViewPr>
    <p:cSldViewPr snapToGrid="0">
      <p:cViewPr varScale="1">
        <p:scale>
          <a:sx n="80" d="100"/>
          <a:sy n="80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5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6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7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64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1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59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6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88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8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9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3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1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4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95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3730" y="907826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Creating and Editing Layer Masks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5024" y="1865335"/>
            <a:ext cx="2409302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Adding a Layer Mask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5024" y="3011650"/>
            <a:ext cx="2424432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Editing the Mask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33575" y="2304376"/>
            <a:ext cx="7099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70C0"/>
              </a:buClr>
              <a:buSzPct val="85000"/>
            </a:pPr>
            <a:r>
              <a:rPr lang="en-US" sz="2000">
                <a:solidFill>
                  <a:schemeClr val="bg1"/>
                </a:solidFill>
              </a:rPr>
              <a:t>Click the "Add Layer Mask" icon at the bottom of the Layers panel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33574" y="3460368"/>
            <a:ext cx="1672253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0070C0"/>
              </a:buClr>
              <a:buSzPct val="85000"/>
            </a:pPr>
            <a:r>
              <a:rPr lang="en-US" sz="2000"/>
              <a:t>Black Brush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33575" y="3896813"/>
            <a:ext cx="167225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0070C0"/>
              </a:buClr>
              <a:buSzPct val="85000"/>
            </a:pPr>
            <a:r>
              <a:rPr lang="en-US" sz="2000"/>
              <a:t>White Brush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5827" y="3475757"/>
            <a:ext cx="2627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Hides parts of the layer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05827" y="3884048"/>
            <a:ext cx="28361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Reveals parts of the layer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33575" y="4334174"/>
            <a:ext cx="167225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0070C0"/>
              </a:buClr>
              <a:buSzPct val="85000"/>
            </a:pPr>
            <a:r>
              <a:rPr lang="en-US" sz="2000"/>
              <a:t>Gray Brush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05827" y="4326996"/>
            <a:ext cx="4336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Partially hides/reveals parts of the layer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97594" y="5463720"/>
            <a:ext cx="2351862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Practical Application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49456" y="5463720"/>
            <a:ext cx="8007320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Combining multiple images, hiding distractions, or adjusting specific areas</a:t>
            </a:r>
          </a:p>
        </p:txBody>
      </p:sp>
    </p:spTree>
    <p:extLst>
      <p:ext uri="{BB962C8B-B14F-4D97-AF65-F5344CB8AC3E}">
        <p14:creationId xmlns:p14="http://schemas.microsoft.com/office/powerpoint/2010/main" val="31378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animBg="1"/>
      <p:bldP spid="24" grpId="0" animBg="1"/>
      <p:bldP spid="3" grpId="0"/>
      <p:bldP spid="12" grpId="0"/>
      <p:bldP spid="14" grpId="0" animBg="1"/>
      <p:bldP spid="15" grpId="0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3730" y="907826"/>
            <a:ext cx="4382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Using Clipping Masks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82923" y="2059925"/>
            <a:ext cx="2806344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Creating a Clipping Mask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16471" y="3679760"/>
            <a:ext cx="242443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Editing the Mask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91474" y="2498966"/>
            <a:ext cx="5719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Place the layer to be clipped above the base layer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1137" y="4118801"/>
            <a:ext cx="73164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>
                <a:solidFill>
                  <a:schemeClr val="bg1"/>
                </a:solidFill>
              </a:rPr>
              <a:t>Changes to the base layer affect the visibility of the clipped layer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16471" y="5186994"/>
            <a:ext cx="2351862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Practical Application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68333" y="5186994"/>
            <a:ext cx="7961807" cy="707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Confining adjustments or effects to specific areas of an image, such as text or shapes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474" y="2918541"/>
            <a:ext cx="7037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Right-click on the top layer and select "Create Clipping Mask."</a:t>
            </a:r>
          </a:p>
        </p:txBody>
      </p:sp>
    </p:spTree>
    <p:extLst>
      <p:ext uri="{BB962C8B-B14F-4D97-AF65-F5344CB8AC3E}">
        <p14:creationId xmlns:p14="http://schemas.microsoft.com/office/powerpoint/2010/main" val="245202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6" grpId="0" animBg="1"/>
      <p:bldP spid="17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3730" y="907826"/>
            <a:ext cx="624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Advanced Masking Techniques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6467" y="1952580"/>
            <a:ext cx="1922014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Gradient Masks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43730" y="3016075"/>
            <a:ext cx="1924751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Vector Masks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43730" y="4036861"/>
            <a:ext cx="1924751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Channel Masks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652336" y="2395399"/>
            <a:ext cx="89715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Use the Gradient Tool to create smooth transitions between hidden and visible areas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52336" y="3436696"/>
            <a:ext cx="7010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Use the Pen Tool to create vector paths for sharp, scalable masks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52335" y="4449600"/>
            <a:ext cx="75397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Create selections based on the tonal range in an image using channels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16471" y="5186994"/>
            <a:ext cx="2351862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Practical Application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68333" y="5186994"/>
            <a:ext cx="7961807" cy="707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Creating complex compositions, blending images seamlessly, and achieving professional results</a:t>
            </a:r>
          </a:p>
        </p:txBody>
      </p:sp>
    </p:spTree>
    <p:extLst>
      <p:ext uri="{BB962C8B-B14F-4D97-AF65-F5344CB8AC3E}">
        <p14:creationId xmlns:p14="http://schemas.microsoft.com/office/powerpoint/2010/main" val="370227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4" grpId="0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3730" y="907826"/>
            <a:ext cx="5603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Common Mistakes and Tips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6467" y="1952580"/>
            <a:ext cx="2247228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Common Mistakes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3730" y="3925022"/>
            <a:ext cx="2478565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Tips for Effective Use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52337" y="2395399"/>
            <a:ext cx="6757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Not refining edges properly, leading to unnatural selections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52337" y="2824352"/>
            <a:ext cx="53952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Overusing feathering, resulting in blurry edges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52337" y="3260238"/>
            <a:ext cx="71788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Ignoring the importance of non-destructive editing with masks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52337" y="4389751"/>
            <a:ext cx="6757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refine your selections using Select and Mask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52337" y="4818704"/>
            <a:ext cx="6312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 a combination of selection tools for complex areas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52337" y="5254590"/>
            <a:ext cx="7575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Keep masks non-destructive to preserve the original image data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55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5" grpId="0"/>
      <p:bldP spid="17" grpId="0"/>
      <p:bldP spid="18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15920" y="891152"/>
            <a:ext cx="3654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Practical Exercise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4552" y="1790888"/>
            <a:ext cx="736912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Task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44552" y="3079434"/>
            <a:ext cx="1543027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Instructions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08358" y="3493349"/>
            <a:ext cx="83259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</a:rPr>
              <a:t>Select and isolate the main subject using the Pen Tool and Select Subject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08358" y="3907264"/>
            <a:ext cx="5089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</a:rPr>
              <a:t>Refine the selection with Select and Mask.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08358" y="5118865"/>
            <a:ext cx="59677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</a:rPr>
              <a:t>Add clipping masks for targeted adjustments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96326" y="2233996"/>
            <a:ext cx="8205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Create a composite image using advanced selection and masking techniques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08358" y="4321179"/>
            <a:ext cx="54985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</a:rPr>
              <a:t>Apply a layer mask to remove the background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08358" y="4718755"/>
            <a:ext cx="54143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</a:rPr>
              <a:t>Use gradient masks to blend multiple images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1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3948" y="2051025"/>
            <a:ext cx="2736199" cy="455417"/>
          </a:xfrm>
        </p:spPr>
        <p:txBody>
          <a:bodyPr>
            <a:normAutofit/>
          </a:bodyPr>
          <a:lstStyle/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>
                <a:solidFill>
                  <a:schemeClr val="bg1"/>
                </a:solidFill>
              </a:rPr>
              <a:t>Selection Techniques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4487" y="996416"/>
            <a:ext cx="3065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About today…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653949" y="2506442"/>
            <a:ext cx="1448820" cy="45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>
                <a:solidFill>
                  <a:schemeClr val="bg1"/>
                </a:solidFill>
              </a:rPr>
              <a:t>Masking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3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3730" y="907826"/>
            <a:ext cx="10068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Introduction to Selection Techniques and Masking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76798" y="2330985"/>
            <a:ext cx="97216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Selections allow you to isolate and edit specific parts of an image without affecting the rest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5024" y="1865335"/>
            <a:ext cx="2830407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Importance of Selection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5024" y="3042273"/>
            <a:ext cx="1952101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Role of Masking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033209" y="3554976"/>
            <a:ext cx="93125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Masking is used to hide or reveal parts of an image, providing more control and flexibility in your edits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5024" y="4527018"/>
            <a:ext cx="3653372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Purpose of Advanced Techniques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33210" y="5086696"/>
            <a:ext cx="79409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Enhance precision, improve workflow efficiency, and enable complex edits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47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3730" y="907826"/>
            <a:ext cx="5132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Selection Tools Overview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96326" y="2265445"/>
            <a:ext cx="7074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Rectangular and Elliptical Marquee for basic geometric selections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5024" y="1865335"/>
            <a:ext cx="2830407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Marquee Tools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5024" y="2729656"/>
            <a:ext cx="1952101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Lasso Tools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96326" y="3150855"/>
            <a:ext cx="75439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Freehand, Polygonal, and Magnetic Lasso for more intricate selections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5024" y="3696822"/>
            <a:ext cx="2329484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Quick Selection Tool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96326" y="4118021"/>
            <a:ext cx="52458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Quickly selects areas based on color and texture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10803" y="4586675"/>
            <a:ext cx="1980542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Magic Wand Tool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5024" y="5491535"/>
            <a:ext cx="1838837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Advanced Tools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32484" y="5022881"/>
            <a:ext cx="41870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Selects areas with similar color values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32484" y="5948157"/>
            <a:ext cx="90718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Pen Tool for precise path selections and Select Subject for automatic subject isolation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29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 animBg="1"/>
      <p:bldP spid="8" grpId="0"/>
      <p:bldP spid="13" grpId="0" animBg="1"/>
      <p:bldP spid="14" grpId="0"/>
      <p:bldP spid="9" grpId="0" animBg="1"/>
      <p:bldP spid="10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3730" y="907826"/>
            <a:ext cx="714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Using the Marquee and Lasso Tools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5024" y="1865335"/>
            <a:ext cx="196632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Marquee Tools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1618" y="2397452"/>
            <a:ext cx="39778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For square or rectangular selections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5023" y="3616360"/>
            <a:ext cx="1966321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Lasso Tools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32483" y="2373899"/>
            <a:ext cx="2459135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Rectangular Marquee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32483" y="2821115"/>
            <a:ext cx="2459133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Elliptical Marquee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91617" y="2829811"/>
            <a:ext cx="39778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For circular or oval selections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32483" y="4122483"/>
            <a:ext cx="245913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Lasso Tool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32483" y="4569699"/>
            <a:ext cx="245913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Polygonal Lasso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32483" y="5016915"/>
            <a:ext cx="2459134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Magnetic Lasso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91617" y="4153261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Freehand selection for irregular shapes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91616" y="4572715"/>
            <a:ext cx="49936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Straight-edge segments for polygonal shapes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00289" y="5016915"/>
            <a:ext cx="3725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Snaps to edges based on contrast</a:t>
            </a:r>
          </a:p>
        </p:txBody>
      </p:sp>
    </p:spTree>
    <p:extLst>
      <p:ext uri="{BB962C8B-B14F-4D97-AF65-F5344CB8AC3E}">
        <p14:creationId xmlns:p14="http://schemas.microsoft.com/office/powerpoint/2010/main" val="198438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15" grpId="0" animBg="1"/>
      <p:bldP spid="16" grpId="0"/>
      <p:bldP spid="17" grpId="0" animBg="1"/>
      <p:bldP spid="18" grpId="0" animBg="1"/>
      <p:bldP spid="19" grpId="0" animBg="1"/>
      <p:bldP spid="5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3730" y="907826"/>
            <a:ext cx="7783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Quick Selection and Magic Wand Tools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5024" y="1865335"/>
            <a:ext cx="2409302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Quick Selection Tool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5024" y="3376843"/>
            <a:ext cx="2409303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Magic Wand Tool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33575" y="2376568"/>
            <a:ext cx="61975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Paints a selection based on similar textures and colors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33575" y="2776678"/>
            <a:ext cx="4911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Adjust brush size for more precise control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33575" y="3888076"/>
            <a:ext cx="3773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Selects areas with similar color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33575" y="4305161"/>
            <a:ext cx="6319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Adjust tolerance to control the range of colors selected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33575" y="5216504"/>
            <a:ext cx="2351862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Practical Application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85437" y="5216504"/>
            <a:ext cx="6498702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Quickly selecting objects or backgrounds with uniform color</a:t>
            </a:r>
          </a:p>
        </p:txBody>
      </p:sp>
    </p:spTree>
    <p:extLst>
      <p:ext uri="{BB962C8B-B14F-4D97-AF65-F5344CB8AC3E}">
        <p14:creationId xmlns:p14="http://schemas.microsoft.com/office/powerpoint/2010/main" val="151956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23" grpId="0"/>
      <p:bldP spid="24" grpId="0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3730" y="907826"/>
            <a:ext cx="6186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Pen Tool for Precise Selections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5024" y="1865335"/>
            <a:ext cx="2409302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Creating Paths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09894" y="3794662"/>
            <a:ext cx="3419955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Converting Paths to Selections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33575" y="2376568"/>
            <a:ext cx="35301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Click to create anchor points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33575" y="2776678"/>
            <a:ext cx="4432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Click and drag to create curved paths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18445" y="4305895"/>
            <a:ext cx="59682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>
                <a:solidFill>
                  <a:schemeClr val="bg1"/>
                </a:solidFill>
              </a:rPr>
              <a:t>Right-click </a:t>
            </a:r>
            <a:r>
              <a:rPr lang="en-US" sz="2000" dirty="0">
                <a:solidFill>
                  <a:schemeClr val="bg1"/>
                </a:solidFill>
              </a:rPr>
              <a:t>on the path and select "Make Selection</a:t>
            </a:r>
            <a:r>
              <a:rPr lang="en-US" sz="2000" dirty="0" smtClean="0">
                <a:solidFill>
                  <a:schemeClr val="bg1"/>
                </a:solidFill>
              </a:rPr>
              <a:t>.”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18445" y="4722980"/>
            <a:ext cx="4655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>
                <a:solidFill>
                  <a:schemeClr val="bg1"/>
                </a:solidFill>
              </a:rPr>
              <a:t>Adjust feather radius for smooth edges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87677" y="5635057"/>
            <a:ext cx="2351862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Practical Application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39539" y="5635057"/>
            <a:ext cx="6726521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Making detailed selections around complex shapes and curves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33575" y="3187883"/>
            <a:ext cx="40799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>
                <a:solidFill>
                  <a:schemeClr val="bg1"/>
                </a:solidFill>
              </a:rPr>
              <a:t>Close the path to form a selection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1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23" grpId="0"/>
      <p:bldP spid="24" grpId="0"/>
      <p:bldP spid="25" grpId="0" animBg="1"/>
      <p:bldP spid="26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3730" y="907826"/>
            <a:ext cx="7175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Select Subject and Select and Mask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5024" y="1865335"/>
            <a:ext cx="2409302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Select Subject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7017" y="3482068"/>
            <a:ext cx="2424432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Select and Mask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33575" y="2376568"/>
            <a:ext cx="58753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>
                <a:solidFill>
                  <a:schemeClr val="bg1"/>
                </a:solidFill>
              </a:rPr>
              <a:t>Automatically selects the main subject in an image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33575" y="2776678"/>
            <a:ext cx="6133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Works best with clear subject-background separation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33575" y="3993301"/>
            <a:ext cx="6774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>
                <a:solidFill>
                  <a:schemeClr val="bg1"/>
                </a:solidFill>
              </a:rPr>
              <a:t>Refine Edge Brush: Improves edge selection for hair and fur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33575" y="4399786"/>
            <a:ext cx="81580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Smooth, Feather, Contrast, and Shift Edge options to fine-tune selection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893778" y="5370363"/>
            <a:ext cx="2351862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Practical Application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45640" y="5370363"/>
            <a:ext cx="6622326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Quickly isolate subjects and refine selections for precise edits</a:t>
            </a:r>
          </a:p>
        </p:txBody>
      </p:sp>
    </p:spTree>
    <p:extLst>
      <p:ext uri="{BB962C8B-B14F-4D97-AF65-F5344CB8AC3E}">
        <p14:creationId xmlns:p14="http://schemas.microsoft.com/office/powerpoint/2010/main" val="12252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23" grpId="0"/>
      <p:bldP spid="24" grpId="0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3730" y="907826"/>
            <a:ext cx="4971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Introduction to Masking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5024" y="1865335"/>
            <a:ext cx="2409302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What is a Mask?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5024" y="3011650"/>
            <a:ext cx="2424432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Types of Masks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33575" y="2304376"/>
            <a:ext cx="83955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70C0"/>
              </a:buClr>
              <a:buSzPct val="85000"/>
            </a:pPr>
            <a:r>
              <a:rPr lang="en-US" sz="2000" dirty="0">
                <a:solidFill>
                  <a:schemeClr val="bg1"/>
                </a:solidFill>
              </a:rPr>
              <a:t>A mask allows you to hide or reveal parts of a layer without deleting any pixels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33574" y="3460368"/>
            <a:ext cx="1672253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0070C0"/>
              </a:buClr>
              <a:buSzPct val="85000"/>
            </a:pPr>
            <a:r>
              <a:rPr lang="en-US" sz="2000" dirty="0"/>
              <a:t>Layer Mask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33575" y="3896813"/>
            <a:ext cx="167225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Clr>
                <a:srgbClr val="0070C0"/>
              </a:buClr>
              <a:buSzPct val="85000"/>
            </a:pPr>
            <a:r>
              <a:rPr lang="en-US" sz="2000" dirty="0"/>
              <a:t>Clipping Mask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68092" y="4736182"/>
            <a:ext cx="2715808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Non-destructive Editing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405827" y="3475757"/>
            <a:ext cx="28440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Applies to a specific layer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05827" y="3884048"/>
            <a:ext cx="6248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Restricts the visibility of one layer to the shape of another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3574" y="5159862"/>
            <a:ext cx="8610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Masks provide a non-destructive way to edit images, preserving the original data</a:t>
            </a:r>
          </a:p>
        </p:txBody>
      </p:sp>
    </p:spTree>
    <p:extLst>
      <p:ext uri="{BB962C8B-B14F-4D97-AF65-F5344CB8AC3E}">
        <p14:creationId xmlns:p14="http://schemas.microsoft.com/office/powerpoint/2010/main" val="424048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628</TotalTime>
  <Words>707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664</cp:revision>
  <dcterms:created xsi:type="dcterms:W3CDTF">2024-06-08T09:17:22Z</dcterms:created>
  <dcterms:modified xsi:type="dcterms:W3CDTF">2024-08-13T08:26:45Z</dcterms:modified>
</cp:coreProperties>
</file>