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60" r:id="rId2"/>
    <p:sldId id="261" r:id="rId3"/>
    <p:sldId id="262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78" r:id="rId12"/>
    <p:sldId id="28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4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2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5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3362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n't Let Digital Marketing Mistakes Derail Your Business | Entrepren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52317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Key Metrics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8" y="494093"/>
            <a:ext cx="8301613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Measuring Success in Social Media Marketing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0900" y="1800756"/>
            <a:ext cx="235169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Engagement Rate</a:t>
            </a:r>
            <a:endParaRPr lang="en-US" sz="1900" dirty="0"/>
          </a:p>
        </p:txBody>
      </p:sp>
      <p:sp>
        <p:nvSpPr>
          <p:cNvPr id="10" name="Rectangle 9"/>
          <p:cNvSpPr/>
          <p:nvPr/>
        </p:nvSpPr>
        <p:spPr>
          <a:xfrm>
            <a:off x="1210900" y="2269324"/>
            <a:ext cx="292171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Reach and Impressions</a:t>
            </a:r>
            <a:endParaRPr lang="en-US" sz="1900" dirty="0"/>
          </a:p>
        </p:txBody>
      </p:sp>
      <p:sp>
        <p:nvSpPr>
          <p:cNvPr id="11" name="Rectangle 10"/>
          <p:cNvSpPr/>
          <p:nvPr/>
        </p:nvSpPr>
        <p:spPr>
          <a:xfrm>
            <a:off x="1210900" y="2737892"/>
            <a:ext cx="235169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Conversion Rate</a:t>
            </a:r>
            <a:endParaRPr lang="en-US" sz="1900" dirty="0"/>
          </a:p>
        </p:txBody>
      </p:sp>
      <p:sp>
        <p:nvSpPr>
          <p:cNvPr id="14" name="Rectangle 13"/>
          <p:cNvSpPr/>
          <p:nvPr/>
        </p:nvSpPr>
        <p:spPr>
          <a:xfrm>
            <a:off x="3614847" y="1815283"/>
            <a:ext cx="4493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Likes, comments, shares, and interactions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56996" y="3498056"/>
            <a:ext cx="223721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Tools for Analytics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207678" y="3915210"/>
            <a:ext cx="7481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Use built-in analytics on social platforms and tools like Google Analytics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20488" y="2285130"/>
            <a:ext cx="3865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many people see your </a:t>
            </a:r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14847" y="2763562"/>
            <a:ext cx="6942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Percentage of users taking desired actions (e.g., clicks to website)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0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060287" y="1341912"/>
            <a:ext cx="9483093" cy="5005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</a:rPr>
              <a:t>What social media platforms do you find most effective for marketing, and why?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0287" y="295990"/>
            <a:ext cx="3889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Bradley Hand ITC" panose="03070402050302030203" pitchFamily="66" charset="0"/>
              </a:rPr>
              <a:t>Discussion Questions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9022" y="1925594"/>
            <a:ext cx="6661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Encourage participants to share their opinions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60287" y="2778826"/>
            <a:ext cx="9483093" cy="410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</a:rPr>
              <a:t>Have you seen any successful social media campaigns that inspired you?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9022" y="3311341"/>
            <a:ext cx="6661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Facilitate discussion about successful campaigns and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0287" y="295990"/>
            <a:ext cx="5070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Bradley Hand ITC" panose="03070402050302030203" pitchFamily="66" charset="0"/>
              </a:rPr>
              <a:t>Next Steps and Final Project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0287" y="1224699"/>
            <a:ext cx="275107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Final Project Overview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212484" y="1707934"/>
            <a:ext cx="9142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Create and optimize a Facebook or Instagram business page for a local business or personal brand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74" y="1133721"/>
            <a:ext cx="5486154" cy="49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60" y="2981696"/>
            <a:ext cx="9680862" cy="27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4548" y="868989"/>
            <a:ext cx="79550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 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to Social Media Marketing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678" y="1576875"/>
            <a:ext cx="5079365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25547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Definition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5974051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What is Social Media Marketing?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6" y="2520096"/>
            <a:ext cx="146546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Importance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57788" y="3025571"/>
            <a:ext cx="5302387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Connects businesses with a broader audience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57790" y="1799356"/>
            <a:ext cx="7962459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use of social media platforms to promote products, services, and brands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61828" y="3453817"/>
            <a:ext cx="6889640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Drives website traffic, increases sales, and builds brand loyalty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340189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Overview of Major Platforms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7" y="494093"/>
            <a:ext cx="5142778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Key Social Media Platforms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6" y="4479524"/>
            <a:ext cx="339067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Choosing the Right Platform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57788" y="4984999"/>
            <a:ext cx="5587396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Consider your target audience and business goal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52789" y="1777169"/>
            <a:ext cx="131157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Facebook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252789" y="2220667"/>
            <a:ext cx="132279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Instagram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252789" y="2677674"/>
            <a:ext cx="131157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Twitter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252789" y="3121172"/>
            <a:ext cx="131157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LinkedIn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264009" y="3582480"/>
            <a:ext cx="131157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TikTok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564367" y="1798442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Broad user base, versatile content types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75587" y="2214587"/>
            <a:ext cx="743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Visual storytelling, effective for brands targeting younger demographics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75587" y="2698190"/>
            <a:ext cx="4865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Real-time updates and customer engagement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575587" y="3136561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Professional networking, B2B marketing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575587" y="3597869"/>
            <a:ext cx="7199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Short-form videos, rapidly growing platform for creative </a:t>
            </a:r>
            <a:r>
              <a:rPr lang="en-US" dirty="0" smtClean="0"/>
              <a:t>engagement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8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215155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Key Components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7" y="494093"/>
            <a:ext cx="6396754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b="1">
                <a:latin typeface="Bradley Hand ITC" panose="03070402050302030203" pitchFamily="66" charset="0"/>
              </a:rPr>
              <a:t>Developing a Social Media Strategy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6" y="3493869"/>
            <a:ext cx="233589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Examples of Goals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57788" y="3975594"/>
            <a:ext cx="5587396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Increase followers by 20% in 3 months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52789" y="1800919"/>
            <a:ext cx="85472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Goals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252789" y="2285786"/>
            <a:ext cx="2036676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Target Audience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264009" y="2781433"/>
            <a:ext cx="2025456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Content Plan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2120043" y="1816308"/>
            <a:ext cx="8045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Define clear, measurable objectives (e.g., brand awareness, lead generation)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333969" y="2805875"/>
            <a:ext cx="7545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Types of content to share (images, videos, blogs) and posting frequency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333969" y="2301175"/>
            <a:ext cx="501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Identify demographics, interests, and behaviors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157787" y="4403840"/>
            <a:ext cx="5967407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Drive 500 website visits per month from social media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3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212135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Types of Content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8" y="494093"/>
            <a:ext cx="5558414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Bradley Hand ITC" panose="03070402050302030203" pitchFamily="66" charset="0"/>
              </a:rPr>
              <a:t>Content Types for Social Media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5797461"/>
            <a:ext cx="100880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Visuals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104943" y="5836075"/>
            <a:ext cx="588427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Use high-quality images and videos to capture attention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52789" y="1800919"/>
            <a:ext cx="2265364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Promotional Posts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252789" y="2737047"/>
            <a:ext cx="2570686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Educational Content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252789" y="3659742"/>
            <a:ext cx="299923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User-Generated Content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412784" y="2227186"/>
            <a:ext cx="8045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Define clear, measurable objectives (e.g., brand awareness, lead generation)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12784" y="4066469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Showcase customer photos and reviews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441826" y="3132223"/>
            <a:ext cx="501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Identify demographics, interests, and behaviors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52789" y="4581068"/>
            <a:ext cx="299923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User-Generated Content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412784" y="4987795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Showcase customer photos and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262283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Organic Social Media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8" y="494093"/>
            <a:ext cx="5558414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Organic vs. Paid Social Media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3046905"/>
            <a:ext cx="356565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Paid Social Media Advertising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234654" y="1832615"/>
            <a:ext cx="842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Building an audience through regular posts, engagement, and content sharing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34653" y="2270815"/>
            <a:ext cx="6513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Focus on relationship-building and community engagement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34654" y="3555691"/>
            <a:ext cx="5936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Creating targeted ads to reach specific demographics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79037" y="4511175"/>
            <a:ext cx="6682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Instant visibility, measurable results, and retargeting capabilities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34652" y="4057449"/>
            <a:ext cx="1354169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Benefits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72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82293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Best Practices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8" y="494093"/>
            <a:ext cx="7434714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Creating Engaging Social Media Content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45725" y="1816145"/>
            <a:ext cx="499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Tailor content to their interests and preferences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10900" y="1800756"/>
            <a:ext cx="2434825" cy="3847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900" dirty="0"/>
              <a:t>Know Your Audience</a:t>
            </a:r>
            <a:endParaRPr lang="en-US" sz="1900" dirty="0"/>
          </a:p>
        </p:txBody>
      </p:sp>
      <p:sp>
        <p:nvSpPr>
          <p:cNvPr id="10" name="Rectangle 9"/>
          <p:cNvSpPr/>
          <p:nvPr/>
        </p:nvSpPr>
        <p:spPr>
          <a:xfrm>
            <a:off x="1210900" y="2269324"/>
            <a:ext cx="2434825" cy="3847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900"/>
              <a:t>Consistency</a:t>
            </a:r>
            <a:endParaRPr lang="en-US" sz="1900" dirty="0"/>
          </a:p>
        </p:txBody>
      </p:sp>
      <p:sp>
        <p:nvSpPr>
          <p:cNvPr id="11" name="Rectangle 10"/>
          <p:cNvSpPr/>
          <p:nvPr/>
        </p:nvSpPr>
        <p:spPr>
          <a:xfrm>
            <a:off x="1210900" y="2737892"/>
            <a:ext cx="2434825" cy="3847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900"/>
              <a:t>Engagement</a:t>
            </a:r>
            <a:endParaRPr lang="en-US" sz="1900" dirty="0"/>
          </a:p>
        </p:txBody>
      </p:sp>
      <p:sp>
        <p:nvSpPr>
          <p:cNvPr id="12" name="Rectangle 11"/>
          <p:cNvSpPr/>
          <p:nvPr/>
        </p:nvSpPr>
        <p:spPr>
          <a:xfrm>
            <a:off x="1210900" y="3206460"/>
            <a:ext cx="2434825" cy="3847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900"/>
              <a:t>Analytics</a:t>
            </a:r>
            <a:endParaRPr lang="en-US" sz="1900" dirty="0"/>
          </a:p>
        </p:txBody>
      </p:sp>
      <p:sp>
        <p:nvSpPr>
          <p:cNvPr id="13" name="Rectangle 12"/>
          <p:cNvSpPr/>
          <p:nvPr/>
        </p:nvSpPr>
        <p:spPr>
          <a:xfrm>
            <a:off x="3645724" y="2269324"/>
            <a:ext cx="5852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Maintain a consistent brand voice and posting schedule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45724" y="2745586"/>
            <a:ext cx="5006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Respond to comments and messages promptly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32965" y="3221848"/>
            <a:ext cx="6365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Monitor performance and adjust strategies based on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73541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Popular Tools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8" y="494093"/>
            <a:ext cx="6389685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Bradley Hand ITC" panose="03070402050302030203" pitchFamily="66" charset="0"/>
              </a:rPr>
              <a:t>Tools for Social Media Management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76945" y="1823060"/>
            <a:ext cx="5352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Scheduling and analytics across multiple platforms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10900" y="1800756"/>
            <a:ext cx="136604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Hootsuite</a:t>
            </a:r>
            <a:endParaRPr lang="en-US" sz="1900" dirty="0"/>
          </a:p>
        </p:txBody>
      </p:sp>
      <p:sp>
        <p:nvSpPr>
          <p:cNvPr id="10" name="Rectangle 9"/>
          <p:cNvSpPr/>
          <p:nvPr/>
        </p:nvSpPr>
        <p:spPr>
          <a:xfrm>
            <a:off x="1210900" y="2269324"/>
            <a:ext cx="136604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Buffer</a:t>
            </a:r>
            <a:endParaRPr lang="en-US" sz="1900" dirty="0"/>
          </a:p>
        </p:txBody>
      </p:sp>
      <p:sp>
        <p:nvSpPr>
          <p:cNvPr id="11" name="Rectangle 10"/>
          <p:cNvSpPr/>
          <p:nvPr/>
        </p:nvSpPr>
        <p:spPr>
          <a:xfrm>
            <a:off x="1210900" y="2737892"/>
            <a:ext cx="136604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Canva</a:t>
            </a:r>
            <a:endParaRPr lang="en-US" sz="1900" dirty="0"/>
          </a:p>
        </p:txBody>
      </p:sp>
      <p:sp>
        <p:nvSpPr>
          <p:cNvPr id="13" name="Rectangle 12"/>
          <p:cNvSpPr/>
          <p:nvPr/>
        </p:nvSpPr>
        <p:spPr>
          <a:xfrm>
            <a:off x="2576944" y="2276239"/>
            <a:ext cx="5044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Easy post scheduling and performance tracking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76944" y="2752501"/>
            <a:ext cx="550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Graphic design tool for creating social media visuals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56996" y="3498056"/>
            <a:ext cx="290400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Choosing the Right Tool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207678" y="3915210"/>
            <a:ext cx="4608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Consider budget, features, and ease of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673</TotalTime>
  <Words>484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Bradley Hand ITC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1371</cp:revision>
  <dcterms:created xsi:type="dcterms:W3CDTF">2024-06-08T09:17:22Z</dcterms:created>
  <dcterms:modified xsi:type="dcterms:W3CDTF">2024-09-30T10:53:11Z</dcterms:modified>
</cp:coreProperties>
</file>