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98" r:id="rId2"/>
    <p:sldId id="299" r:id="rId3"/>
    <p:sldId id="293" r:id="rId4"/>
    <p:sldId id="28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2" r:id="rId17"/>
    <p:sldId id="311" r:id="rId18"/>
    <p:sldId id="313" r:id="rId19"/>
    <p:sldId id="286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C660"/>
    <a:srgbClr val="366D98"/>
    <a:srgbClr val="86D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7/30/2024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0" y="0"/>
          <a:ext cx="12192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r:id="rId3" imgW="9523800" imgH="5079240" progId="">
                  <p:embed/>
                </p:oleObj>
              </mc:Choice>
              <mc:Fallback>
                <p:oleObj r:id="rId3" imgW="9523800" imgH="5079240" progId="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2192000" cy="685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AutoShape 479" descr="PostgreSQL - Wikipedi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6194" y="363416"/>
            <a:ext cx="1803221" cy="165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90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3" y="687144"/>
            <a:ext cx="6173121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Simple RBAC Implementation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2422" y="1514957"/>
            <a:ext cx="2961067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Install necessary packages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98570" y="2783304"/>
            <a:ext cx="1447960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Initial Setup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6764892" y="1314902"/>
            <a:ext cx="813043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009" y="1909891"/>
            <a:ext cx="3652145" cy="4954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09" y="3183414"/>
            <a:ext cx="5451314" cy="326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862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3" y="687144"/>
            <a:ext cx="5610415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Authentication Middleware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2422" y="1514957"/>
            <a:ext cx="329974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Simulate User Authentication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95" y="1950236"/>
            <a:ext cx="8459115" cy="365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367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3" y="687144"/>
            <a:ext cx="5610415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Authentication Middleware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2422" y="1514957"/>
            <a:ext cx="393569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Authorization Middleware Function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518" y="1915067"/>
            <a:ext cx="7953374" cy="433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29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4" y="687144"/>
            <a:ext cx="525872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Define Routes with RBAC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2422" y="1514957"/>
            <a:ext cx="5033942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Define Routes with Role-based Access Control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15" y="1915066"/>
            <a:ext cx="6474069" cy="44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3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4" y="687144"/>
            <a:ext cx="3383029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Start the Server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2422" y="1514957"/>
            <a:ext cx="218694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Starting the Server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554" y="1938512"/>
            <a:ext cx="5040424" cy="154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5" y="687144"/>
            <a:ext cx="293755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Testing RBAC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2422" y="1514957"/>
            <a:ext cx="143488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How to Test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177302" y="1514957"/>
            <a:ext cx="798341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 tools like Postman to send requests with different username headers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2422" y="1962533"/>
            <a:ext cx="143488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31616" y="2540949"/>
            <a:ext cx="143180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/admin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1616" y="2990412"/>
            <a:ext cx="143180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/admin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1616" y="3451598"/>
            <a:ext cx="143180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/admin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1616" y="3931607"/>
            <a:ext cx="117692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/edit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131616" y="4392793"/>
            <a:ext cx="117692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/edit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31616" y="4854305"/>
            <a:ext cx="117692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/edit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131616" y="5315817"/>
            <a:ext cx="143180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/view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131616" y="5773577"/>
            <a:ext cx="143180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/view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131616" y="6231337"/>
            <a:ext cx="143180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/view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587217" y="2532416"/>
            <a:ext cx="206338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/>
              <a:t>alice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587218" y="2990412"/>
            <a:ext cx="206338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smtClean="0"/>
              <a:t>bob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587218" y="3443925"/>
            <a:ext cx="206338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 smtClean="0"/>
              <a:t>charlie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340954" y="3938542"/>
            <a:ext cx="206338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/>
              <a:t>alice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340955" y="4396538"/>
            <a:ext cx="206338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smtClean="0"/>
              <a:t>bob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340955" y="4850051"/>
            <a:ext cx="206338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 smtClean="0"/>
              <a:t>charlie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3587217" y="5314683"/>
            <a:ext cx="206338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/>
              <a:t>alice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587218" y="5772679"/>
            <a:ext cx="206338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smtClean="0"/>
              <a:t>bob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587218" y="6226192"/>
            <a:ext cx="206338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 smtClean="0"/>
              <a:t>charlie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674401" y="2563194"/>
            <a:ext cx="18476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BMPlexMono"/>
              </a:rPr>
              <a:t>Welcome Admin</a:t>
            </a:r>
            <a:endParaRPr lang="en-US" b="0" dirty="0">
              <a:solidFill>
                <a:srgbClr val="000000"/>
              </a:solidFill>
              <a:effectLst/>
              <a:latin typeface="IBMPlexMon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74400" y="2990412"/>
            <a:ext cx="1336001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Forbidden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36752" y="3946963"/>
            <a:ext cx="290355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Welcome Editor or Admin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74401" y="5332580"/>
            <a:ext cx="378757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Welcome Viewer, Editor, or Admin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80870" y="3443925"/>
            <a:ext cx="1336001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Forbidden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36752" y="4392793"/>
            <a:ext cx="290355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Welcome Editor or Admin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36752" y="4863168"/>
            <a:ext cx="1336001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Forbidden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80870" y="5778410"/>
            <a:ext cx="378757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Welcome Viewer, Editor, or Admin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80870" y="6231337"/>
            <a:ext cx="378757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Welcome Viewer, Editor, or Admin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</p:spTree>
    <p:extLst>
      <p:ext uri="{BB962C8B-B14F-4D97-AF65-F5344CB8AC3E}">
        <p14:creationId xmlns:p14="http://schemas.microsoft.com/office/powerpoint/2010/main" val="181353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5" y="687144"/>
            <a:ext cx="2937552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Testing RBAC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2422" y="1514957"/>
            <a:ext cx="143488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/>
              <a:t>How to Test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177302" y="1514957"/>
            <a:ext cx="798341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 tools like Postman to send requests with different username headers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2422" y="1962533"/>
            <a:ext cx="143488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Examples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2131616" y="2540949"/>
            <a:ext cx="143180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/admin</a:t>
            </a:r>
          </a:p>
        </p:txBody>
      </p:sp>
      <p:sp>
        <p:nvSpPr>
          <p:cNvPr id="9" name="Rectangle 8"/>
          <p:cNvSpPr/>
          <p:nvPr/>
        </p:nvSpPr>
        <p:spPr>
          <a:xfrm>
            <a:off x="2131616" y="2990412"/>
            <a:ext cx="143180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/admin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1616" y="3451598"/>
            <a:ext cx="1431802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/admin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1616" y="3931607"/>
            <a:ext cx="117692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/edit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2131616" y="4392793"/>
            <a:ext cx="117692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/edit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2131616" y="4854305"/>
            <a:ext cx="1176925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/edit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131616" y="5315817"/>
            <a:ext cx="143180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/view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131616" y="5773577"/>
            <a:ext cx="143180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/view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2131616" y="6231337"/>
            <a:ext cx="1431802" cy="40011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GET </a:t>
            </a:r>
            <a:r>
              <a:rPr lang="en-US" sz="2000" dirty="0" smtClean="0"/>
              <a:t>/view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587217" y="2532416"/>
            <a:ext cx="206338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/>
              <a:t>alice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3587218" y="2990412"/>
            <a:ext cx="206338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smtClean="0"/>
              <a:t>bob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3587218" y="3443925"/>
            <a:ext cx="206338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 smtClean="0"/>
              <a:t>charlie</a:t>
            </a:r>
            <a:endParaRPr lang="en-US" sz="2000" dirty="0"/>
          </a:p>
        </p:txBody>
      </p:sp>
      <p:sp>
        <p:nvSpPr>
          <p:cNvPr id="20" name="Rectangle 19"/>
          <p:cNvSpPr/>
          <p:nvPr/>
        </p:nvSpPr>
        <p:spPr>
          <a:xfrm>
            <a:off x="3340954" y="3938542"/>
            <a:ext cx="206338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/>
              <a:t>alice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340955" y="4396538"/>
            <a:ext cx="206338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smtClean="0"/>
              <a:t>bob</a:t>
            </a:r>
            <a:endParaRPr lang="en-US" sz="2000" dirty="0"/>
          </a:p>
        </p:txBody>
      </p:sp>
      <p:sp>
        <p:nvSpPr>
          <p:cNvPr id="22" name="Rectangle 21"/>
          <p:cNvSpPr/>
          <p:nvPr/>
        </p:nvSpPr>
        <p:spPr>
          <a:xfrm>
            <a:off x="3340955" y="4850051"/>
            <a:ext cx="2063385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 smtClean="0"/>
              <a:t>charlie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3587217" y="5314683"/>
            <a:ext cx="206338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/>
              <a:t>alice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3587218" y="5772679"/>
            <a:ext cx="206338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smtClean="0"/>
              <a:t>bob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3587218" y="6226192"/>
            <a:ext cx="2063385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username: </a:t>
            </a:r>
            <a:r>
              <a:rPr lang="en-US" sz="2000" dirty="0" err="1" smtClean="0"/>
              <a:t>charlie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5674401" y="2563194"/>
            <a:ext cx="1847685" cy="3693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IBMPlexMono"/>
              </a:rPr>
              <a:t>Welcome Admin</a:t>
            </a:r>
            <a:endParaRPr lang="en-US" b="0" dirty="0">
              <a:solidFill>
                <a:srgbClr val="000000"/>
              </a:solidFill>
              <a:effectLst/>
              <a:latin typeface="IBMPlexMono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674400" y="2990412"/>
            <a:ext cx="1336001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Forbidden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436752" y="3946963"/>
            <a:ext cx="290355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Welcome Editor or Admin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74401" y="5332580"/>
            <a:ext cx="378757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Welcome Viewer, Editor, or Admin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80870" y="3443925"/>
            <a:ext cx="1336001" cy="40011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Forbidden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436752" y="4392793"/>
            <a:ext cx="2903552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Welcome Editor or Admin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36752" y="4863168"/>
            <a:ext cx="1336001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Forbidden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680870" y="5778410"/>
            <a:ext cx="378757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Welcome Viewer, Editor, or Admin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680870" y="6231337"/>
            <a:ext cx="3787575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Welcome Viewer, Editor, or Admin</a:t>
            </a:r>
            <a:endParaRPr lang="en-US" sz="2000" b="0" dirty="0">
              <a:solidFill>
                <a:schemeClr val="tx1"/>
              </a:solidFill>
              <a:effectLst/>
              <a:latin typeface="IBMPlexMono"/>
            </a:endParaRPr>
          </a:p>
        </p:txBody>
      </p:sp>
    </p:spTree>
    <p:extLst>
      <p:ext uri="{BB962C8B-B14F-4D97-AF65-F5344CB8AC3E}">
        <p14:creationId xmlns:p14="http://schemas.microsoft.com/office/powerpoint/2010/main" val="1631170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5" y="687144"/>
            <a:ext cx="2351398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68C660"/>
                </a:solidFill>
              </a:rPr>
              <a:t>POSTMAN</a:t>
            </a:r>
            <a:endParaRPr lang="en-US" sz="3600" b="1" dirty="0">
              <a:solidFill>
                <a:srgbClr val="68C66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053" y="2022230"/>
            <a:ext cx="8517547" cy="46482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779772" y="1267436"/>
            <a:ext cx="1460443" cy="4623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Success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827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5" y="687144"/>
            <a:ext cx="2351398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68C660"/>
                </a:solidFill>
              </a:rPr>
              <a:t>POSTMAN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779773" y="1267436"/>
            <a:ext cx="1308042" cy="46239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b="1" dirty="0" smtClean="0">
                <a:solidFill>
                  <a:schemeClr val="bg1"/>
                </a:solidFill>
              </a:rPr>
              <a:t>Failure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642" y="1963248"/>
            <a:ext cx="8563382" cy="460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537" y="472145"/>
            <a:ext cx="3281724" cy="2437217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587391" y="454648"/>
            <a:ext cx="34410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does RBAC stand for?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323827" y="1640041"/>
            <a:ext cx="4209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Name three key concepts of RBAC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921783" y="4083658"/>
            <a:ext cx="46115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 RBAC, what does a 'Role' represent?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47595" y="947030"/>
            <a:ext cx="276891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Role-based Access Control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30985" y="3353129"/>
            <a:ext cx="895731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Simplifies management of user permissions and enhances security by ensuring least privilege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171426" y="4575883"/>
            <a:ext cx="277925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A collection of permissions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30985" y="2109323"/>
            <a:ext cx="235556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Role, Permission, User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78586" y="2827822"/>
            <a:ext cx="4795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main benefit of using RBAC?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265212" y="5339494"/>
            <a:ext cx="105282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282EB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HTTP status code is typically returned when a user is forbidden from accessing a resource due to insufficient permissions?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498776" y="6152593"/>
            <a:ext cx="161829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/>
              <a:t>403 Forbidden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5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947141" y="2077042"/>
            <a:ext cx="4101966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85000"/>
            </a:pPr>
            <a:r>
              <a:rPr lang="en-US" sz="3600" dirty="0" smtClean="0">
                <a:latin typeface="Bradley Hand ITC" panose="03070402050302030203" pitchFamily="66" charset="0"/>
              </a:rPr>
              <a:t>Authentication</a:t>
            </a:r>
            <a:endParaRPr lang="en-US" sz="4000" dirty="0">
              <a:latin typeface="Bradley Hand ITC" panose="03070402050302030203" pitchFamily="66" charset="0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084208" y="2899296"/>
            <a:ext cx="3879300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85000"/>
              <a:buFont typeface="Wingdings 3" panose="05040102010807070707" pitchFamily="18" charset="2"/>
              <a:buChar char="u"/>
            </a:pPr>
            <a:r>
              <a:rPr lang="en-US" sz="2400" dirty="0" smtClean="0"/>
              <a:t>Role-based Access 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3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026" y="450959"/>
            <a:ext cx="4335026" cy="18161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68054" y="2796082"/>
            <a:ext cx="71410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468055" y="3239385"/>
            <a:ext cx="7500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Create a role based authorization app which prints message according to the role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9717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9" name="Picture 111" descr="Role Based Access Control (RBAC) | Explanation &amp;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3785" y="2379784"/>
            <a:ext cx="3896644" cy="28623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tx1"/>
                </a:solidFill>
              </a:rPr>
              <a:t>Role-based</a:t>
            </a:r>
          </a:p>
          <a:p>
            <a:r>
              <a:rPr lang="en-US" sz="6000" b="1" dirty="0" smtClean="0">
                <a:solidFill>
                  <a:schemeClr val="tx1"/>
                </a:solidFill>
              </a:rPr>
              <a:t>Access</a:t>
            </a:r>
          </a:p>
          <a:p>
            <a:r>
              <a:rPr lang="en-US" sz="6000" b="1" dirty="0" smtClean="0">
                <a:solidFill>
                  <a:schemeClr val="tx1"/>
                </a:solidFill>
              </a:rPr>
              <a:t>Control</a:t>
            </a:r>
            <a:endParaRPr lang="en-US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05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726" y="701523"/>
            <a:ext cx="4449828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Introduction to RBAC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44631" y="2051244"/>
            <a:ext cx="9680569" cy="72235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 method of regulating access to resources based on the roles of individual users within an organization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85646" y="1564735"/>
            <a:ext cx="1448723" cy="463063"/>
          </a:xfrm>
          <a:prstGeom prst="rect">
            <a:avLst/>
          </a:prstGeom>
          <a:solidFill>
            <a:schemeClr val="accent2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Definition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85646" y="3059170"/>
            <a:ext cx="1612843" cy="463063"/>
          </a:xfrm>
          <a:prstGeom prst="rect">
            <a:avLst/>
          </a:prstGeom>
          <a:solidFill>
            <a:schemeClr val="accent3"/>
          </a:solidFill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>
                <a:solidFill>
                  <a:schemeClr val="bg1"/>
                </a:solidFill>
              </a:rPr>
              <a:t>Importance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385647" y="3557403"/>
            <a:ext cx="7828692" cy="4049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Ensures users have only the permissions necessary to perform their roles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53" y="4008974"/>
            <a:ext cx="5546847" cy="2849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582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5" y="687144"/>
            <a:ext cx="4602228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Key Concepts of RBAC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97370" y="1705412"/>
            <a:ext cx="2236784" cy="46306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Role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397370" y="2316854"/>
            <a:ext cx="2236783" cy="4630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Permission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634154" y="1705412"/>
            <a:ext cx="3179569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A collection of permissions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97371" y="2903749"/>
            <a:ext cx="2236782" cy="4630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User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97370" y="3490644"/>
            <a:ext cx="2236783" cy="46306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Role Assignment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634154" y="2343231"/>
            <a:ext cx="3880338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Authorization to perform an action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634154" y="2920299"/>
            <a:ext cx="4360984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An individual who has one or more roles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634154" y="3507194"/>
            <a:ext cx="3179569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Users are assigned roles</a:t>
            </a:r>
            <a:endParaRPr lang="en-US" sz="2000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397369" y="4077539"/>
            <a:ext cx="2236785" cy="4630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 dirty="0"/>
              <a:t>Role </a:t>
            </a:r>
            <a:r>
              <a:rPr lang="en-US" sz="2000" dirty="0" smtClean="0"/>
              <a:t>Authorization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634154" y="4087365"/>
            <a:ext cx="3423138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Roles are granted permissions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292" y="3912192"/>
            <a:ext cx="4898781" cy="2799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21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5" y="687144"/>
            <a:ext cx="4602228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68C660"/>
                </a:solidFill>
              </a:rPr>
              <a:t>Benefits of </a:t>
            </a:r>
            <a:r>
              <a:rPr lang="en-US" sz="3600" b="1" dirty="0">
                <a:solidFill>
                  <a:srgbClr val="68C660"/>
                </a:solidFill>
              </a:rPr>
              <a:t>RBAC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1657895" y="1658520"/>
            <a:ext cx="4836690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Simplifies management of user permissions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657895" y="2134873"/>
            <a:ext cx="4977367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Enhances security by ensuring least privilege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657895" y="2611226"/>
            <a:ext cx="4836690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Easier to audit and comply with regulations</a:t>
            </a:r>
            <a:endParaRPr lang="en-US" sz="2000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657895" y="3087579"/>
            <a:ext cx="3769890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Reduces administrative workload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862588"/>
            <a:ext cx="4753707" cy="4753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068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4" y="687144"/>
            <a:ext cx="3898843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Basic RBAC Model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056331" y="1760759"/>
            <a:ext cx="1410162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John, Mary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056331" y="2237112"/>
            <a:ext cx="2559023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Admin, Editor, Viewer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56331" y="2713465"/>
            <a:ext cx="3321023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Create, Read, Update, Delete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57894" y="1774445"/>
            <a:ext cx="1345175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657894" y="2233545"/>
            <a:ext cx="1345175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Role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657893" y="2712429"/>
            <a:ext cx="1345176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Permission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46" y="3356463"/>
            <a:ext cx="6224954" cy="35015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4464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4" y="687144"/>
            <a:ext cx="3898843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>
                <a:solidFill>
                  <a:srgbClr val="68C660"/>
                </a:solidFill>
              </a:rPr>
              <a:t>Example Scenario</a:t>
            </a:r>
            <a:endParaRPr lang="en-US" sz="3600" b="1" dirty="0">
              <a:solidFill>
                <a:srgbClr val="68C66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3235567" y="2172674"/>
            <a:ext cx="3321023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Create, Read, Update, Delete</a:t>
            </a:r>
            <a:endParaRPr lang="en-US" sz="20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3235568" y="3249584"/>
            <a:ext cx="2461847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Create, Read, Update</a:t>
            </a:r>
            <a:endParaRPr lang="en-US" sz="2000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235569" y="4425523"/>
            <a:ext cx="879232" cy="40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85000"/>
              <a:buNone/>
            </a:pPr>
            <a:r>
              <a:rPr lang="en-US" sz="2000"/>
              <a:t>Read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657894" y="1774445"/>
            <a:ext cx="1554229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/>
              <a:t>Admin Role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657894" y="2849474"/>
            <a:ext cx="1554229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Editor Role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657893" y="4001967"/>
            <a:ext cx="1554230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/>
              <a:t>Viewer Role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762752" y="2175118"/>
            <a:ext cx="144937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Permissions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62751" y="3261870"/>
            <a:ext cx="1449371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Permissions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62751" y="4414363"/>
            <a:ext cx="1449371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Permissions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50" y="2731477"/>
            <a:ext cx="7329348" cy="412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88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894" y="687144"/>
            <a:ext cx="4273983" cy="580292"/>
          </a:xfrm>
        </p:spPr>
        <p:txBody>
          <a:bodyPr>
            <a:noAutofit/>
          </a:bodyPr>
          <a:lstStyle/>
          <a:p>
            <a:pPr algn="l"/>
            <a:r>
              <a:rPr lang="en-US" sz="3600" b="1" dirty="0">
                <a:solidFill>
                  <a:srgbClr val="68C660"/>
                </a:solidFill>
              </a:rPr>
              <a:t>Implementing RBAC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1745" y="1864543"/>
            <a:ext cx="3220753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Define roles and permissions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985489" y="2269033"/>
            <a:ext cx="2337499" cy="400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Assign roles to users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300765" y="2669143"/>
            <a:ext cx="4587538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Check permissions during access requests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989" y="2954215"/>
            <a:ext cx="6043011" cy="390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113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Words>504</Words>
  <Application>Microsoft Office PowerPoint</Application>
  <PresentationFormat>Widescreen</PresentationFormat>
  <Paragraphs>138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Bradley Hand ITC</vt:lpstr>
      <vt:lpstr>Corbel</vt:lpstr>
      <vt:lpstr>IBMPlexMono</vt:lpstr>
      <vt:lpstr>Wingdings 3</vt:lpstr>
      <vt:lpstr>Parallax</vt:lpstr>
      <vt:lpstr>PowerPoint Presentation</vt:lpstr>
      <vt:lpstr>PowerPoint Presentation</vt:lpstr>
      <vt:lpstr>PowerPoint Presentation</vt:lpstr>
      <vt:lpstr>Introduction to RBAC</vt:lpstr>
      <vt:lpstr>Key Concepts of RBAC</vt:lpstr>
      <vt:lpstr>Benefits of RBAC</vt:lpstr>
      <vt:lpstr>Basic RBAC Model</vt:lpstr>
      <vt:lpstr>Example Scenario</vt:lpstr>
      <vt:lpstr>Implementing RBAC</vt:lpstr>
      <vt:lpstr>Simple RBAC Implementation</vt:lpstr>
      <vt:lpstr>Authentication Middleware</vt:lpstr>
      <vt:lpstr>Authentication Middleware</vt:lpstr>
      <vt:lpstr>Define Routes with RBAC</vt:lpstr>
      <vt:lpstr>Start the Server</vt:lpstr>
      <vt:lpstr>Testing RBAC</vt:lpstr>
      <vt:lpstr>Testing RBAC</vt:lpstr>
      <vt:lpstr>POSTMAN</vt:lpstr>
      <vt:lpstr>POSTMAN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1691</cp:revision>
  <dcterms:created xsi:type="dcterms:W3CDTF">2024-06-06T09:38:49Z</dcterms:created>
  <dcterms:modified xsi:type="dcterms:W3CDTF">2024-07-30T06:52:37Z</dcterms:modified>
</cp:coreProperties>
</file>