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25" r:id="rId2"/>
  </p:sldMasterIdLst>
  <p:sldIdLst>
    <p:sldId id="298" r:id="rId3"/>
    <p:sldId id="299" r:id="rId4"/>
    <p:sldId id="293" r:id="rId5"/>
    <p:sldId id="28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286" r:id="rId14"/>
    <p:sldId id="29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660"/>
    <a:srgbClr val="366D98"/>
    <a:srgbClr val="86D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96144" autoAdjust="0"/>
  </p:normalViewPr>
  <p:slideViewPr>
    <p:cSldViewPr snapToGrid="0">
      <p:cViewPr varScale="1">
        <p:scale>
          <a:sx n="82" d="100"/>
          <a:sy n="82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4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421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6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0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45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69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088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59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57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31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3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r:id="rId3" imgW="9523800" imgH="5079240" progId="">
                  <p:embed/>
                </p:oleObj>
              </mc:Choice>
              <mc:Fallback>
                <p:oleObj r:id="rId3" imgW="9523800" imgH="5079240" progId="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479" descr="PostgreSQ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989" y="378188"/>
            <a:ext cx="1879441" cy="140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696" y="1092482"/>
            <a:ext cx="3362290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B050"/>
                </a:solidFill>
              </a:rPr>
              <a:t>Start the Server</a:t>
            </a:r>
            <a:endParaRPr lang="en-US" sz="3600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82" y="1895473"/>
            <a:ext cx="1918147" cy="47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84850" y="529774"/>
            <a:ext cx="4276689" cy="58029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>
                <a:solidFill>
                  <a:srgbClr val="00B050"/>
                </a:solidFill>
              </a:rPr>
              <a:t>Test the Application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5666" y="1248515"/>
            <a:ext cx="96605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Open your browser and navigate to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localhost:3000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You </a:t>
            </a:r>
            <a:r>
              <a:rPr lang="en-US" sz="2000" dirty="0"/>
              <a:t>should see the </a:t>
            </a:r>
            <a:r>
              <a:rPr lang="en-US" sz="2000" dirty="0" err="1"/>
              <a:t>WebSocket</a:t>
            </a:r>
            <a:r>
              <a:rPr lang="en-US" sz="2000" dirty="0"/>
              <a:t> test page where you can type messages and see responses from the server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90" y="2402627"/>
            <a:ext cx="5524094" cy="2436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848" y="4732943"/>
            <a:ext cx="5786950" cy="2006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476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3" y="-111129"/>
            <a:ext cx="3281724" cy="243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87391" y="291933"/>
            <a:ext cx="5720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purpose of the </a:t>
            </a:r>
            <a:r>
              <a:rPr lang="en-US" sz="2000" dirty="0" err="1"/>
              <a:t>WebSocket</a:t>
            </a:r>
            <a:r>
              <a:rPr lang="en-US" sz="2000" dirty="0"/>
              <a:t> </a:t>
            </a:r>
            <a:r>
              <a:rPr lang="en-US" sz="2000" dirty="0" smtClean="0"/>
              <a:t>protocol?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323826" y="1784899"/>
            <a:ext cx="8148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create a WebSocket server in Node.js using the ws module?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86171" y="4222599"/>
            <a:ext cx="7835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send a message from the WebSocket server to the client?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787755" y="770075"/>
            <a:ext cx="722055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Enables </a:t>
            </a:r>
            <a:r>
              <a:rPr lang="en-US" dirty="0"/>
              <a:t>full-duplex, real-time communication between a client (e.g., web browser) and a server over a single, long-lived connection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88389" y="3362879"/>
            <a:ext cx="1030502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Handles </a:t>
            </a:r>
            <a:r>
              <a:rPr lang="en-US" dirty="0"/>
              <a:t>incoming messages from </a:t>
            </a:r>
            <a:r>
              <a:rPr lang="en-US" dirty="0" err="1"/>
              <a:t>WebSocket</a:t>
            </a:r>
            <a:r>
              <a:rPr lang="en-US" dirty="0"/>
              <a:t> clients, allowing the server to process and respond to client communications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88287" y="4651432"/>
            <a:ext cx="93207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Use the ws.send() method to send a message from the server to the connected WebSocket 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87391" y="2251182"/>
            <a:ext cx="9330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Use the </a:t>
            </a:r>
            <a:r>
              <a:rPr lang="en-US" dirty="0" err="1"/>
              <a:t>ws</a:t>
            </a:r>
            <a:r>
              <a:rPr lang="en-US" dirty="0"/>
              <a:t> module to create a </a:t>
            </a:r>
            <a:r>
              <a:rPr lang="en-US" dirty="0" err="1"/>
              <a:t>WebSocket</a:t>
            </a:r>
            <a:r>
              <a:rPr lang="en-US" dirty="0"/>
              <a:t> server by initializing it with an HTTP server instance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71426" y="2930961"/>
            <a:ext cx="8652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significance of the ws.on('message') event in a WebSocket server?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430985" y="5283462"/>
            <a:ext cx="82171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method is used to handle the disconnection of a WebSocket client?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959514" y="5761604"/>
            <a:ext cx="80519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The ws.on('close') event is used to handle the disconnection of a WebSocket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26" y="450959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8054" y="2796082"/>
            <a:ext cx="71410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468055" y="3239385"/>
            <a:ext cx="7500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build a simple chat application using WebSocket where users can send and receive messages in real-time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717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1196" y="757052"/>
            <a:ext cx="383583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About Today…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47141" y="2077042"/>
            <a:ext cx="410196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SzPct val="85000"/>
            </a:pPr>
            <a:r>
              <a:rPr lang="en-US" sz="3600" dirty="0" smtClean="0">
                <a:latin typeface="Bradley Hand ITC" panose="03070402050302030203" pitchFamily="66" charset="0"/>
              </a:rPr>
              <a:t>Web Socket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84208" y="2899296"/>
            <a:ext cx="3996530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Full Duplex Communication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3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0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5554" y="820615"/>
            <a:ext cx="5380892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b="1" dirty="0" err="1" smtClean="0">
                <a:solidFill>
                  <a:schemeClr val="tx1"/>
                </a:solidFill>
              </a:rPr>
              <a:t>WebSocket</a:t>
            </a:r>
            <a:endParaRPr 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5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4039521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Intro </a:t>
            </a:r>
            <a:r>
              <a:rPr lang="en-US" sz="3600" b="1" dirty="0">
                <a:solidFill>
                  <a:srgbClr val="00B050"/>
                </a:solidFill>
              </a:rPr>
              <a:t>to </a:t>
            </a:r>
            <a:r>
              <a:rPr lang="en-US" sz="3600" b="1" dirty="0" err="1">
                <a:solidFill>
                  <a:srgbClr val="00B050"/>
                </a:solidFill>
              </a:rPr>
              <a:t>WebSocket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44631" y="2051244"/>
            <a:ext cx="9680569" cy="722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 communication protocol providing full-duplex communication channels over a single TCP connection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85646" y="1564735"/>
            <a:ext cx="2400908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What is WebSocket?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85645" y="3481201"/>
            <a:ext cx="2553310" cy="463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Why Use WebSocket?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85646" y="4014603"/>
            <a:ext cx="3104292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Real-time data exchange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85645" y="2844810"/>
            <a:ext cx="4757247" cy="414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Designed for real-time web applications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85645" y="4454771"/>
            <a:ext cx="4874477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Efficient communication with low latency</a:t>
            </a: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44631" y="4894939"/>
            <a:ext cx="5718169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Persistent connection allows continuous data flow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582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4" y="701523"/>
            <a:ext cx="4344321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err="1">
                <a:solidFill>
                  <a:srgbClr val="00B050"/>
                </a:solidFill>
              </a:rPr>
              <a:t>WebSocket</a:t>
            </a:r>
            <a:r>
              <a:rPr lang="en-US" sz="3600" b="1" dirty="0"/>
              <a:t> </a:t>
            </a:r>
            <a:r>
              <a:rPr lang="en-US" sz="3600" b="1" dirty="0" smtClean="0"/>
              <a:t>vs </a:t>
            </a:r>
            <a:r>
              <a:rPr lang="en-US" sz="3600" b="1" dirty="0">
                <a:solidFill>
                  <a:srgbClr val="0070C0"/>
                </a:solidFill>
              </a:rPr>
              <a:t>HTTP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44631" y="2269028"/>
            <a:ext cx="3256323" cy="426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Request-response model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85645" y="1744541"/>
            <a:ext cx="1650631" cy="463063"/>
          </a:xfrm>
          <a:prstGeom prst="rect">
            <a:avLst/>
          </a:prstGeom>
          <a:solidFill>
            <a:srgbClr val="366D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HTTP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85645" y="3481201"/>
            <a:ext cx="1650632" cy="4630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WebSocket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85646" y="4014603"/>
            <a:ext cx="3420816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Full-duplex communication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44631" y="2707921"/>
            <a:ext cx="4100755" cy="414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New connection for each request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85646" y="4454771"/>
            <a:ext cx="2846386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Persistent connection</a:t>
            </a: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44631" y="4894939"/>
            <a:ext cx="7418015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Ideal for real-time applications like chat, gaming, live notifications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85" y="1585009"/>
            <a:ext cx="5416522" cy="2499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831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109" y="1008786"/>
            <a:ext cx="4742907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B050"/>
                </a:solidFill>
              </a:rPr>
              <a:t>How </a:t>
            </a:r>
            <a:r>
              <a:rPr lang="en-US" sz="3600" b="1" dirty="0" err="1">
                <a:solidFill>
                  <a:srgbClr val="00B050"/>
                </a:solidFill>
              </a:rPr>
              <a:t>WebSocket</a:t>
            </a:r>
            <a:r>
              <a:rPr lang="en-US" sz="3600" b="1" dirty="0">
                <a:solidFill>
                  <a:srgbClr val="00B050"/>
                </a:solidFill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Works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09461" y="2869531"/>
            <a:ext cx="5249246" cy="426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Client sends a WebSocket handshake request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50475" y="2345044"/>
            <a:ext cx="2846388" cy="463063"/>
          </a:xfrm>
          <a:prstGeom prst="rect">
            <a:avLst/>
          </a:prstGeom>
          <a:solidFill>
            <a:srgbClr val="366D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Establishing Connection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50475" y="4550628"/>
            <a:ext cx="1967155" cy="463063"/>
          </a:xfrm>
          <a:prstGeom prst="rect">
            <a:avLst/>
          </a:prstGeom>
          <a:solidFill>
            <a:srgbClr val="68C6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Communication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50475" y="5059297"/>
            <a:ext cx="6843954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Messages can be sent and received by both client and server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09461" y="3308424"/>
            <a:ext cx="6351215" cy="414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Server responds with a </a:t>
            </a:r>
            <a:r>
              <a:rPr lang="en-US" sz="2000" dirty="0" err="1"/>
              <a:t>WebSocket</a:t>
            </a:r>
            <a:r>
              <a:rPr lang="en-US" sz="2000" dirty="0"/>
              <a:t> handshake response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09461" y="3795320"/>
            <a:ext cx="6503615" cy="414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Connection established for bi-directional communication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4" y="1344538"/>
            <a:ext cx="5869636" cy="2001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495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95" y="1763868"/>
            <a:ext cx="4496722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WebSocket Use Cases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56691" y="3104418"/>
            <a:ext cx="2283678" cy="463063"/>
          </a:xfrm>
          <a:prstGeom prst="rect">
            <a:avLst/>
          </a:prstGeom>
          <a:solidFill>
            <a:srgbClr val="366D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Chat Applications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56691" y="3657048"/>
            <a:ext cx="2283678" cy="463063"/>
          </a:xfrm>
          <a:prstGeom prst="rect">
            <a:avLst/>
          </a:prstGeom>
          <a:solidFill>
            <a:srgbClr val="68C6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Gaming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56691" y="4230013"/>
            <a:ext cx="2283678" cy="46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Live Notifications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56691" y="4802978"/>
            <a:ext cx="2283678" cy="463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Collaborative Tools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40369" y="3151283"/>
            <a:ext cx="2412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Real-time messaging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40369" y="3690648"/>
            <a:ext cx="47019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Multiplayer gaming with real-time updates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3540369" y="4264165"/>
            <a:ext cx="4666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Instant updates for news, social media, etc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540369" y="4824914"/>
            <a:ext cx="54391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Real-time collaboration in documents, coding, etc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47" y="184582"/>
            <a:ext cx="6072553" cy="311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4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525" y="564944"/>
            <a:ext cx="6058197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B050"/>
                </a:solidFill>
              </a:rPr>
              <a:t>Setting Up </a:t>
            </a:r>
            <a:r>
              <a:rPr lang="en-US" sz="3600" b="1" dirty="0" err="1">
                <a:solidFill>
                  <a:srgbClr val="00B050"/>
                </a:solidFill>
              </a:rPr>
              <a:t>WebSocket</a:t>
            </a:r>
            <a:r>
              <a:rPr lang="en-US" sz="3600" b="1" dirty="0">
                <a:solidFill>
                  <a:srgbClr val="00B050"/>
                </a:solidFill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Server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62200" y="1409232"/>
            <a:ext cx="2892967" cy="463878"/>
          </a:xfrm>
          <a:prstGeom prst="rect">
            <a:avLst/>
          </a:prstGeom>
          <a:solidFill>
            <a:srgbClr val="366D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Install Required Libraries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62200" y="2593619"/>
            <a:ext cx="2705710" cy="412326"/>
          </a:xfrm>
          <a:prstGeom prst="rect">
            <a:avLst/>
          </a:prstGeom>
          <a:solidFill>
            <a:srgbClr val="68C6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>
                <a:solidFill>
                  <a:schemeClr val="bg1"/>
                </a:solidFill>
              </a:rPr>
              <a:t>Basic </a:t>
            </a:r>
            <a:r>
              <a:rPr lang="en-US" sz="2000" dirty="0" err="1">
                <a:solidFill>
                  <a:schemeClr val="bg1"/>
                </a:solidFill>
              </a:rPr>
              <a:t>WebSocket</a:t>
            </a:r>
            <a:r>
              <a:rPr lang="en-US" sz="2000" dirty="0">
                <a:solidFill>
                  <a:schemeClr val="bg1"/>
                </a:solidFill>
              </a:rPr>
              <a:t> Server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81" y="1873110"/>
            <a:ext cx="2531756" cy="46279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137937" y="2593619"/>
            <a:ext cx="9673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server.js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345" y="1873110"/>
            <a:ext cx="4484742" cy="34084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201" y="5352825"/>
            <a:ext cx="5408369" cy="1102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200" y="3005945"/>
            <a:ext cx="3743118" cy="22999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419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525" y="564944"/>
            <a:ext cx="7382906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Create a Simple Frontend for Testing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6181" y="1092568"/>
            <a:ext cx="7491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public directory with an index.html file to test the </a:t>
            </a:r>
            <a:r>
              <a:rPr lang="en-US" dirty="0" err="1"/>
              <a:t>WebSocket</a:t>
            </a:r>
            <a:r>
              <a:rPr lang="en-US" dirty="0"/>
              <a:t> server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1555629"/>
            <a:ext cx="5777646" cy="2972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2" y="1555629"/>
            <a:ext cx="5658859" cy="43059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358" y="5955267"/>
            <a:ext cx="1127980" cy="791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8161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2178</TotalTime>
  <Words>384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Retrospect</vt:lpstr>
      <vt:lpstr>PowerPoint Presentation</vt:lpstr>
      <vt:lpstr>PowerPoint Presentation</vt:lpstr>
      <vt:lpstr>PowerPoint Presentation</vt:lpstr>
      <vt:lpstr>Intro to WebSocket</vt:lpstr>
      <vt:lpstr>WebSocket vs HTTP</vt:lpstr>
      <vt:lpstr>How WebSocket Works </vt:lpstr>
      <vt:lpstr>WebSocket Use Cases</vt:lpstr>
      <vt:lpstr>Setting Up WebSocket Server</vt:lpstr>
      <vt:lpstr>Create a Simple Frontend for Testing</vt:lpstr>
      <vt:lpstr>Start the Server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1806</cp:revision>
  <dcterms:created xsi:type="dcterms:W3CDTF">2024-06-06T09:38:49Z</dcterms:created>
  <dcterms:modified xsi:type="dcterms:W3CDTF">2024-07-30T09:29:35Z</dcterms:modified>
</cp:coreProperties>
</file>