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5" r:id="rId2"/>
    <p:sldMasterId id="2147483707" r:id="rId3"/>
  </p:sldMasterIdLst>
  <p:sldIdLst>
    <p:sldId id="285" r:id="rId4"/>
    <p:sldId id="286" r:id="rId5"/>
    <p:sldId id="312" r:id="rId6"/>
    <p:sldId id="314" r:id="rId7"/>
    <p:sldId id="316" r:id="rId8"/>
    <p:sldId id="315" r:id="rId9"/>
    <p:sldId id="317" r:id="rId10"/>
    <p:sldId id="298" r:id="rId11"/>
    <p:sldId id="299" r:id="rId12"/>
    <p:sldId id="30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372D8"/>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144" autoAdjust="0"/>
  </p:normalViewPr>
  <p:slideViewPr>
    <p:cSldViewPr snapToGrid="0">
      <p:cViewPr varScale="1">
        <p:scale>
          <a:sx n="81" d="100"/>
          <a:sy n="81" d="100"/>
        </p:scale>
        <p:origin x="96"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966D28-9CFD-4293-B7EE-BF0FECB1F852}" type="datetimeFigureOut">
              <a:rPr lang="en-US" smtClean="0"/>
              <a:t>9/9/2024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105049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966D28-9CFD-4293-B7EE-BF0FECB1F852}"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2674120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966D28-9CFD-4293-B7EE-BF0FECB1F852}"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141675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966D28-9CFD-4293-B7EE-BF0FECB1F852}"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349103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966D28-9CFD-4293-B7EE-BF0FECB1F852}"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598174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966D28-9CFD-4293-B7EE-BF0FECB1F852}"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1144588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966D28-9CFD-4293-B7EE-BF0FECB1F852}"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26128111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966D28-9CFD-4293-B7EE-BF0FECB1F852}"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407289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966D28-9CFD-4293-B7EE-BF0FECB1F852}"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1094339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966D28-9CFD-4293-B7EE-BF0FECB1F852}"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40870098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966D28-9CFD-4293-B7EE-BF0FECB1F852}"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72180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966D28-9CFD-4293-B7EE-BF0FECB1F852}"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4683474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966D28-9CFD-4293-B7EE-BF0FECB1F852}"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19797114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966D28-9CFD-4293-B7EE-BF0FECB1F852}"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26886463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966D28-9CFD-4293-B7EE-BF0FECB1F852}"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2695112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966D28-9CFD-4293-B7EE-BF0FECB1F852}"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20972907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966D28-9CFD-4293-B7EE-BF0FECB1F852}"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1651069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966D28-9CFD-4293-B7EE-BF0FECB1F852}"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19736619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966D28-9CFD-4293-B7EE-BF0FECB1F852}"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19678781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966D28-9CFD-4293-B7EE-BF0FECB1F852}"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4752808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966D28-9CFD-4293-B7EE-BF0FECB1F852}"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25022691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966D28-9CFD-4293-B7EE-BF0FECB1F852}"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048215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966D28-9CFD-4293-B7EE-BF0FECB1F852}"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1069344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966D28-9CFD-4293-B7EE-BF0FECB1F852}"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8369800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966D28-9CFD-4293-B7EE-BF0FECB1F852}"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16591840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966D28-9CFD-4293-B7EE-BF0FECB1F852}"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11948809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966D28-9CFD-4293-B7EE-BF0FECB1F852}"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9935094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966D28-9CFD-4293-B7EE-BF0FECB1F852}"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42023856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966D28-9CFD-4293-B7EE-BF0FECB1F852}"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15007366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966D28-9CFD-4293-B7EE-BF0FECB1F852}"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2547664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7966D28-9CFD-4293-B7EE-BF0FECB1F852}"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6858373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966D28-9CFD-4293-B7EE-BF0FECB1F852}"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28800737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966D28-9CFD-4293-B7EE-BF0FECB1F852}"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1849700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966D28-9CFD-4293-B7EE-BF0FECB1F852}"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96230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966D28-9CFD-4293-B7EE-BF0FECB1F852}"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59562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966D28-9CFD-4293-B7EE-BF0FECB1F852}"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441279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966D28-9CFD-4293-B7EE-BF0FECB1F852}"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018785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966D28-9CFD-4293-B7EE-BF0FECB1F852}"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3788832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966D28-9CFD-4293-B7EE-BF0FECB1F852}"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51C18A-91E6-4DE9-9F3C-4F9EBB12E96B}" type="slidenum">
              <a:rPr lang="en-US" smtClean="0"/>
              <a:t>‹#›</a:t>
            </a:fld>
            <a:endParaRPr lang="en-US"/>
          </a:p>
        </p:txBody>
      </p:sp>
    </p:spTree>
    <p:extLst>
      <p:ext uri="{BB962C8B-B14F-4D97-AF65-F5344CB8AC3E}">
        <p14:creationId xmlns:p14="http://schemas.microsoft.com/office/powerpoint/2010/main" val="1238178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966D28-9CFD-4293-B7EE-BF0FECB1F852}" type="datetimeFigureOut">
              <a:rPr lang="en-US" smtClean="0"/>
              <a:t>9/9/2024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051C18A-91E6-4DE9-9F3C-4F9EBB12E96B}" type="slidenum">
              <a:rPr lang="en-US" smtClean="0"/>
              <a:t>‹#›</a:t>
            </a:fld>
            <a:endParaRPr lang="en-US"/>
          </a:p>
        </p:txBody>
      </p:sp>
    </p:spTree>
    <p:extLst>
      <p:ext uri="{BB962C8B-B14F-4D97-AF65-F5344CB8AC3E}">
        <p14:creationId xmlns:p14="http://schemas.microsoft.com/office/powerpoint/2010/main" val="328965540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966D28-9CFD-4293-B7EE-BF0FECB1F852}" type="datetimeFigureOut">
              <a:rPr lang="en-US" smtClean="0"/>
              <a:t>9/9/2024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1C18A-91E6-4DE9-9F3C-4F9EBB12E96B}" type="slidenum">
              <a:rPr lang="en-US" smtClean="0"/>
              <a:t>‹#›</a:t>
            </a:fld>
            <a:endParaRPr lang="en-US"/>
          </a:p>
        </p:txBody>
      </p:sp>
    </p:spTree>
    <p:extLst>
      <p:ext uri="{BB962C8B-B14F-4D97-AF65-F5344CB8AC3E}">
        <p14:creationId xmlns:p14="http://schemas.microsoft.com/office/powerpoint/2010/main" val="362404498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966D28-9CFD-4293-B7EE-BF0FECB1F852}" type="datetimeFigureOut">
              <a:rPr lang="en-US" smtClean="0"/>
              <a:t>9/9/2024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1C18A-91E6-4DE9-9F3C-4F9EBB12E96B}" type="slidenum">
              <a:rPr lang="en-US" smtClean="0"/>
              <a:t>‹#›</a:t>
            </a:fld>
            <a:endParaRPr lang="en-US"/>
          </a:p>
        </p:txBody>
      </p:sp>
    </p:spTree>
    <p:extLst>
      <p:ext uri="{BB962C8B-B14F-4D97-AF65-F5344CB8AC3E}">
        <p14:creationId xmlns:p14="http://schemas.microsoft.com/office/powerpoint/2010/main" val="853986426"/>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0.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3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372D8"/>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05441" y="1603170"/>
            <a:ext cx="8392221" cy="3475449"/>
          </a:xfrm>
          <a:prstGeom prst="rect">
            <a:avLst/>
          </a:prstGeom>
        </p:spPr>
      </p:pic>
    </p:spTree>
    <p:extLst>
      <p:ext uri="{BB962C8B-B14F-4D97-AF65-F5344CB8AC3E}">
        <p14:creationId xmlns:p14="http://schemas.microsoft.com/office/powerpoint/2010/main" val="3921117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3766" y="612558"/>
            <a:ext cx="5709458" cy="2391900"/>
          </a:xfrm>
          <a:prstGeom prst="rect">
            <a:avLst/>
          </a:prstGeom>
        </p:spPr>
      </p:pic>
      <p:sp>
        <p:nvSpPr>
          <p:cNvPr id="2" name="Rectangle 1"/>
          <p:cNvSpPr/>
          <p:nvPr/>
        </p:nvSpPr>
        <p:spPr>
          <a:xfrm>
            <a:off x="2192234" y="3004458"/>
            <a:ext cx="9528710" cy="1323439"/>
          </a:xfrm>
          <a:prstGeom prst="rect">
            <a:avLst/>
          </a:prstGeom>
        </p:spPr>
        <p:txBody>
          <a:bodyPr wrap="square">
            <a:spAutoFit/>
          </a:bodyPr>
          <a:lstStyle/>
          <a:p>
            <a:r>
              <a:rPr lang="en-US" sz="2000"/>
              <a:t>Create a PHP class called Student with private properties like name and age. Add public methods to set and get these properties. Instantiate the class and demonstrate how encapsulation ensures data privacy by accessing the properties through the public methods only</a:t>
            </a:r>
            <a:endParaRPr lang="en-US" sz="2800" dirty="0"/>
          </a:p>
        </p:txBody>
      </p:sp>
      <p:sp>
        <p:nvSpPr>
          <p:cNvPr id="5" name="Rectangle 4"/>
          <p:cNvSpPr/>
          <p:nvPr/>
        </p:nvSpPr>
        <p:spPr>
          <a:xfrm>
            <a:off x="1362712" y="3004458"/>
            <a:ext cx="829522" cy="40011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sz="2000" dirty="0" smtClean="0"/>
              <a:t>Task 1</a:t>
            </a:r>
            <a:endParaRPr lang="en-US" sz="2000" dirty="0"/>
          </a:p>
        </p:txBody>
      </p:sp>
      <p:sp>
        <p:nvSpPr>
          <p:cNvPr id="6" name="Rectangle 5"/>
          <p:cNvSpPr/>
          <p:nvPr/>
        </p:nvSpPr>
        <p:spPr>
          <a:xfrm>
            <a:off x="1362713" y="4552465"/>
            <a:ext cx="845552" cy="40011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sz="2000" dirty="0" smtClean="0"/>
              <a:t>Task 2</a:t>
            </a:r>
            <a:endParaRPr lang="en-US" sz="2000" dirty="0"/>
          </a:p>
        </p:txBody>
      </p:sp>
      <p:sp>
        <p:nvSpPr>
          <p:cNvPr id="7" name="Rectangle 6"/>
          <p:cNvSpPr/>
          <p:nvPr/>
        </p:nvSpPr>
        <p:spPr>
          <a:xfrm>
            <a:off x="2192234" y="4552465"/>
            <a:ext cx="9623713" cy="1631216"/>
          </a:xfrm>
          <a:prstGeom prst="rect">
            <a:avLst/>
          </a:prstGeom>
        </p:spPr>
        <p:txBody>
          <a:bodyPr wrap="square">
            <a:spAutoFit/>
          </a:bodyPr>
          <a:lstStyle/>
          <a:p>
            <a:r>
              <a:rPr lang="en-US" sz="2000"/>
              <a:t>Create a PHP interface called Shape with a method calculateArea(). Implement this interface in two classes: Rectangle and Circle. Each class should have its own implementation of calculateArea(). Instantiate both classes, call their calculateArea() methods, and observe how polymorphism allows the same method to behave differently based on the object type</a:t>
            </a:r>
            <a:endParaRPr lang="en-US" sz="2800" dirty="0"/>
          </a:p>
        </p:txBody>
      </p:sp>
    </p:spTree>
    <p:extLst>
      <p:ext uri="{BB962C8B-B14F-4D97-AF65-F5344CB8AC3E}">
        <p14:creationId xmlns:p14="http://schemas.microsoft.com/office/powerpoint/2010/main" val="165975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16128" y="562098"/>
            <a:ext cx="3597783" cy="708561"/>
          </a:xfrm>
          <a:prstGeom prst="rect">
            <a:avLst/>
          </a:prstGeom>
          <a:effectLst/>
        </p:spPr>
        <p:txBody>
          <a:bodyPr vert="horz" lIns="91440" tIns="45720" rIns="91440" bIns="45720" rtlCol="0" anchor="b">
            <a:normAutofit fontScale="70000" lnSpcReduction="20000"/>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rgbClr val="7372D8"/>
                </a:solidFill>
              </a:rPr>
              <a:t>About today…</a:t>
            </a:r>
            <a:endParaRPr lang="en-US" b="1" dirty="0">
              <a:solidFill>
                <a:srgbClr val="7372D8"/>
              </a:solidFill>
            </a:endParaRPr>
          </a:p>
        </p:txBody>
      </p:sp>
      <p:sp>
        <p:nvSpPr>
          <p:cNvPr id="2" name="TextBox 1"/>
          <p:cNvSpPr txBox="1"/>
          <p:nvPr/>
        </p:nvSpPr>
        <p:spPr>
          <a:xfrm>
            <a:off x="2316128" y="1763133"/>
            <a:ext cx="7329251" cy="769441"/>
          </a:xfrm>
          <a:prstGeom prst="rect">
            <a:avLst/>
          </a:prstGeom>
          <a:noFill/>
        </p:spPr>
        <p:txBody>
          <a:bodyPr wrap="none" rtlCol="0">
            <a:spAutoFit/>
          </a:bodyPr>
          <a:lstStyle/>
          <a:p>
            <a:pPr>
              <a:buClr>
                <a:srgbClr val="7372D8"/>
              </a:buClr>
              <a:buSzPct val="80000"/>
            </a:pPr>
            <a:r>
              <a:rPr lang="en-US" sz="4400" dirty="0" smtClean="0">
                <a:latin typeface="Bradley Hand ITC" panose="03070402050302030203" pitchFamily="66" charset="0"/>
              </a:rPr>
              <a:t>Object Oriented Programming</a:t>
            </a:r>
            <a:endParaRPr lang="en-US" sz="4400" dirty="0">
              <a:latin typeface="Bradley Hand ITC" panose="03070402050302030203" pitchFamily="66" charset="0"/>
            </a:endParaRPr>
          </a:p>
        </p:txBody>
      </p:sp>
      <p:sp>
        <p:nvSpPr>
          <p:cNvPr id="6" name="TextBox 5"/>
          <p:cNvSpPr txBox="1"/>
          <p:nvPr/>
        </p:nvSpPr>
        <p:spPr>
          <a:xfrm>
            <a:off x="3574911" y="3432131"/>
            <a:ext cx="2376869" cy="461665"/>
          </a:xfrm>
          <a:prstGeom prst="rect">
            <a:avLst/>
          </a:prstGeom>
          <a:noFill/>
        </p:spPr>
        <p:txBody>
          <a:bodyPr wrap="none" rtlCol="0">
            <a:spAutoFit/>
          </a:bodyPr>
          <a:lstStyle/>
          <a:p>
            <a:pPr marL="342900" indent="-342900">
              <a:buClr>
                <a:srgbClr val="7372D8"/>
              </a:buClr>
              <a:buSzPct val="80000"/>
              <a:buFont typeface="Wingdings 3" panose="05040102010807070707" pitchFamily="18" charset="2"/>
              <a:buChar char="u"/>
            </a:pPr>
            <a:r>
              <a:rPr lang="en-US" sz="2400" dirty="0" smtClean="0"/>
              <a:t>Polymorphism</a:t>
            </a:r>
            <a:endParaRPr lang="en-US" sz="2400" dirty="0"/>
          </a:p>
        </p:txBody>
      </p:sp>
      <p:sp>
        <p:nvSpPr>
          <p:cNvPr id="8" name="TextBox 7"/>
          <p:cNvSpPr txBox="1"/>
          <p:nvPr/>
        </p:nvSpPr>
        <p:spPr>
          <a:xfrm>
            <a:off x="3574910" y="2925931"/>
            <a:ext cx="2323072" cy="461665"/>
          </a:xfrm>
          <a:prstGeom prst="rect">
            <a:avLst/>
          </a:prstGeom>
          <a:noFill/>
        </p:spPr>
        <p:txBody>
          <a:bodyPr wrap="none" rtlCol="0">
            <a:spAutoFit/>
          </a:bodyPr>
          <a:lstStyle/>
          <a:p>
            <a:pPr marL="342900" indent="-342900">
              <a:buClr>
                <a:srgbClr val="7372D8"/>
              </a:buClr>
              <a:buSzPct val="80000"/>
              <a:buFont typeface="Wingdings 3" panose="05040102010807070707" pitchFamily="18" charset="2"/>
              <a:buChar char="u"/>
            </a:pPr>
            <a:r>
              <a:rPr lang="en-US" sz="2400" dirty="0" smtClean="0"/>
              <a:t>Encapsulation</a:t>
            </a:r>
            <a:endParaRPr lang="en-US" sz="2400" dirty="0"/>
          </a:p>
        </p:txBody>
      </p:sp>
    </p:spTree>
    <p:extLst>
      <p:ext uri="{BB962C8B-B14F-4D97-AF65-F5344CB8AC3E}">
        <p14:creationId xmlns:p14="http://schemas.microsoft.com/office/powerpoint/2010/main" val="2070047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OP in PHP: transforming WordPress development - Kins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8449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583366" y="804313"/>
            <a:ext cx="4508676" cy="646331"/>
          </a:xfrm>
          <a:prstGeom prst="rect">
            <a:avLst/>
          </a:prstGeom>
        </p:spPr>
        <p:txBody>
          <a:bodyPr wrap="square">
            <a:spAutoFit/>
          </a:bodyPr>
          <a:lstStyle/>
          <a:p>
            <a:pPr>
              <a:buClr>
                <a:srgbClr val="7372D8"/>
              </a:buClr>
              <a:buSzPct val="85000"/>
            </a:pPr>
            <a:r>
              <a:rPr lang="en-US" sz="3600" b="1" dirty="0" smtClean="0">
                <a:solidFill>
                  <a:srgbClr val="7372D8"/>
                </a:solidFill>
              </a:rPr>
              <a:t>Encapsulation </a:t>
            </a:r>
            <a:r>
              <a:rPr lang="en-US" sz="3600" b="1" dirty="0">
                <a:solidFill>
                  <a:srgbClr val="7372D8"/>
                </a:solidFill>
              </a:rPr>
              <a:t>in PHP</a:t>
            </a:r>
          </a:p>
        </p:txBody>
      </p:sp>
      <p:sp>
        <p:nvSpPr>
          <p:cNvPr id="6" name="Rectangle 5"/>
          <p:cNvSpPr/>
          <p:nvPr/>
        </p:nvSpPr>
        <p:spPr>
          <a:xfrm>
            <a:off x="1302270" y="2073227"/>
            <a:ext cx="1644783" cy="400110"/>
          </a:xfrm>
          <a:prstGeom prst="rect">
            <a:avLst/>
          </a:prstGeom>
          <a:ln/>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000" dirty="0"/>
              <a:t>Definition</a:t>
            </a:r>
          </a:p>
        </p:txBody>
      </p:sp>
      <p:sp>
        <p:nvSpPr>
          <p:cNvPr id="5" name="Rectangle 4"/>
          <p:cNvSpPr/>
          <p:nvPr/>
        </p:nvSpPr>
        <p:spPr>
          <a:xfrm>
            <a:off x="2947053" y="2084243"/>
            <a:ext cx="8853706" cy="400110"/>
          </a:xfrm>
          <a:prstGeom prst="rect">
            <a:avLst/>
          </a:prstGeom>
        </p:spPr>
        <p:txBody>
          <a:bodyPr wrap="none">
            <a:spAutoFit/>
          </a:bodyPr>
          <a:lstStyle/>
          <a:p>
            <a:r>
              <a:rPr lang="en-US" sz="2000" dirty="0" smtClean="0"/>
              <a:t>Bundling </a:t>
            </a:r>
            <a:r>
              <a:rPr lang="en-US" sz="2000" dirty="0"/>
              <a:t>of data and </a:t>
            </a:r>
            <a:r>
              <a:rPr lang="en-US" sz="2000" dirty="0" smtClean="0"/>
              <a:t>methods, </a:t>
            </a:r>
            <a:r>
              <a:rPr lang="en-US" sz="2000" dirty="0"/>
              <a:t>that operate on the data within a single unit or class</a:t>
            </a:r>
          </a:p>
        </p:txBody>
      </p:sp>
      <p:sp>
        <p:nvSpPr>
          <p:cNvPr id="8" name="Rectangle 7"/>
          <p:cNvSpPr/>
          <p:nvPr/>
        </p:nvSpPr>
        <p:spPr>
          <a:xfrm>
            <a:off x="1302272" y="2631694"/>
            <a:ext cx="1644782"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2000"/>
              <a:t>Purpose</a:t>
            </a: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075" y="2747653"/>
            <a:ext cx="4746910" cy="4068781"/>
          </a:xfrm>
          <a:prstGeom prst="rect">
            <a:avLst/>
          </a:prstGeom>
        </p:spPr>
      </p:pic>
      <p:grpSp>
        <p:nvGrpSpPr>
          <p:cNvPr id="2" name="Group 1"/>
          <p:cNvGrpSpPr/>
          <p:nvPr/>
        </p:nvGrpSpPr>
        <p:grpSpPr>
          <a:xfrm>
            <a:off x="1209052" y="2629422"/>
            <a:ext cx="6880888" cy="800220"/>
            <a:chOff x="1209052" y="2629422"/>
            <a:chExt cx="6880888" cy="800220"/>
          </a:xfrm>
        </p:grpSpPr>
        <p:sp>
          <p:nvSpPr>
            <p:cNvPr id="25" name="Rectangle 24"/>
            <p:cNvSpPr/>
            <p:nvPr/>
          </p:nvSpPr>
          <p:spPr>
            <a:xfrm>
              <a:off x="2978476" y="2629422"/>
              <a:ext cx="5111464" cy="400110"/>
            </a:xfrm>
            <a:prstGeom prst="rect">
              <a:avLst/>
            </a:prstGeom>
          </p:spPr>
          <p:txBody>
            <a:bodyPr wrap="none">
              <a:spAutoFit/>
            </a:bodyPr>
            <a:lstStyle/>
            <a:p>
              <a:r>
                <a:rPr lang="en-US" sz="2000" dirty="0"/>
                <a:t>To restrict direct access to some of the </a:t>
              </a:r>
              <a:r>
                <a:rPr lang="en-US" sz="2000" dirty="0" smtClean="0"/>
                <a:t>object's</a:t>
              </a:r>
              <a:endParaRPr lang="en-US" sz="2000" dirty="0"/>
            </a:p>
          </p:txBody>
        </p:sp>
        <p:sp>
          <p:nvSpPr>
            <p:cNvPr id="9" name="Rectangle 8"/>
            <p:cNvSpPr/>
            <p:nvPr/>
          </p:nvSpPr>
          <p:spPr>
            <a:xfrm>
              <a:off x="1209052" y="3029532"/>
              <a:ext cx="4977992" cy="400110"/>
            </a:xfrm>
            <a:prstGeom prst="rect">
              <a:avLst/>
            </a:prstGeom>
          </p:spPr>
          <p:txBody>
            <a:bodyPr wrap="square">
              <a:spAutoFit/>
            </a:bodyPr>
            <a:lstStyle/>
            <a:p>
              <a:r>
                <a:rPr lang="en-US" sz="2000" dirty="0"/>
                <a:t>components and </a:t>
              </a:r>
              <a:r>
                <a:rPr lang="en-US" sz="2000" dirty="0" smtClean="0"/>
                <a:t>protect the object's </a:t>
              </a:r>
              <a:r>
                <a:rPr lang="en-US" sz="2000" dirty="0"/>
                <a:t>integrity</a:t>
              </a:r>
            </a:p>
          </p:txBody>
        </p:sp>
      </p:grpSp>
    </p:spTree>
    <p:extLst>
      <p:ext uri="{BB962C8B-B14F-4D97-AF65-F5344CB8AC3E}">
        <p14:creationId xmlns:p14="http://schemas.microsoft.com/office/powerpoint/2010/main" val="312089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0-#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4988" y="272759"/>
            <a:ext cx="9237146" cy="6102519"/>
          </a:xfrm>
          <a:prstGeom prst="rect">
            <a:avLst/>
          </a:prstGeom>
        </p:spPr>
      </p:pic>
      <p:pic>
        <p:nvPicPr>
          <p:cNvPr id="3" name="Picture 2"/>
          <p:cNvPicPr>
            <a:picLocks noChangeAspect="1"/>
          </p:cNvPicPr>
          <p:nvPr/>
        </p:nvPicPr>
        <p:blipFill>
          <a:blip r:embed="rId3"/>
          <a:stretch>
            <a:fillRect/>
          </a:stretch>
        </p:blipFill>
        <p:spPr>
          <a:xfrm>
            <a:off x="838262" y="893801"/>
            <a:ext cx="2106819" cy="1227715"/>
          </a:xfrm>
          <a:prstGeom prst="rect">
            <a:avLst/>
          </a:prstGeom>
        </p:spPr>
      </p:pic>
      <p:pic>
        <p:nvPicPr>
          <p:cNvPr id="7" name="Picture 6"/>
          <p:cNvPicPr>
            <a:picLocks noChangeAspect="1"/>
          </p:cNvPicPr>
          <p:nvPr/>
        </p:nvPicPr>
        <p:blipFill>
          <a:blip r:embed="rId4"/>
          <a:stretch>
            <a:fillRect/>
          </a:stretch>
        </p:blipFill>
        <p:spPr>
          <a:xfrm>
            <a:off x="938831" y="2542968"/>
            <a:ext cx="4216202" cy="1304636"/>
          </a:xfrm>
          <a:prstGeom prst="rect">
            <a:avLst/>
          </a:prstGeom>
        </p:spPr>
      </p:pic>
      <p:pic>
        <p:nvPicPr>
          <p:cNvPr id="10" name="Picture 9"/>
          <p:cNvPicPr>
            <a:picLocks noChangeAspect="1"/>
          </p:cNvPicPr>
          <p:nvPr/>
        </p:nvPicPr>
        <p:blipFill>
          <a:blip r:embed="rId5"/>
          <a:stretch>
            <a:fillRect/>
          </a:stretch>
        </p:blipFill>
        <p:spPr>
          <a:xfrm>
            <a:off x="938831" y="4197804"/>
            <a:ext cx="3657370" cy="1324220"/>
          </a:xfrm>
          <a:prstGeom prst="rect">
            <a:avLst/>
          </a:prstGeom>
        </p:spPr>
      </p:pic>
      <p:sp>
        <p:nvSpPr>
          <p:cNvPr id="15" name="Rectangle 14"/>
          <p:cNvSpPr/>
          <p:nvPr/>
        </p:nvSpPr>
        <p:spPr>
          <a:xfrm>
            <a:off x="5567142" y="893801"/>
            <a:ext cx="928459" cy="400110"/>
          </a:xfrm>
          <a:prstGeom prst="rect">
            <a:avLst/>
          </a:prstGeom>
          <a:ln/>
        </p:spPr>
        <p:style>
          <a:lnRef idx="0">
            <a:schemeClr val="accent5"/>
          </a:lnRef>
          <a:fillRef idx="3">
            <a:schemeClr val="accent5"/>
          </a:fillRef>
          <a:effectRef idx="3">
            <a:schemeClr val="accent5"/>
          </a:effectRef>
          <a:fontRef idx="minor">
            <a:schemeClr val="lt1"/>
          </a:fontRef>
        </p:style>
        <p:txBody>
          <a:bodyPr wrap="none">
            <a:spAutoFit/>
          </a:bodyPr>
          <a:lstStyle/>
          <a:p>
            <a:r>
              <a:rPr lang="en-US" sz="2000" dirty="0" smtClean="0"/>
              <a:t>private</a:t>
            </a:r>
            <a:endParaRPr lang="en-US" sz="2000" dirty="0"/>
          </a:p>
        </p:txBody>
      </p:sp>
      <p:sp>
        <p:nvSpPr>
          <p:cNvPr id="16" name="Rectangle 15"/>
          <p:cNvSpPr/>
          <p:nvPr/>
        </p:nvSpPr>
        <p:spPr>
          <a:xfrm>
            <a:off x="5474323" y="1332563"/>
            <a:ext cx="6298968" cy="400110"/>
          </a:xfrm>
          <a:prstGeom prst="rect">
            <a:avLst/>
          </a:prstGeom>
        </p:spPr>
        <p:txBody>
          <a:bodyPr wrap="none">
            <a:spAutoFit/>
          </a:bodyPr>
          <a:lstStyle/>
          <a:p>
            <a:r>
              <a:rPr lang="en-US" sz="2000" dirty="0" smtClean="0"/>
              <a:t>Access modifier that restricts access to the class members</a:t>
            </a:r>
            <a:endParaRPr lang="en-US" sz="2000" dirty="0"/>
          </a:p>
        </p:txBody>
      </p:sp>
      <p:sp>
        <p:nvSpPr>
          <p:cNvPr id="17" name="Rectangle 16"/>
          <p:cNvSpPr/>
          <p:nvPr/>
        </p:nvSpPr>
        <p:spPr>
          <a:xfrm>
            <a:off x="5567320" y="1862465"/>
            <a:ext cx="928281" cy="40011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000" dirty="0"/>
              <a:t>public</a:t>
            </a:r>
          </a:p>
        </p:txBody>
      </p:sp>
      <p:sp>
        <p:nvSpPr>
          <p:cNvPr id="18" name="Rectangle 17"/>
          <p:cNvSpPr/>
          <p:nvPr/>
        </p:nvSpPr>
        <p:spPr>
          <a:xfrm>
            <a:off x="5474323" y="2342913"/>
            <a:ext cx="6105005" cy="400110"/>
          </a:xfrm>
          <a:prstGeom prst="rect">
            <a:avLst/>
          </a:prstGeom>
        </p:spPr>
        <p:txBody>
          <a:bodyPr wrap="none">
            <a:spAutoFit/>
          </a:bodyPr>
          <a:lstStyle/>
          <a:p>
            <a:r>
              <a:rPr lang="en-US" sz="2000" dirty="0"/>
              <a:t>Access modifier that allows access to the class members</a:t>
            </a:r>
          </a:p>
        </p:txBody>
      </p:sp>
      <p:sp>
        <p:nvSpPr>
          <p:cNvPr id="19" name="Rectangle 18"/>
          <p:cNvSpPr/>
          <p:nvPr/>
        </p:nvSpPr>
        <p:spPr>
          <a:xfrm>
            <a:off x="5567142" y="3847604"/>
            <a:ext cx="5852308" cy="400110"/>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2000" dirty="0"/>
              <a:t>Use of getters and setters to access private properties</a:t>
            </a:r>
          </a:p>
        </p:txBody>
      </p:sp>
    </p:spTree>
    <p:extLst>
      <p:ext uri="{BB962C8B-B14F-4D97-AF65-F5344CB8AC3E}">
        <p14:creationId xmlns:p14="http://schemas.microsoft.com/office/powerpoint/2010/main" val="122745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additive="base">
                                        <p:cTn id="28" dur="500" fill="hold"/>
                                        <p:tgtEl>
                                          <p:spTgt spid="15"/>
                                        </p:tgtEl>
                                        <p:attrNameLst>
                                          <p:attrName>ppt_x</p:attrName>
                                        </p:attrNameLst>
                                      </p:cBhvr>
                                      <p:tavLst>
                                        <p:tav tm="0">
                                          <p:val>
                                            <p:strVal val="#ppt_x"/>
                                          </p:val>
                                        </p:tav>
                                        <p:tav tm="100000">
                                          <p:val>
                                            <p:strVal val="#ppt_x"/>
                                          </p:val>
                                        </p:tav>
                                      </p:tavLst>
                                    </p:anim>
                                    <p:anim calcmode="lin" valueType="num">
                                      <p:cBhvr additive="base">
                                        <p:cTn id="29" dur="500" fill="hold"/>
                                        <p:tgtEl>
                                          <p:spTgt spid="15"/>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ppt_x"/>
                                          </p:val>
                                        </p:tav>
                                        <p:tav tm="100000">
                                          <p:val>
                                            <p:strVal val="#ppt_x"/>
                                          </p:val>
                                        </p:tav>
                                      </p:tavLst>
                                    </p:anim>
                                    <p:anim calcmode="lin" valueType="num">
                                      <p:cBhvr additive="base">
                                        <p:cTn id="3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fill="hold"/>
                                        <p:tgtEl>
                                          <p:spTgt spid="16"/>
                                        </p:tgtEl>
                                        <p:attrNameLst>
                                          <p:attrName>ppt_x</p:attrName>
                                        </p:attrNameLst>
                                      </p:cBhvr>
                                      <p:tavLst>
                                        <p:tav tm="0">
                                          <p:val>
                                            <p:strVal val="0-#ppt_w/2"/>
                                          </p:val>
                                        </p:tav>
                                        <p:tav tm="100000">
                                          <p:val>
                                            <p:strVal val="#ppt_x"/>
                                          </p:val>
                                        </p:tav>
                                      </p:tavLst>
                                    </p:anim>
                                    <p:anim calcmode="lin" valueType="num">
                                      <p:cBhvr additive="base">
                                        <p:cTn id="39"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fill="hold"/>
                                        <p:tgtEl>
                                          <p:spTgt spid="18"/>
                                        </p:tgtEl>
                                        <p:attrNameLst>
                                          <p:attrName>ppt_x</p:attrName>
                                        </p:attrNameLst>
                                      </p:cBhvr>
                                      <p:tavLst>
                                        <p:tav tm="0">
                                          <p:val>
                                            <p:strVal val="0-#ppt_w/2"/>
                                          </p:val>
                                        </p:tav>
                                        <p:tav tm="100000">
                                          <p:val>
                                            <p:strVal val="#ppt_x"/>
                                          </p:val>
                                        </p:tav>
                                      </p:tavLst>
                                    </p:anim>
                                    <p:anim calcmode="lin" valueType="num">
                                      <p:cBhvr additive="base">
                                        <p:cTn id="45" dur="500" fill="hold"/>
                                        <p:tgtEl>
                                          <p:spTgt spid="18"/>
                                        </p:tgtEl>
                                        <p:attrNameLst>
                                          <p:attrName>ppt_y</p:attrName>
                                        </p:attrNameLst>
                                      </p:cBhvr>
                                      <p:tavLst>
                                        <p:tav tm="0">
                                          <p:val>
                                            <p:strVal val="#ppt_y"/>
                                          </p:val>
                                        </p:tav>
                                        <p:tav tm="100000">
                                          <p:val>
                                            <p:strVal val="#ppt_y"/>
                                          </p:val>
                                        </p:tav>
                                      </p:tavLst>
                                    </p:anim>
                                  </p:childTnLst>
                                </p:cTn>
                              </p:par>
                            </p:childTnLst>
                          </p:cTn>
                        </p:par>
                        <p:par>
                          <p:cTn id="46" fill="hold">
                            <p:stCondLst>
                              <p:cond delay="500"/>
                            </p:stCondLst>
                            <p:childTnLst>
                              <p:par>
                                <p:cTn id="47" presetID="14" presetClass="entr" presetSubtype="10"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randombar(horizontal)">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animBg="1"/>
      <p:bldP spid="18"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1583366" y="804313"/>
            <a:ext cx="4484925" cy="646331"/>
          </a:xfrm>
          <a:prstGeom prst="rect">
            <a:avLst/>
          </a:prstGeom>
        </p:spPr>
        <p:txBody>
          <a:bodyPr wrap="square">
            <a:spAutoFit/>
          </a:bodyPr>
          <a:lstStyle/>
          <a:p>
            <a:pPr>
              <a:buClr>
                <a:srgbClr val="7372D8"/>
              </a:buClr>
              <a:buSzPct val="85000"/>
            </a:pPr>
            <a:r>
              <a:rPr lang="en-US" sz="3600" b="1" dirty="0" smtClean="0">
                <a:solidFill>
                  <a:srgbClr val="7372D8"/>
                </a:solidFill>
              </a:rPr>
              <a:t>Polymorphism </a:t>
            </a:r>
            <a:r>
              <a:rPr lang="en-US" sz="3600" b="1" dirty="0">
                <a:solidFill>
                  <a:srgbClr val="7372D8"/>
                </a:solidFill>
              </a:rPr>
              <a:t>in PHP</a:t>
            </a:r>
          </a:p>
        </p:txBody>
      </p:sp>
      <p:sp>
        <p:nvSpPr>
          <p:cNvPr id="6" name="Rectangle 5"/>
          <p:cNvSpPr/>
          <p:nvPr/>
        </p:nvSpPr>
        <p:spPr>
          <a:xfrm>
            <a:off x="1302270" y="1942598"/>
            <a:ext cx="1644783" cy="400110"/>
          </a:xfrm>
          <a:prstGeom prst="rect">
            <a:avLst/>
          </a:prstGeom>
          <a:ln/>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000" dirty="0"/>
              <a:t>Definition</a:t>
            </a:r>
          </a:p>
        </p:txBody>
      </p:sp>
      <p:sp>
        <p:nvSpPr>
          <p:cNvPr id="8" name="Rectangle 7"/>
          <p:cNvSpPr/>
          <p:nvPr/>
        </p:nvSpPr>
        <p:spPr>
          <a:xfrm>
            <a:off x="1302270" y="2904545"/>
            <a:ext cx="1644782" cy="400110"/>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sz="2000"/>
              <a:t>Purpose</a:t>
            </a:r>
            <a:endParaRPr lang="en-US" sz="2000" dirty="0"/>
          </a:p>
        </p:txBody>
      </p:sp>
      <p:sp>
        <p:nvSpPr>
          <p:cNvPr id="25" name="Rectangle 24"/>
          <p:cNvSpPr/>
          <p:nvPr/>
        </p:nvSpPr>
        <p:spPr>
          <a:xfrm>
            <a:off x="2978474" y="2902273"/>
            <a:ext cx="8361392" cy="400110"/>
          </a:xfrm>
          <a:prstGeom prst="rect">
            <a:avLst/>
          </a:prstGeom>
        </p:spPr>
        <p:txBody>
          <a:bodyPr wrap="none">
            <a:spAutoFit/>
          </a:bodyPr>
          <a:lstStyle/>
          <a:p>
            <a:r>
              <a:rPr lang="en-US" sz="2000"/>
              <a:t>Enables a single interface to represent different underlying forms (data types)</a:t>
            </a:r>
            <a:endParaRPr lang="en-US" sz="2000" dirty="0"/>
          </a:p>
        </p:txBody>
      </p:sp>
      <p:grpSp>
        <p:nvGrpSpPr>
          <p:cNvPr id="10" name="Group 9"/>
          <p:cNvGrpSpPr/>
          <p:nvPr/>
        </p:nvGrpSpPr>
        <p:grpSpPr>
          <a:xfrm>
            <a:off x="2947052" y="1953614"/>
            <a:ext cx="8278165" cy="716920"/>
            <a:chOff x="2947052" y="1953614"/>
            <a:chExt cx="8278165" cy="716920"/>
          </a:xfrm>
        </p:grpSpPr>
        <p:sp>
          <p:nvSpPr>
            <p:cNvPr id="5" name="Rectangle 4"/>
            <p:cNvSpPr/>
            <p:nvPr/>
          </p:nvSpPr>
          <p:spPr>
            <a:xfrm>
              <a:off x="2947053" y="1953614"/>
              <a:ext cx="8278164" cy="400110"/>
            </a:xfrm>
            <a:prstGeom prst="rect">
              <a:avLst/>
            </a:prstGeom>
          </p:spPr>
          <p:txBody>
            <a:bodyPr wrap="none">
              <a:spAutoFit/>
            </a:bodyPr>
            <a:lstStyle/>
            <a:p>
              <a:r>
                <a:rPr lang="en-US" sz="2000" dirty="0"/>
                <a:t>Polymorphism allows methods to do different things based on the object it </a:t>
              </a:r>
              <a:r>
                <a:rPr lang="en-US" sz="2000" dirty="0" smtClean="0"/>
                <a:t>is</a:t>
              </a:r>
              <a:endParaRPr lang="en-US" sz="2000" dirty="0"/>
            </a:p>
          </p:txBody>
        </p:sp>
        <p:sp>
          <p:nvSpPr>
            <p:cNvPr id="9" name="Rectangle 8"/>
            <p:cNvSpPr/>
            <p:nvPr/>
          </p:nvSpPr>
          <p:spPr>
            <a:xfrm>
              <a:off x="2947052" y="2270424"/>
              <a:ext cx="1433406" cy="400110"/>
            </a:xfrm>
            <a:prstGeom prst="rect">
              <a:avLst/>
            </a:prstGeom>
          </p:spPr>
          <p:txBody>
            <a:bodyPr wrap="none">
              <a:spAutoFit/>
            </a:bodyPr>
            <a:lstStyle/>
            <a:p>
              <a:r>
                <a:rPr lang="en-US" sz="2000" dirty="0"/>
                <a:t>acting upon</a:t>
              </a:r>
            </a:p>
          </p:txBody>
        </p:sp>
      </p:gr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66298" y="3455751"/>
            <a:ext cx="2231991" cy="1190395"/>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7954" y="5453143"/>
            <a:ext cx="1570760" cy="125660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2032" y="5162362"/>
            <a:ext cx="1686257" cy="1547389"/>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22770" y="5322514"/>
            <a:ext cx="1914964" cy="1256608"/>
          </a:xfrm>
          <a:prstGeom prst="rect">
            <a:avLst/>
          </a:prstGeom>
        </p:spPr>
      </p:pic>
    </p:spTree>
    <p:extLst>
      <p:ext uri="{BB962C8B-B14F-4D97-AF65-F5344CB8AC3E}">
        <p14:creationId xmlns:p14="http://schemas.microsoft.com/office/powerpoint/2010/main" val="335107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0-#ppt_w/2"/>
                                          </p:val>
                                        </p:tav>
                                        <p:tav tm="100000">
                                          <p:val>
                                            <p:strVal val="#ppt_x"/>
                                          </p:val>
                                        </p:tav>
                                      </p:tavLst>
                                    </p:anim>
                                    <p:anim calcmode="lin" valueType="num">
                                      <p:cBhvr additive="base">
                                        <p:cTn id="26"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500" fill="hold"/>
                                        <p:tgtEl>
                                          <p:spTgt spid="3"/>
                                        </p:tgtEl>
                                        <p:attrNameLst>
                                          <p:attrName>ppt_w</p:attrName>
                                        </p:attrNameLst>
                                      </p:cBhvr>
                                      <p:tavLst>
                                        <p:tav tm="0">
                                          <p:val>
                                            <p:fltVal val="0"/>
                                          </p:val>
                                        </p:tav>
                                        <p:tav tm="100000">
                                          <p:val>
                                            <p:strVal val="#ppt_w"/>
                                          </p:val>
                                        </p:tav>
                                      </p:tavLst>
                                    </p:anim>
                                    <p:anim calcmode="lin" valueType="num">
                                      <p:cBhvr>
                                        <p:cTn id="36" dur="500" fill="hold"/>
                                        <p:tgtEl>
                                          <p:spTgt spid="3"/>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3965" y="278079"/>
            <a:ext cx="3893849" cy="1895105"/>
          </a:xfrm>
          <a:prstGeom prst="rect">
            <a:avLst/>
          </a:prstGeom>
        </p:spPr>
      </p:pic>
      <p:pic>
        <p:nvPicPr>
          <p:cNvPr id="5" name="Picture 4"/>
          <p:cNvPicPr>
            <a:picLocks noChangeAspect="1"/>
          </p:cNvPicPr>
          <p:nvPr/>
        </p:nvPicPr>
        <p:blipFill>
          <a:blip r:embed="rId3"/>
          <a:stretch>
            <a:fillRect/>
          </a:stretch>
        </p:blipFill>
        <p:spPr>
          <a:xfrm>
            <a:off x="413964" y="2308760"/>
            <a:ext cx="3893849" cy="1845973"/>
          </a:xfrm>
          <a:prstGeom prst="rect">
            <a:avLst/>
          </a:prstGeom>
        </p:spPr>
      </p:pic>
      <p:pic>
        <p:nvPicPr>
          <p:cNvPr id="6" name="Picture 5"/>
          <p:cNvPicPr>
            <a:picLocks noChangeAspect="1"/>
          </p:cNvPicPr>
          <p:nvPr/>
        </p:nvPicPr>
        <p:blipFill>
          <a:blip r:embed="rId4"/>
          <a:stretch>
            <a:fillRect/>
          </a:stretch>
        </p:blipFill>
        <p:spPr>
          <a:xfrm>
            <a:off x="413964" y="4290309"/>
            <a:ext cx="4341004" cy="899208"/>
          </a:xfrm>
          <a:prstGeom prst="rect">
            <a:avLst/>
          </a:prstGeom>
        </p:spPr>
      </p:pic>
      <p:pic>
        <p:nvPicPr>
          <p:cNvPr id="8" name="Picture 7"/>
          <p:cNvPicPr>
            <a:picLocks noChangeAspect="1"/>
          </p:cNvPicPr>
          <p:nvPr/>
        </p:nvPicPr>
        <p:blipFill>
          <a:blip r:embed="rId5"/>
          <a:stretch>
            <a:fillRect/>
          </a:stretch>
        </p:blipFill>
        <p:spPr>
          <a:xfrm>
            <a:off x="646834" y="668234"/>
            <a:ext cx="3640605" cy="1089315"/>
          </a:xfrm>
          <a:prstGeom prst="rect">
            <a:avLst/>
          </a:prstGeom>
        </p:spPr>
      </p:pic>
      <p:pic>
        <p:nvPicPr>
          <p:cNvPr id="9" name="Picture 8"/>
          <p:cNvPicPr>
            <a:picLocks noChangeAspect="1"/>
          </p:cNvPicPr>
          <p:nvPr/>
        </p:nvPicPr>
        <p:blipFill>
          <a:blip r:embed="rId6"/>
          <a:stretch>
            <a:fillRect/>
          </a:stretch>
        </p:blipFill>
        <p:spPr>
          <a:xfrm>
            <a:off x="786493" y="2770104"/>
            <a:ext cx="4098371" cy="1136877"/>
          </a:xfrm>
          <a:prstGeom prst="rect">
            <a:avLst/>
          </a:prstGeom>
        </p:spPr>
      </p:pic>
      <p:pic>
        <p:nvPicPr>
          <p:cNvPr id="11" name="Picture 10"/>
          <p:cNvPicPr>
            <a:picLocks noChangeAspect="1"/>
          </p:cNvPicPr>
          <p:nvPr/>
        </p:nvPicPr>
        <p:blipFill>
          <a:blip r:embed="rId7"/>
          <a:stretch>
            <a:fillRect/>
          </a:stretch>
        </p:blipFill>
        <p:spPr>
          <a:xfrm>
            <a:off x="413964" y="5413787"/>
            <a:ext cx="4333889" cy="1105766"/>
          </a:xfrm>
          <a:prstGeom prst="rect">
            <a:avLst/>
          </a:prstGeom>
        </p:spPr>
      </p:pic>
      <p:sp>
        <p:nvSpPr>
          <p:cNvPr id="13" name="Rectangle 12"/>
          <p:cNvSpPr/>
          <p:nvPr/>
        </p:nvSpPr>
        <p:spPr>
          <a:xfrm>
            <a:off x="6035563" y="3338542"/>
            <a:ext cx="5206233" cy="40011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sz="2000" dirty="0"/>
              <a:t>Method overriding demonstrates polymorphism</a:t>
            </a:r>
          </a:p>
        </p:txBody>
      </p:sp>
    </p:spTree>
    <p:extLst>
      <p:ext uri="{BB962C8B-B14F-4D97-AF65-F5344CB8AC3E}">
        <p14:creationId xmlns:p14="http://schemas.microsoft.com/office/powerpoint/2010/main" val="90557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675" y="1252537"/>
            <a:ext cx="5200650" cy="4352925"/>
          </a:xfrm>
          <a:prstGeom prst="rect">
            <a:avLst/>
          </a:prstGeom>
        </p:spPr>
      </p:pic>
    </p:spTree>
    <p:extLst>
      <p:ext uri="{BB962C8B-B14F-4D97-AF65-F5344CB8AC3E}">
        <p14:creationId xmlns:p14="http://schemas.microsoft.com/office/powerpoint/2010/main" val="1032782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5687" y="106878"/>
            <a:ext cx="4219575" cy="3133725"/>
          </a:xfrm>
          <a:prstGeom prst="rect">
            <a:avLst/>
          </a:prstGeom>
        </p:spPr>
      </p:pic>
      <p:sp>
        <p:nvSpPr>
          <p:cNvPr id="5" name="Rectangle 4"/>
          <p:cNvSpPr/>
          <p:nvPr/>
        </p:nvSpPr>
        <p:spPr>
          <a:xfrm>
            <a:off x="1303973" y="2850577"/>
            <a:ext cx="3944920" cy="400110"/>
          </a:xfrm>
          <a:prstGeom prst="rect">
            <a:avLst/>
          </a:prstGeom>
        </p:spPr>
        <p:txBody>
          <a:bodyPr wrap="square">
            <a:spAutoFit/>
          </a:bodyPr>
          <a:lstStyle/>
          <a:p>
            <a:pPr marL="342900" indent="-342900">
              <a:buClr>
                <a:srgbClr val="7372D8"/>
              </a:buClr>
              <a:buSzPct val="85000"/>
              <a:buFont typeface="Wingdings 3" panose="05040102010807070707" pitchFamily="18" charset="2"/>
              <a:buChar char="u"/>
            </a:pPr>
            <a:r>
              <a:rPr lang="en-US" sz="2000" dirty="0"/>
              <a:t>What is encapsulation in PHP?</a:t>
            </a:r>
            <a:endParaRPr lang="en-US" sz="2800" dirty="0"/>
          </a:p>
        </p:txBody>
      </p:sp>
      <p:sp>
        <p:nvSpPr>
          <p:cNvPr id="7" name="Rectangle 6"/>
          <p:cNvSpPr/>
          <p:nvPr/>
        </p:nvSpPr>
        <p:spPr>
          <a:xfrm>
            <a:off x="1303972" y="3461024"/>
            <a:ext cx="6890001" cy="400110"/>
          </a:xfrm>
          <a:prstGeom prst="rect">
            <a:avLst/>
          </a:prstGeom>
        </p:spPr>
        <p:txBody>
          <a:bodyPr wrap="square">
            <a:spAutoFit/>
          </a:bodyPr>
          <a:lstStyle/>
          <a:p>
            <a:pPr marL="342900" indent="-342900">
              <a:buClr>
                <a:srgbClr val="7372D8"/>
              </a:buClr>
              <a:buSzPct val="85000"/>
              <a:buFont typeface="Wingdings 3" panose="05040102010807070707" pitchFamily="18" charset="2"/>
              <a:buChar char="u"/>
            </a:pPr>
            <a:r>
              <a:rPr lang="en-US" sz="2000" dirty="0"/>
              <a:t>Which keyword is used to implement encapsulation in PHP?</a:t>
            </a:r>
            <a:endParaRPr lang="en-US" sz="2400" dirty="0"/>
          </a:p>
        </p:txBody>
      </p:sp>
      <p:sp>
        <p:nvSpPr>
          <p:cNvPr id="8" name="Rectangle 7"/>
          <p:cNvSpPr/>
          <p:nvPr/>
        </p:nvSpPr>
        <p:spPr>
          <a:xfrm>
            <a:off x="1303973" y="4027786"/>
            <a:ext cx="3814292" cy="400110"/>
          </a:xfrm>
          <a:prstGeom prst="rect">
            <a:avLst/>
          </a:prstGeom>
        </p:spPr>
        <p:txBody>
          <a:bodyPr wrap="square">
            <a:spAutoFit/>
          </a:bodyPr>
          <a:lstStyle/>
          <a:p>
            <a:pPr marL="342900" indent="-342900">
              <a:buClr>
                <a:srgbClr val="7372D8"/>
              </a:buClr>
              <a:buSzPct val="85000"/>
              <a:buFont typeface="Wingdings 3" panose="05040102010807070707" pitchFamily="18" charset="2"/>
              <a:buChar char="u"/>
            </a:pPr>
            <a:r>
              <a:rPr lang="en-US" sz="2000" dirty="0"/>
              <a:t>What is polymorphism in PHP?</a:t>
            </a:r>
          </a:p>
        </p:txBody>
      </p:sp>
      <p:sp>
        <p:nvSpPr>
          <p:cNvPr id="6" name="Rectangle 5"/>
          <p:cNvSpPr/>
          <p:nvPr/>
        </p:nvSpPr>
        <p:spPr>
          <a:xfrm>
            <a:off x="1303972" y="4594548"/>
            <a:ext cx="8861305" cy="400110"/>
          </a:xfrm>
          <a:prstGeom prst="rect">
            <a:avLst/>
          </a:prstGeom>
        </p:spPr>
        <p:txBody>
          <a:bodyPr wrap="square">
            <a:spAutoFit/>
          </a:bodyPr>
          <a:lstStyle/>
          <a:p>
            <a:pPr marL="342900" indent="-342900">
              <a:buClr>
                <a:srgbClr val="7372D8"/>
              </a:buClr>
              <a:buSzPct val="85000"/>
              <a:buFont typeface="Wingdings 3" panose="05040102010807070707" pitchFamily="18" charset="2"/>
              <a:buChar char="u"/>
            </a:pPr>
            <a:r>
              <a:rPr lang="en-US" sz="2000" dirty="0"/>
              <a:t>Which principle does polymorphism relate to in object-oriented programming?</a:t>
            </a:r>
          </a:p>
        </p:txBody>
      </p:sp>
    </p:spTree>
    <p:extLst>
      <p:ext uri="{BB962C8B-B14F-4D97-AF65-F5344CB8AC3E}">
        <p14:creationId xmlns:p14="http://schemas.microsoft.com/office/powerpoint/2010/main" val="291651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0-#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Parallax</Template>
  <TotalTime>1078</TotalTime>
  <Words>248</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10</vt:i4>
      </vt:variant>
    </vt:vector>
  </HeadingPairs>
  <TitlesOfParts>
    <vt:vector size="19" baseType="lpstr">
      <vt:lpstr>Arial</vt:lpstr>
      <vt:lpstr>Bradley Hand ITC</vt:lpstr>
      <vt:lpstr>Calibri</vt:lpstr>
      <vt:lpstr>Calibri Light</vt:lpstr>
      <vt:lpstr>Corbel</vt:lpstr>
      <vt:lpstr>Wingdings 3</vt:lpstr>
      <vt:lpstr>Parallax</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Ahmed Saeed</dc:creator>
  <cp:lastModifiedBy>Muhammad Ahmed Saeed</cp:lastModifiedBy>
  <cp:revision>955</cp:revision>
  <dcterms:created xsi:type="dcterms:W3CDTF">2024-06-05T12:27:43Z</dcterms:created>
  <dcterms:modified xsi:type="dcterms:W3CDTF">2024-09-09T10:42:53Z</dcterms:modified>
</cp:coreProperties>
</file>