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19" r:id="rId6"/>
    <p:sldId id="337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298" r:id="rId16"/>
    <p:sldId id="299" r:id="rId17"/>
    <p:sldId id="3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41B9ED"/>
    <a:srgbClr val="22313F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>
        <p:scale>
          <a:sx n="75" d="100"/>
          <a:sy n="75" d="100"/>
        </p:scale>
        <p:origin x="29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8" y="787685"/>
            <a:ext cx="5256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Protecting Against CSRF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3334" y="1638870"/>
            <a:ext cx="2548637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CSRF Tokens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116591" y="2515613"/>
            <a:ext cx="2548636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Form and URL Tokens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43334" y="2038980"/>
            <a:ext cx="6444968" cy="876743"/>
            <a:chOff x="443334" y="2038980"/>
            <a:chExt cx="6444968" cy="876743"/>
          </a:xfrm>
        </p:grpSpPr>
        <p:sp>
          <p:nvSpPr>
            <p:cNvPr id="3" name="Rounded Rectangle 2"/>
            <p:cNvSpPr/>
            <p:nvPr/>
          </p:nvSpPr>
          <p:spPr>
            <a:xfrm>
              <a:off x="443334" y="2038980"/>
              <a:ext cx="6444968" cy="8767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3334" y="2115503"/>
              <a:ext cx="6325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Generate unique tokens for forms and sensitive actions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3334" y="2486691"/>
              <a:ext cx="6444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Validate tokens on the server before processing requests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62086" y="3566248"/>
            <a:ext cx="2311131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Code Example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026596" y="2915723"/>
            <a:ext cx="6955607" cy="1050635"/>
            <a:chOff x="5026596" y="2915723"/>
            <a:chExt cx="6955607" cy="1050635"/>
          </a:xfrm>
        </p:grpSpPr>
        <p:sp>
          <p:nvSpPr>
            <p:cNvPr id="6" name="Rounded Rectangle 5"/>
            <p:cNvSpPr/>
            <p:nvPr/>
          </p:nvSpPr>
          <p:spPr>
            <a:xfrm>
              <a:off x="5026596" y="2915723"/>
              <a:ext cx="6955607" cy="105063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6596" y="3057934"/>
              <a:ext cx="69556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Embed tokens in forms and URLs for state-changing requests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6596" y="3429122"/>
              <a:ext cx="53643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Verify tokens to prevent unauthorized actions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" y="3995280"/>
            <a:ext cx="6632177" cy="1999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60" y="4566523"/>
            <a:ext cx="5217528" cy="1835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67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8" y="787685"/>
            <a:ext cx="5577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Keeping Software Updated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5846" y="1866794"/>
            <a:ext cx="2524885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Regular Updates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05846" y="3416104"/>
            <a:ext cx="252488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Security Patches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42739" y="3868895"/>
            <a:ext cx="5886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Apply security patches as soon as they are released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42738" y="2355227"/>
            <a:ext cx="705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Update your application, libraries, and dependencies regularly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642738" y="2796218"/>
            <a:ext cx="6064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Stay informed about new vulnerabilities and patches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05846" y="5087802"/>
            <a:ext cx="252488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Monitoring Advisories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46009" y="5528793"/>
            <a:ext cx="62985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Subscribe to security advisory feeds for your tech stack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46010" y="5969784"/>
            <a:ext cx="5977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Monitor for critical updates and vulnerabilities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42739" y="4321686"/>
            <a:ext cx="7798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Test updates in a staging environment before production deployment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39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/>
      <p:bldP spid="15" grpId="0"/>
      <p:bldP spid="16" grpId="0"/>
      <p:bldP spid="14" grpId="0" animBg="1"/>
      <p:bldP spid="20" grpId="0"/>
      <p:bldP spid="2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8" y="787685"/>
            <a:ext cx="447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Backup and Recovery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5846" y="1866794"/>
            <a:ext cx="2667390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Regular Backups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05846" y="3416104"/>
            <a:ext cx="266739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Disaster Recovery Plan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42739" y="3868895"/>
            <a:ext cx="5529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Develop and document a disaster recovery </a:t>
            </a:r>
            <a:r>
              <a:rPr lang="en-US" sz="2000" dirty="0" smtClean="0"/>
              <a:t>plan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42738" y="2355227"/>
            <a:ext cx="4817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Schedule regular backups of critical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2739" y="2796218"/>
            <a:ext cx="4936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Store backups securely, preferably offsite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05845" y="5087802"/>
            <a:ext cx="297614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Testing Backup Processes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42738" y="5516993"/>
            <a:ext cx="5304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Regularly test backup and recovery processes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646010" y="5969784"/>
            <a:ext cx="5977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Monitor for critical updates and vulnerabilities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42739" y="4321686"/>
            <a:ext cx="6301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Include steps for data recovery and service restoration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0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/>
      <p:bldP spid="15" grpId="0"/>
      <p:bldP spid="16" grpId="0"/>
      <p:bldP spid="14" grpId="0" animBg="1"/>
      <p:bldP spid="20" grpId="0"/>
      <p:bldP spid="21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562054"/>
            <a:ext cx="583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Security Awareness Training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5846" y="1641163"/>
            <a:ext cx="2976148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Educate Team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05846" y="3190473"/>
            <a:ext cx="2976148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Promote Security Culture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42739" y="3643264"/>
            <a:ext cx="6622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Encourage a security-first mindset across the organization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42738" y="2129596"/>
            <a:ext cx="676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Conduct regular training sessions on security best practices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2738" y="2570587"/>
            <a:ext cx="6301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Keep team members informed about emerging threats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05845" y="4862171"/>
            <a:ext cx="297614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Ongoing Education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42738" y="5291362"/>
            <a:ext cx="5601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Provide access to security resources and courses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646010" y="5744153"/>
            <a:ext cx="3531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Stay updated with the latest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42740" y="4096055"/>
            <a:ext cx="4247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Reward proactive security behavior</a:t>
            </a:r>
          </a:p>
        </p:txBody>
      </p:sp>
    </p:spTree>
    <p:extLst>
      <p:ext uri="{BB962C8B-B14F-4D97-AF65-F5344CB8AC3E}">
        <p14:creationId xmlns:p14="http://schemas.microsoft.com/office/powerpoint/2010/main" val="21846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/>
      <p:bldP spid="15" grpId="0"/>
      <p:bldP spid="16" grpId="0"/>
      <p:bldP spid="14" grpId="0" animBg="1"/>
      <p:bldP spid="20" grpId="0"/>
      <p:bldP spid="2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22" y="-124253"/>
            <a:ext cx="3656562" cy="27155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14122" y="665169"/>
            <a:ext cx="6874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using HTTPS in web communication?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00362" y="2027092"/>
            <a:ext cx="482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CSRF token and why is it used?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93484" y="3458277"/>
            <a:ext cx="8335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hashing algorithm is recommended for securely storing passwords?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533461" y="1068817"/>
            <a:ext cx="772519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Encrypts </a:t>
            </a:r>
            <a:r>
              <a:rPr lang="en-US" sz="2000" dirty="0"/>
              <a:t>data in transit to protect it from being intercepted and read </a:t>
            </a:r>
            <a:r>
              <a:rPr lang="en-US" sz="2000" dirty="0" smtClean="0"/>
              <a:t>by</a:t>
            </a:r>
          </a:p>
          <a:p>
            <a:r>
              <a:rPr lang="en-US" sz="2000" dirty="0" smtClean="0"/>
              <a:t>unauthorized </a:t>
            </a:r>
            <a:r>
              <a:rPr lang="en-US" sz="2000" dirty="0"/>
              <a:t>parties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122" y="2463602"/>
            <a:ext cx="1012869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unique value used to prevent unauthorized actions on behalf of a user by verifying that requests come from a legitimate source.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14122" y="3988642"/>
            <a:ext cx="1048620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bcrypt is recommended for securely hashing passwords due to its adaptive nature and resistance to brute-force attacks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23451" y="5113572"/>
            <a:ext cx="5258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prevent SQL injection in PHP?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533461" y="5513682"/>
            <a:ext cx="1048620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prepared statements and parameterized queries with PDO or MySQLi to prevent SQL injection attacks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4" grpId="0" animBg="1"/>
      <p:bldP spid="3" grpId="0" animBg="1"/>
      <p:bldP spid="10" grpId="0" animBg="1"/>
      <p:bldP spid="12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3112" y="4299040"/>
            <a:ext cx="842155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Build a simple login system with secure authentication and password handling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81165" y="3898930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5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Security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045" y="2936333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Best Practices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B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0429"/>
              </p:ext>
            </p:extLst>
          </p:nvPr>
        </p:nvGraphicFramePr>
        <p:xfrm>
          <a:off x="1318531" y="196437"/>
          <a:ext cx="9393011" cy="6334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r:id="rId3" imgW="10920600" imgH="7275960" progId="">
                  <p:embed/>
                </p:oleObj>
              </mc:Choice>
              <mc:Fallback>
                <p:oleObj r:id="rId3" imgW="10920600" imgH="7275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8531" y="196437"/>
                        <a:ext cx="9393011" cy="6334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8" y="787685"/>
            <a:ext cx="630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Intro </a:t>
            </a:r>
            <a:r>
              <a:rPr lang="en-US" sz="3600" b="1" dirty="0">
                <a:solidFill>
                  <a:srgbClr val="7372D8"/>
                </a:solidFill>
              </a:rPr>
              <a:t>to Security Best Practices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2720" y="1748040"/>
            <a:ext cx="1693611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Importance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16331" y="1748040"/>
            <a:ext cx="7468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Web data formats are structures that encode information to be </a:t>
            </a:r>
            <a:r>
              <a:rPr lang="en-US" sz="2000" dirty="0" smtClean="0"/>
              <a:t>easily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2719" y="3566831"/>
            <a:ext cx="2934073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Common Security Threats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59613" y="4103529"/>
            <a:ext cx="20267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SQL Injection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59613" y="2284738"/>
            <a:ext cx="70381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Protect sensitive data from unauthorized access and breaches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559613" y="2725729"/>
            <a:ext cx="7679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Maintain user trust and compliance with regulations (GDPR, HIPAA)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559613" y="4544520"/>
            <a:ext cx="3273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Cross-Site Scripting (XSS)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59612" y="4985511"/>
            <a:ext cx="4211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Cross-Site Request Forgery (CSRF)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559613" y="5426502"/>
            <a:ext cx="2169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Data Breaches</a:t>
            </a:r>
            <a:endParaRPr lang="en-US" sz="2000" dirty="0"/>
          </a:p>
        </p:txBody>
      </p:sp>
      <p:pic>
        <p:nvPicPr>
          <p:cNvPr id="2050" name="Picture 2" descr="Inherent Risk: How Insecure Systems Pose a Threat to Network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07" y="3475276"/>
            <a:ext cx="5224370" cy="2938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232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8" y="787685"/>
            <a:ext cx="4983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Secure Coding Practices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748040"/>
            <a:ext cx="2934072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Follow Coding Standards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22720" y="3344850"/>
            <a:ext cx="3753976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Minimize Use of Unsafe Functions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9613" y="3797641"/>
            <a:ext cx="4069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Avoid using deprecated functions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59612" y="2236473"/>
            <a:ext cx="573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Adhere to well-known standards like PSR for PHP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59612" y="2677464"/>
            <a:ext cx="507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Regular code reviews to ensure compliance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559612" y="4238632"/>
            <a:ext cx="5731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nb-NO" sz="2000"/>
              <a:t>Prefer safer alternatives (e.g., mysqli over mysql)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319448" y="4900118"/>
            <a:ext cx="2883353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Regular Code Refactoring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559612" y="5341109"/>
            <a:ext cx="4164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Continuously improve code quality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559612" y="5782100"/>
            <a:ext cx="4639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Identify and fix potential vulnerabilities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89" y="3544905"/>
            <a:ext cx="5606834" cy="37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/>
      <p:bldP spid="15" grpId="0"/>
      <p:bldP spid="16" grpId="0"/>
      <p:bldP spid="17" grpId="0"/>
      <p:bldP spid="14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8" y="787685"/>
            <a:ext cx="6764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Input Validation and Sanitization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19" y="1748040"/>
            <a:ext cx="3118651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Validate and Sanitize Inputs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3297350"/>
            <a:ext cx="2541208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Server-Side Validation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59613" y="3750141"/>
            <a:ext cx="4639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Client-side validation can be bypassed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59611" y="2236473"/>
            <a:ext cx="7168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Ensure inputs conform to expected formats (e.g., email, dates)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59612" y="2677464"/>
            <a:ext cx="4746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built-in PHP functions like filter_var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559612" y="4191132"/>
            <a:ext cx="4164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Always validate data on the server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319448" y="4852618"/>
            <a:ext cx="3417602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Prevent SQL Injection and XSS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559612" y="5293609"/>
            <a:ext cx="60762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prepared statements and parameterized queries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559612" y="5734600"/>
            <a:ext cx="4473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Escape HTML output to prevent XSS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3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/>
      <p:bldP spid="15" grpId="0"/>
      <p:bldP spid="16" grpId="0"/>
      <p:bldP spid="17" grpId="0"/>
      <p:bldP spid="14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25644" y="350013"/>
            <a:ext cx="2038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Example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5207" y="1505800"/>
            <a:ext cx="7762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How </a:t>
            </a:r>
            <a:r>
              <a:rPr lang="en-US" sz="2000" dirty="0"/>
              <a:t>to securely query a database using PHP's PDO (PHP Data Objects)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9490" y="2960382"/>
            <a:ext cx="2020104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$</a:t>
            </a:r>
            <a:r>
              <a:rPr lang="en-US" sz="2000" dirty="0" err="1">
                <a:solidFill>
                  <a:schemeClr val="tx1"/>
                </a:solidFill>
              </a:rPr>
              <a:t>pdo</a:t>
            </a:r>
            <a:r>
              <a:rPr lang="en-US" sz="2000" dirty="0">
                <a:solidFill>
                  <a:schemeClr val="tx1"/>
                </a:solidFill>
              </a:rPr>
              <a:t>-&gt;prepare()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489" y="3406712"/>
            <a:ext cx="2020105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$</a:t>
            </a:r>
            <a:r>
              <a:rPr lang="en-US" sz="2000" dirty="0" err="1">
                <a:solidFill>
                  <a:schemeClr val="tx1"/>
                </a:solidFill>
              </a:rPr>
              <a:t>stmt</a:t>
            </a:r>
            <a:r>
              <a:rPr lang="en-US" sz="2000" dirty="0">
                <a:solidFill>
                  <a:schemeClr val="tx1"/>
                </a:solidFill>
              </a:rPr>
              <a:t>-&gt;execute()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0629" y="1133219"/>
            <a:ext cx="4153445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Preparing and Executing SQL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38" y="1905910"/>
            <a:ext cx="5985053" cy="9570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9594" y="3022250"/>
            <a:ext cx="842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Prepares an SQL statement with placeholders (:email) to prevent SQL injection attacks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29594" y="3409205"/>
            <a:ext cx="842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Executes the prepared statement, binding the actual value ($email) to the placeholder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0629" y="4350526"/>
            <a:ext cx="4100097" cy="40011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Preventing XSS (Cross-Site Scripting)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8" y="5182351"/>
            <a:ext cx="5604813" cy="6227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05207" y="4763422"/>
            <a:ext cx="570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How </a:t>
            </a:r>
            <a:r>
              <a:rPr lang="en-US" sz="2000" dirty="0"/>
              <a:t>to safely handle user input to avoid XSS attacks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38351" y="5877883"/>
            <a:ext cx="2125903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htmlspecialchars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64253" y="5899987"/>
            <a:ext cx="734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Converts special characters (like &lt;, &gt;, &amp;, and ") in user input to HTML entities</a:t>
            </a:r>
          </a:p>
        </p:txBody>
      </p:sp>
    </p:spTree>
    <p:extLst>
      <p:ext uri="{BB962C8B-B14F-4D97-AF65-F5344CB8AC3E}">
        <p14:creationId xmlns:p14="http://schemas.microsoft.com/office/powerpoint/2010/main" val="34674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8" grpId="0" animBg="1"/>
      <p:bldP spid="6" grpId="0" animBg="1"/>
      <p:bldP spid="8" grpId="0"/>
      <p:bldP spid="19" grpId="0"/>
      <p:bldP spid="22" grpId="0" animBg="1"/>
      <p:bldP spid="12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656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Authentication &amp;  Authorization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5846" y="1866794"/>
            <a:ext cx="3914299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Strong Authentication Mechanisms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05847" y="3416104"/>
            <a:ext cx="382854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Multi-Factor Authentication (MFA)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42740" y="3868895"/>
            <a:ext cx="8308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Add an extra layer of security with SMS/email codes or authenticator apps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42738" y="2355227"/>
            <a:ext cx="6206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libraries like </a:t>
            </a:r>
            <a:r>
              <a:rPr lang="en-US" sz="2000" dirty="0" err="1"/>
              <a:t>password_hash</a:t>
            </a:r>
            <a:r>
              <a:rPr lang="en-US" sz="2000" dirty="0"/>
              <a:t> and </a:t>
            </a:r>
            <a:r>
              <a:rPr lang="en-US" sz="2000" dirty="0" err="1"/>
              <a:t>password_verify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642739" y="2796218"/>
            <a:ext cx="4746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Implement OAuth for third-party logins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05846" y="4529662"/>
            <a:ext cx="38285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User </a:t>
            </a:r>
            <a:r>
              <a:rPr lang="en-US" sz="2000" dirty="0"/>
              <a:t>Roles and Permissions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010" y="4970653"/>
            <a:ext cx="6583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Define roles (admin, user, guest) with specific permissions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646010" y="5411644"/>
            <a:ext cx="3852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Enforce least privilege principle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89" y="923359"/>
            <a:ext cx="4199906" cy="26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/>
      <p:bldP spid="15" grpId="0"/>
      <p:bldP spid="16" grpId="0"/>
      <p:bldP spid="14" grpId="0" animBg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8" y="787685"/>
            <a:ext cx="5256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Secure Password Storage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5846" y="1866794"/>
            <a:ext cx="2311131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Hashing Algorithms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05847" y="3416104"/>
            <a:ext cx="231113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Salting Passwords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42740" y="3868895"/>
            <a:ext cx="56724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Add unique salt to each password </a:t>
            </a:r>
            <a:r>
              <a:rPr lang="en-US" sz="2000" dirty="0" smtClean="0"/>
              <a:t>before</a:t>
            </a:r>
          </a:p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hashing to </a:t>
            </a:r>
            <a:r>
              <a:rPr lang="en-US" sz="2000" dirty="0"/>
              <a:t>prevent rainbow table attacks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2738" y="2355227"/>
            <a:ext cx="5244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</a:t>
            </a:r>
            <a:r>
              <a:rPr lang="en-US" sz="2000" dirty="0" err="1"/>
              <a:t>bcrypt</a:t>
            </a:r>
            <a:r>
              <a:rPr lang="en-US" sz="2000" dirty="0"/>
              <a:t> or Argon2 for hashing passwords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2739" y="2796218"/>
            <a:ext cx="4876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Avoid MD5 or SHA1 due to vulnerabilities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05846" y="5087802"/>
            <a:ext cx="2311131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Password Policies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46009" y="5528793"/>
            <a:ext cx="6844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Enforce strong password requirements (length, complexity)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646010" y="5969784"/>
            <a:ext cx="456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Implement periodic password changes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71" y="2835867"/>
            <a:ext cx="5445529" cy="72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71" y="3616159"/>
            <a:ext cx="4512623" cy="1700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2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/>
      <p:bldP spid="15" grpId="0"/>
      <p:bldP spid="16" grpId="0"/>
      <p:bldP spid="14" grpId="0" animBg="1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2387</TotalTime>
  <Words>687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2001</cp:revision>
  <dcterms:created xsi:type="dcterms:W3CDTF">2024-06-05T12:27:43Z</dcterms:created>
  <dcterms:modified xsi:type="dcterms:W3CDTF">2024-09-10T09:26:22Z</dcterms:modified>
</cp:coreProperties>
</file>