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31" r:id="rId3"/>
    <p:sldId id="333" r:id="rId4"/>
    <p:sldId id="334" r:id="rId5"/>
    <p:sldId id="335" r:id="rId6"/>
    <p:sldId id="341" r:id="rId7"/>
    <p:sldId id="342" r:id="rId8"/>
    <p:sldId id="332" r:id="rId9"/>
    <p:sldId id="336" r:id="rId10"/>
    <p:sldId id="337" r:id="rId11"/>
    <p:sldId id="338" r:id="rId12"/>
    <p:sldId id="343" r:id="rId13"/>
    <p:sldId id="339" r:id="rId14"/>
    <p:sldId id="344" r:id="rId15"/>
    <p:sldId id="340" r:id="rId16"/>
    <p:sldId id="330" r:id="rId17"/>
    <p:sldId id="30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hammad Ahmed Saeed" initials="MAS" lastIdx="2" clrIdx="0">
    <p:extLst>
      <p:ext uri="{19B8F6BF-5375-455C-9EA6-DF929625EA0E}">
        <p15:presenceInfo xmlns:p15="http://schemas.microsoft.com/office/powerpoint/2012/main" userId="Muhammad Ahmed Sae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888"/>
    <a:srgbClr val="2BA1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2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12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4582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50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0197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92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8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123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58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0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5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3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29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57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9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6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39073-3D37-437A-8EAE-F750FE07B21F}" type="datetimeFigureOut">
              <a:rPr lang="en-US" smtClean="0"/>
              <a:t>6/4/2024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A7F77B-398E-4191-A424-E49B63621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22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e History of Python Programming Language | by Cristian Nedelcu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68337"/>
            <a:ext cx="4352925" cy="3409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850879" y="4427835"/>
            <a:ext cx="36166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Session : 9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47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4063478" cy="670560"/>
          </a:xfrm>
        </p:spPr>
        <p:txBody>
          <a:bodyPr/>
          <a:lstStyle/>
          <a:p>
            <a:r>
              <a:rPr lang="en-US" b="1" dirty="0" smtClean="0"/>
              <a:t>Calling a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85449"/>
            <a:ext cx="3965004" cy="54744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solidFill>
                  <a:srgbClr val="FFC000"/>
                </a:solidFill>
              </a:rPr>
              <a:t>function_name</a:t>
            </a:r>
            <a:r>
              <a:rPr lang="en-US" sz="2400" dirty="0" smtClean="0">
                <a:solidFill>
                  <a:srgbClr val="FFC000"/>
                </a:solidFill>
              </a:rPr>
              <a:t>(arguments)</a:t>
            </a:r>
            <a:endParaRPr lang="en-US" sz="24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38444" y="2646281"/>
            <a:ext cx="7962436" cy="57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dirty="0" smtClean="0"/>
              <a:t>Call </a:t>
            </a:r>
            <a:r>
              <a:rPr lang="en-US" sz="2400" dirty="0"/>
              <a:t>functions using their names and optional arguments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545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995528" cy="656492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19" y="1873574"/>
            <a:ext cx="2910090" cy="14550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549" y="3445850"/>
            <a:ext cx="4337455" cy="1725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935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9" y="5221525"/>
            <a:ext cx="593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body of function?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8" y="5757964"/>
            <a:ext cx="572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can we use the function when required?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176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4239050" cy="656129"/>
          </a:xfrm>
        </p:spPr>
        <p:txBody>
          <a:bodyPr/>
          <a:lstStyle/>
          <a:p>
            <a:r>
              <a:rPr lang="en-US" b="1" dirty="0" smtClean="0">
                <a:solidFill>
                  <a:srgbClr val="00B050"/>
                </a:solidFill>
              </a:rPr>
              <a:t>Scope of Variables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9" y="1588121"/>
            <a:ext cx="10515600" cy="478188"/>
          </a:xfrm>
        </p:spPr>
        <p:txBody>
          <a:bodyPr>
            <a:normAutofit/>
          </a:bodyPr>
          <a:lstStyle/>
          <a:p>
            <a:r>
              <a:rPr lang="en-US" sz="2400" dirty="0" smtClean="0"/>
              <a:t>Where a variable is accessible/visible</a:t>
            </a:r>
            <a:endParaRPr lang="en-US" sz="24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391886" y="2256312"/>
            <a:ext cx="7023327" cy="1787719"/>
            <a:chOff x="391886" y="2256312"/>
            <a:chExt cx="6804561" cy="1787719"/>
          </a:xfrm>
        </p:grpSpPr>
        <p:sp>
          <p:nvSpPr>
            <p:cNvPr id="10" name="Rounded Rectangle 9"/>
            <p:cNvSpPr/>
            <p:nvPr/>
          </p:nvSpPr>
          <p:spPr>
            <a:xfrm>
              <a:off x="391886" y="2256312"/>
              <a:ext cx="6804561" cy="1603978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Content Placeholder 2"/>
            <p:cNvSpPr txBox="1">
              <a:spLocks/>
            </p:cNvSpPr>
            <p:nvPr/>
          </p:nvSpPr>
          <p:spPr>
            <a:xfrm>
              <a:off x="481941" y="2458188"/>
              <a:ext cx="6714506" cy="158584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60000"/>
                </a:lnSpc>
              </a:pPr>
              <a:r>
                <a:rPr lang="en-US" sz="2200" b="1" dirty="0" smtClean="0"/>
                <a:t>Local Variable:</a:t>
              </a:r>
              <a:r>
                <a:rPr lang="en-US" sz="2200" dirty="0"/>
                <a:t> </a:t>
              </a:r>
              <a:r>
                <a:rPr lang="en-US" sz="2000" dirty="0"/>
                <a:t>Defined within a function and accessible only within that function</a:t>
              </a:r>
              <a:endParaRPr lang="en-US" sz="2200" b="1" dirty="0" smtClean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68673" y="3912410"/>
            <a:ext cx="7023327" cy="1859079"/>
            <a:chOff x="391886" y="3657600"/>
            <a:chExt cx="6804561" cy="1859079"/>
          </a:xfrm>
        </p:grpSpPr>
        <p:sp>
          <p:nvSpPr>
            <p:cNvPr id="11" name="Rounded Rectangle 10"/>
            <p:cNvSpPr/>
            <p:nvPr/>
          </p:nvSpPr>
          <p:spPr>
            <a:xfrm>
              <a:off x="391886" y="3657600"/>
              <a:ext cx="6804561" cy="1621579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Content Placeholder 2"/>
            <p:cNvSpPr txBox="1">
              <a:spLocks/>
            </p:cNvSpPr>
            <p:nvPr/>
          </p:nvSpPr>
          <p:spPr>
            <a:xfrm>
              <a:off x="481941" y="3775398"/>
              <a:ext cx="6548576" cy="1741281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70000"/>
                </a:lnSpc>
              </a:pPr>
              <a:r>
                <a:rPr lang="en-US" sz="2200" b="1" dirty="0" smtClean="0"/>
                <a:t>Global Variable: </a:t>
              </a:r>
              <a:r>
                <a:rPr lang="en-US" sz="2200" dirty="0"/>
                <a:t>Defined outside any function and accessible from anywhere in the program</a:t>
              </a: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836" y="3938947"/>
            <a:ext cx="4448792" cy="9619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667" y="5586109"/>
            <a:ext cx="6056123" cy="1146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8705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9" y="5221525"/>
            <a:ext cx="593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concept of scope of a variable?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8" y="5757964"/>
            <a:ext cx="57234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How variable scope helps in programming?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87912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5031804" cy="644769"/>
          </a:xfrm>
        </p:spPr>
        <p:txBody>
          <a:bodyPr/>
          <a:lstStyle/>
          <a:p>
            <a:r>
              <a:rPr lang="en-US" dirty="0" smtClean="0"/>
              <a:t>Functions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15820"/>
            <a:ext cx="6063435" cy="430211"/>
          </a:xfrm>
        </p:spPr>
        <p:txBody>
          <a:bodyPr>
            <a:normAutofit lnSpcReduction="10000"/>
          </a:bodyPr>
          <a:lstStyle/>
          <a:p>
            <a:r>
              <a:rPr lang="en-US" sz="2300" dirty="0" smtClean="0"/>
              <a:t>“return” statement used for this purpose</a:t>
            </a:r>
            <a:endParaRPr lang="en-US" sz="23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7333" y="2078527"/>
            <a:ext cx="7986021" cy="476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Used to send a value back from the function to the caller</a:t>
            </a:r>
            <a:endParaRPr lang="en-US" sz="23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77333" y="2687579"/>
            <a:ext cx="7563989" cy="43021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Can return any data type (numbers, strings, lists, etc.)</a:t>
            </a:r>
            <a:endParaRPr lang="en-US" sz="23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56" y="3637148"/>
            <a:ext cx="5765454" cy="179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2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987" y="1023937"/>
            <a:ext cx="10106025" cy="4810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1800407" y="6020337"/>
            <a:ext cx="7904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Create functions of all types according to your choice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11758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1211" y="168914"/>
            <a:ext cx="4277158" cy="20357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360062" y="2811103"/>
            <a:ext cx="8854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Think of an app of your </a:t>
            </a:r>
            <a:r>
              <a:rPr lang="en-US" sz="2400" dirty="0" smtClean="0"/>
              <a:t>choice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/>
              <a:t>Create at least 3 different functions you find to be required</a:t>
            </a:r>
            <a:endParaRPr lang="en-US" sz="2400" dirty="0"/>
          </a:p>
        </p:txBody>
      </p:sp>
      <p:sp>
        <p:nvSpPr>
          <p:cNvPr id="3" name="Rectangle 2"/>
          <p:cNvSpPr/>
          <p:nvPr/>
        </p:nvSpPr>
        <p:spPr>
          <a:xfrm>
            <a:off x="1232585" y="725140"/>
            <a:ext cx="20553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HOME</a:t>
            </a:r>
            <a:endParaRPr lang="en-US" sz="5400" b="1" cap="none" spc="0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2438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119" y="668215"/>
            <a:ext cx="4281528" cy="1078523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Functions</a:t>
            </a:r>
            <a:endParaRPr lang="en-US" sz="7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80" y="2017469"/>
            <a:ext cx="3663139" cy="471157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715" y="2895599"/>
            <a:ext cx="2928258" cy="315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3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16" y="891810"/>
            <a:ext cx="9181069" cy="50869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7452" y="4360985"/>
            <a:ext cx="2475914" cy="1167618"/>
          </a:xfrm>
          <a:prstGeom prst="rect">
            <a:avLst/>
          </a:prstGeom>
          <a:solidFill>
            <a:srgbClr val="33C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33513" y="4234375"/>
            <a:ext cx="2968283" cy="1167618"/>
          </a:xfrm>
          <a:prstGeom prst="rect">
            <a:avLst/>
          </a:prstGeom>
          <a:solidFill>
            <a:srgbClr val="33C8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572506" y="1978317"/>
            <a:ext cx="4847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( According to creation )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23646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640080"/>
            <a:ext cx="5387927" cy="738554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Built-in Functions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14867" y="2177367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Pre-written </a:t>
            </a:r>
            <a:r>
              <a:rPr lang="en-US" sz="2800" dirty="0"/>
              <a:t>functions that come with the programming </a:t>
            </a:r>
            <a:r>
              <a:rPr lang="en-US" sz="2800" dirty="0" smtClean="0"/>
              <a:t>language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14867" y="3373121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Readily </a:t>
            </a:r>
            <a:r>
              <a:rPr lang="en-US" sz="2800" dirty="0"/>
              <a:t>available for you to use without needing to define them yourself</a:t>
            </a:r>
            <a:endParaRPr lang="en-US" sz="2800" dirty="0">
              <a:solidFill>
                <a:srgbClr val="0D0D0D"/>
              </a:solidFill>
              <a:latin typeface="ui-sans-serif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4867" y="4737687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Handle </a:t>
            </a:r>
            <a:r>
              <a:rPr lang="en-US" sz="2800" dirty="0"/>
              <a:t>common tasks like mathematical </a:t>
            </a:r>
            <a:r>
              <a:rPr lang="en-US" sz="2800" dirty="0" smtClean="0"/>
              <a:t>operations, </a:t>
            </a:r>
            <a:r>
              <a:rPr lang="en-US" sz="2800" dirty="0"/>
              <a:t>string manipulation </a:t>
            </a:r>
            <a:r>
              <a:rPr lang="en-US" sz="2800" dirty="0" smtClean="0"/>
              <a:t>and input/output</a:t>
            </a:r>
            <a:endParaRPr lang="en-US" sz="2800" dirty="0">
              <a:solidFill>
                <a:srgbClr val="0D0D0D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7488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062" y="640080"/>
            <a:ext cx="6668086" cy="738554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User-defined Functions</a:t>
            </a:r>
            <a:endParaRPr lang="en-US" sz="4400" b="1" dirty="0"/>
          </a:p>
        </p:txBody>
      </p:sp>
      <p:sp>
        <p:nvSpPr>
          <p:cNvPr id="3" name="Rectangle 2"/>
          <p:cNvSpPr/>
          <p:nvPr/>
        </p:nvSpPr>
        <p:spPr>
          <a:xfrm>
            <a:off x="414867" y="2177367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 smtClean="0"/>
              <a:t>Create </a:t>
            </a:r>
            <a:r>
              <a:rPr lang="en-US" sz="2800" dirty="0"/>
              <a:t>yourself to address specific needs within your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414867" y="3373121"/>
            <a:ext cx="1051573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/>
              <a:t>Parts </a:t>
            </a:r>
            <a:r>
              <a:rPr lang="en-US" sz="2800" dirty="0" smtClean="0"/>
              <a:t>: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name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what </a:t>
            </a:r>
            <a:r>
              <a:rPr lang="en-US" sz="2800" dirty="0"/>
              <a:t>it </a:t>
            </a:r>
            <a:r>
              <a:rPr lang="en-US" sz="2800" dirty="0" smtClean="0"/>
              <a:t>does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what </a:t>
            </a:r>
            <a:r>
              <a:rPr lang="en-US" sz="2800" dirty="0"/>
              <a:t>data it can receive as inputs (parameters</a:t>
            </a:r>
            <a:r>
              <a:rPr lang="en-US" sz="2800" dirty="0" smtClean="0"/>
              <a:t>) - optional</a:t>
            </a:r>
          </a:p>
          <a:p>
            <a:pPr marL="914400" lvl="1" indent="-4572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sz="2800" dirty="0" smtClean="0"/>
              <a:t>what </a:t>
            </a:r>
            <a:r>
              <a:rPr lang="en-US" sz="2800" dirty="0"/>
              <a:t>it should output (return value</a:t>
            </a:r>
            <a:r>
              <a:rPr lang="en-US" sz="2800" dirty="0" smtClean="0"/>
              <a:t>)</a:t>
            </a:r>
            <a:r>
              <a:rPr lang="en-US" sz="2800" dirty="0"/>
              <a:t> - optional</a:t>
            </a:r>
            <a:endParaRPr lang="en-US" sz="2800" dirty="0">
              <a:solidFill>
                <a:srgbClr val="0D0D0D"/>
              </a:solidFill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5899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05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remium Vector | Quiz in comic pop art sty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148" y="427533"/>
            <a:ext cx="5556456" cy="412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12519" y="5221525"/>
            <a:ext cx="59344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What is the concept of Built-in functions?</a:t>
            </a:r>
            <a:endParaRPr lang="en-US" sz="2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712519" y="5757964"/>
            <a:ext cx="5628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Why user-defined functions are required?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8220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1119" y="668215"/>
            <a:ext cx="4281528" cy="1078523"/>
          </a:xfrm>
        </p:spPr>
        <p:txBody>
          <a:bodyPr>
            <a:normAutofit fontScale="90000"/>
          </a:bodyPr>
          <a:lstStyle/>
          <a:p>
            <a:r>
              <a:rPr lang="en-US" sz="7200" b="1" dirty="0" smtClean="0"/>
              <a:t>Functions</a:t>
            </a:r>
            <a:endParaRPr lang="en-US" sz="7200" b="1" dirty="0"/>
          </a:p>
        </p:txBody>
      </p:sp>
      <p:sp>
        <p:nvSpPr>
          <p:cNvPr id="3" name="Rectangle 2"/>
          <p:cNvSpPr/>
          <p:nvPr/>
        </p:nvSpPr>
        <p:spPr>
          <a:xfrm>
            <a:off x="414867" y="2177367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latin typeface="ui-sans-serif"/>
              </a:rPr>
              <a:t>A block of organized, reusable code that performs a single action</a:t>
            </a:r>
            <a:endParaRPr lang="en-US" sz="2800" dirty="0"/>
          </a:p>
        </p:txBody>
      </p:sp>
      <p:sp>
        <p:nvSpPr>
          <p:cNvPr id="6" name="Rectangle 5"/>
          <p:cNvSpPr/>
          <p:nvPr/>
        </p:nvSpPr>
        <p:spPr>
          <a:xfrm>
            <a:off x="414867" y="3373121"/>
            <a:ext cx="10515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latin typeface="ui-sans-serif"/>
              </a:rPr>
              <a:t>Helps break programs into smaller, modular, and manageable chunks</a:t>
            </a:r>
          </a:p>
        </p:txBody>
      </p:sp>
      <p:sp>
        <p:nvSpPr>
          <p:cNvPr id="7" name="Rectangle 6"/>
          <p:cNvSpPr/>
          <p:nvPr/>
        </p:nvSpPr>
        <p:spPr>
          <a:xfrm>
            <a:off x="414867" y="4737687"/>
            <a:ext cx="105157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0D0D0D"/>
                </a:solidFill>
                <a:latin typeface="ui-sans-serif"/>
              </a:rPr>
              <a:t>Simplifies debugging and testing</a:t>
            </a:r>
          </a:p>
        </p:txBody>
      </p:sp>
    </p:spTree>
    <p:extLst>
      <p:ext uri="{BB962C8B-B14F-4D97-AF65-F5344CB8AC3E}">
        <p14:creationId xmlns:p14="http://schemas.microsoft.com/office/powerpoint/2010/main" val="221799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4063478" cy="670560"/>
          </a:xfrm>
        </p:spPr>
        <p:txBody>
          <a:bodyPr/>
          <a:lstStyle/>
          <a:p>
            <a:r>
              <a:rPr lang="en-US" b="1" dirty="0" smtClean="0"/>
              <a:t>Defining Function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57205"/>
            <a:ext cx="8596668" cy="1553281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FFC000"/>
                </a:solidFill>
              </a:rPr>
              <a:t>def</a:t>
            </a:r>
            <a:r>
              <a:rPr lang="en-US" sz="2400" dirty="0">
                <a:solidFill>
                  <a:srgbClr val="FFC000"/>
                </a:solidFill>
              </a:rPr>
              <a:t> </a:t>
            </a:r>
            <a:r>
              <a:rPr lang="en-US" sz="2400" dirty="0" err="1">
                <a:solidFill>
                  <a:srgbClr val="FFC000"/>
                </a:solidFill>
              </a:rPr>
              <a:t>function_name</a:t>
            </a:r>
            <a:r>
              <a:rPr lang="en-US" sz="2400" dirty="0">
                <a:solidFill>
                  <a:srgbClr val="FFC000"/>
                </a:solidFill>
              </a:rPr>
              <a:t>(parameters</a:t>
            </a:r>
            <a:r>
              <a:rPr lang="en-US" sz="2400" dirty="0" smtClean="0">
                <a:solidFill>
                  <a:srgbClr val="FFC000"/>
                </a:solidFill>
              </a:rPr>
              <a:t>):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bg1"/>
                </a:solidFill>
              </a:rPr>
              <a:t># </a:t>
            </a:r>
            <a:r>
              <a:rPr lang="en-US" sz="2400" dirty="0">
                <a:solidFill>
                  <a:schemeClr val="bg1"/>
                </a:solidFill>
              </a:rPr>
              <a:t>Function body (statements to be </a:t>
            </a:r>
            <a:r>
              <a:rPr lang="en-US" sz="2400" dirty="0" smtClean="0">
                <a:solidFill>
                  <a:schemeClr val="bg1"/>
                </a:solidFill>
              </a:rPr>
              <a:t>executed)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value # </a:t>
            </a:r>
            <a:r>
              <a:rPr lang="en-US" sz="2400" dirty="0" smtClean="0">
                <a:solidFill>
                  <a:schemeClr val="accent1">
                    <a:lumMod val="40000"/>
                    <a:lumOff val="60000"/>
                  </a:schemeClr>
                </a:solidFill>
              </a:rPr>
              <a:t>optional </a:t>
            </a:r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return statement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520505" y="3343639"/>
            <a:ext cx="11307904" cy="279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def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Keyword to define a function.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function_name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Descriptive name for the function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parameters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(optional):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 of variables to receive input values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body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Indented block of code that executes when the function is called.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(optional):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Send a value back from the function to the caller. </a:t>
            </a:r>
          </a:p>
        </p:txBody>
      </p:sp>
    </p:spTree>
    <p:extLst>
      <p:ext uri="{BB962C8B-B14F-4D97-AF65-F5344CB8AC3E}">
        <p14:creationId xmlns:p14="http://schemas.microsoft.com/office/powerpoint/2010/main" val="216049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</TotalTime>
  <Words>353</Words>
  <Application>Microsoft Office PowerPoint</Application>
  <PresentationFormat>Widescreen</PresentationFormat>
  <Paragraphs>50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Arial Unicode MS</vt:lpstr>
      <vt:lpstr>Trebuchet MS</vt:lpstr>
      <vt:lpstr>ui-sans-serif</vt:lpstr>
      <vt:lpstr>Wingdings</vt:lpstr>
      <vt:lpstr>Wingdings 3</vt:lpstr>
      <vt:lpstr>Facet</vt:lpstr>
      <vt:lpstr>PowerPoint Presentation</vt:lpstr>
      <vt:lpstr>Functions</vt:lpstr>
      <vt:lpstr>PowerPoint Presentation</vt:lpstr>
      <vt:lpstr>Built-in Functions</vt:lpstr>
      <vt:lpstr>User-defined Functions</vt:lpstr>
      <vt:lpstr>PowerPoint Presentation</vt:lpstr>
      <vt:lpstr>PowerPoint Presentation</vt:lpstr>
      <vt:lpstr>Functions</vt:lpstr>
      <vt:lpstr>Defining Function</vt:lpstr>
      <vt:lpstr>Calling a Function</vt:lpstr>
      <vt:lpstr>Example</vt:lpstr>
      <vt:lpstr>PowerPoint Presentation</vt:lpstr>
      <vt:lpstr>Scope of Variables</vt:lpstr>
      <vt:lpstr>PowerPoint Presentation</vt:lpstr>
      <vt:lpstr>Functions return values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700</cp:revision>
  <dcterms:created xsi:type="dcterms:W3CDTF">2024-05-30T05:17:30Z</dcterms:created>
  <dcterms:modified xsi:type="dcterms:W3CDTF">2024-06-04T08:44:01Z</dcterms:modified>
</cp:coreProperties>
</file>