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346" r:id="rId4"/>
    <p:sldId id="361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4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088BB7"/>
    <a:srgbClr val="1D96A7"/>
    <a:srgbClr val="22B9CE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5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8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82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17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3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173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61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2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67" y="539712"/>
            <a:ext cx="47099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Handling API Responses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0105" y="1573946"/>
            <a:ext cx="23573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Status Codes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00105" y="4728090"/>
            <a:ext cx="235739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Response Methods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8018" y="5180803"/>
            <a:ext cx="2191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response.text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8018" y="5639537"/>
            <a:ext cx="2191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response.json()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9900" y="5179295"/>
            <a:ext cx="2684581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Returns raw text data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009900" y="5624148"/>
            <a:ext cx="6066854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Parses JSON response data into a Python dictionary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818017" y="2016127"/>
            <a:ext cx="277608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200 OK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18017" y="2436761"/>
            <a:ext cx="27760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201 Created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18017" y="2875416"/>
            <a:ext cx="27760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400 Bad Request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613573" y="2001862"/>
            <a:ext cx="3292889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The request was successful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3613573" y="2857338"/>
            <a:ext cx="5309467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The server could not understand the request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613573" y="2425376"/>
            <a:ext cx="4109651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Resource was successfully created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818017" y="3284819"/>
            <a:ext cx="277608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401 Unauthorized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8017" y="3705453"/>
            <a:ext cx="277608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/>
              <a:t>404 Not Found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8016" y="4144108"/>
            <a:ext cx="27760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500 Internal Server Error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13573" y="3270554"/>
            <a:ext cx="3190297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Authentication is required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613573" y="4126030"/>
            <a:ext cx="3810659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An error occurred on the server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613573" y="3694068"/>
            <a:ext cx="4592924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The requested resource was not found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11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5" grpId="0" animBg="1"/>
      <p:bldP spid="29" grpId="0" animBg="1"/>
      <p:bldP spid="9" grpId="0" animBg="1"/>
      <p:bldP spid="3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67" y="539712"/>
            <a:ext cx="30081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Error Handling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0105" y="1573946"/>
            <a:ext cx="23573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00105" y="5020190"/>
            <a:ext cx="2357395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8018" y="5472903"/>
            <a:ext cx="2191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raise_for_status()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8018" y="5906237"/>
            <a:ext cx="2191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Exception Handling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9900" y="5471395"/>
            <a:ext cx="4293355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Raises an exception for HTTP errors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009900" y="5890848"/>
            <a:ext cx="4379725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Manage errors to ensure robust code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1989444"/>
            <a:ext cx="6301069" cy="29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5" grpId="0" animBg="1"/>
      <p:bldP spid="29" grpId="0" animBg="1"/>
      <p:bldP spid="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334330"/>
            <a:ext cx="899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</a:t>
            </a:r>
            <a:r>
              <a:rPr lang="en-US" sz="2000" dirty="0" err="1"/>
              <a:t>response.json</a:t>
            </a:r>
            <a:r>
              <a:rPr lang="en-US" sz="2000" dirty="0"/>
              <a:t>() method in the requests library?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172739"/>
            <a:ext cx="2997200" cy="2225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76" y="4778648"/>
            <a:ext cx="95769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parse the JSON data returned in the response body into a Python dictionary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04893" y="302834"/>
            <a:ext cx="421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Name </a:t>
            </a:r>
            <a:r>
              <a:rPr lang="en-US" sz="2000" dirty="0"/>
              <a:t>two types of API protocols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560970" y="747152"/>
            <a:ext cx="97387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REST (Representational State Transfer) and SOAP (Simple Object Access Protocol)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4893" y="1400076"/>
            <a:ext cx="7908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HTTP method would you use to retrieve data from an API?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60970" y="1787730"/>
            <a:ext cx="8995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GET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04893" y="2375439"/>
            <a:ext cx="7616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Python library is commonly used to send HTTP requests?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60970" y="2763093"/>
            <a:ext cx="12932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requests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4893" y="3350802"/>
            <a:ext cx="5051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install the requests library?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560970" y="3738456"/>
            <a:ext cx="23981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pip install requests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893" y="5505843"/>
            <a:ext cx="5673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an endpoint in the context of an API?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4969" y="5950161"/>
            <a:ext cx="47603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URL where the API can be accessed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0" grpId="0"/>
      <p:bldP spid="11" grpId="0" animBg="1"/>
      <p:bldP spid="7" grpId="0"/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7170" y="3060523"/>
            <a:ext cx="945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a simple weather dashboard that fetches and displays current weather information for a specified city using a weather API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132" y="776961"/>
            <a:ext cx="3678575" cy="15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9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Picture 191" descr="What are APIs?. API, or Application Programming… | by Akshay Kapas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73237" y="596900"/>
            <a:ext cx="37273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Introduction </a:t>
            </a:r>
            <a:r>
              <a:rPr lang="en-US" sz="4400" b="1" dirty="0" smtClean="0">
                <a:solidFill>
                  <a:schemeClr val="bg1"/>
                </a:solidFill>
              </a:rPr>
              <a:t>to</a:t>
            </a:r>
            <a:endParaRPr lang="en-US" sz="4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03675" y="6150114"/>
            <a:ext cx="6714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Consuming </a:t>
            </a:r>
            <a:r>
              <a:rPr lang="en-US" sz="4000" b="1" dirty="0">
                <a:solidFill>
                  <a:schemeClr val="bg1"/>
                </a:solidFill>
              </a:rPr>
              <a:t>APIs with Requests</a:t>
            </a:r>
            <a:endParaRPr lang="en-US" sz="4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881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31224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What is an API?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3076" y="1387080"/>
            <a:ext cx="164002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Definition</a:t>
            </a:r>
            <a:endParaRPr lang="en-US" sz="20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4336" y="1855292"/>
            <a:ext cx="7904164" cy="397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Allows </a:t>
            </a:r>
            <a:r>
              <a:rPr lang="en-US" sz="2000" dirty="0"/>
              <a:t>different software systems to communicate with each other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3076" y="3772324"/>
            <a:ext cx="1640024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Components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7867" y="4332496"/>
            <a:ext cx="1528764" cy="36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Endpoint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076" y="2428201"/>
            <a:ext cx="1640024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Analogy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3640" y="2892924"/>
            <a:ext cx="10059986" cy="764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API </a:t>
            </a:r>
            <a:r>
              <a:rPr lang="en-US" sz="2000" dirty="0"/>
              <a:t>as a </a:t>
            </a:r>
            <a:r>
              <a:rPr lang="en-US" sz="2000" dirty="0" smtClean="0"/>
              <a:t>waiter. Client </a:t>
            </a:r>
            <a:r>
              <a:rPr lang="en-US" sz="2000" dirty="0"/>
              <a:t>place an order (request) with the waiter (API), who then communicates with the kitchen (server) and returns the meal (response) to you.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47867" y="5272019"/>
            <a:ext cx="1528764" cy="3615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Method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259567" y="4332496"/>
            <a:ext cx="1528764" cy="3615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Request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9567" y="5334302"/>
            <a:ext cx="1280933" cy="3615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Response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0136" y="4757185"/>
            <a:ext cx="42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URL where the API can be accessed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136" y="5695867"/>
            <a:ext cx="4092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The type of request (e.g., GET, POST)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93633" y="4757185"/>
            <a:ext cx="224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Data sent to the API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93633" y="5718986"/>
            <a:ext cx="2978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Data received from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9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5" grpId="0" animBg="1"/>
      <p:bldP spid="18" grpId="0" animBg="1"/>
      <p:bldP spid="19" grpId="0"/>
      <p:bldP spid="10" grpId="0" animBg="1"/>
      <p:bldP spid="11" grpId="0" animBg="1"/>
      <p:bldP spid="12" grpId="0" animBg="1"/>
      <p:bldP spid="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27795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Types of APIs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36607" y="1844414"/>
            <a:ext cx="21541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Web APIs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36607" y="3549716"/>
            <a:ext cx="2154193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Library APIs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6606" y="4621976"/>
            <a:ext cx="28907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Operating System APIs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590800" y="1844414"/>
            <a:ext cx="6588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Interfaces accessible over the internet via HTTP/HTTPS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795" y="2394846"/>
            <a:ext cx="744114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2795" y="2893826"/>
            <a:ext cx="774571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SOAP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05008" y="2409865"/>
            <a:ext cx="7296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Representational State Transfer; uses standard HTTP methods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5007" y="2904841"/>
            <a:ext cx="7296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Representational State Transfer; uses standard HTTP methods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794" y="4014577"/>
            <a:ext cx="710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Provided by programming libraries to perform specific tasks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2795" y="5031343"/>
            <a:ext cx="57161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Interfaces for interacting with system hardware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83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8" grpId="0" animBg="1"/>
      <p:bldP spid="6" grpId="0"/>
      <p:bldP spid="9" grpId="0" animBg="1"/>
      <p:bldP spid="11" grpId="0" animBg="1"/>
      <p:bldP spid="10" grpId="0"/>
      <p:bldP spid="14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44559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Common API Protocols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36606" y="1497746"/>
            <a:ext cx="21541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HTTP/HTTPS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436606" y="2524707"/>
            <a:ext cx="4656093" cy="400110"/>
          </a:xfrm>
          <a:prstGeom prst="rect">
            <a:avLst/>
          </a:prstGeom>
          <a:solidFill>
            <a:srgbClr val="33C888"/>
          </a:soli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REST (Representational State Transfer)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6605" y="4639783"/>
            <a:ext cx="46560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SOAP (Simple Object Access Protocol)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519111" y="3000073"/>
            <a:ext cx="710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Provided by programming libraries to perform specific tasks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99325" y="5095412"/>
            <a:ext cx="2948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Uses XML for messaging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6605" y="1497746"/>
            <a:ext cx="9380494" cy="820276"/>
            <a:chOff x="436605" y="1497746"/>
            <a:chExt cx="9380494" cy="820276"/>
          </a:xfrm>
        </p:grpSpPr>
        <p:sp>
          <p:nvSpPr>
            <p:cNvPr id="6" name="Rectangle 5"/>
            <p:cNvSpPr/>
            <p:nvPr/>
          </p:nvSpPr>
          <p:spPr>
            <a:xfrm>
              <a:off x="2590799" y="1497746"/>
              <a:ext cx="72263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The foundation for communication between clients </a:t>
              </a:r>
              <a:r>
                <a:rPr lang="en-US" sz="2000" dirty="0" smtClean="0"/>
                <a:t>and</a:t>
              </a:r>
              <a:endParaRPr lang="en-US" sz="2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6605" y="1917912"/>
              <a:ext cx="240819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servers </a:t>
              </a:r>
              <a:r>
                <a:rPr lang="en-US" sz="2000" dirty="0"/>
                <a:t>on the web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547867" y="3000096"/>
            <a:ext cx="1971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Stateless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7867" y="3461806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Resource-Based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47866" y="3917435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HTTP Methods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519111" y="3442046"/>
            <a:ext cx="61803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Interaction with resources (data entities) using URLs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519111" y="3898276"/>
            <a:ext cx="2929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GET, POST, PUT, DELETE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547866" y="5086304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XML-Based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547866" y="5534179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Protocol-Based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28080" y="5982054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Standardized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499325" y="5515069"/>
            <a:ext cx="5387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Operates over HTTP, SMTP, or other protocols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499324" y="5985323"/>
            <a:ext cx="5768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Includes standards for security, transactions, 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08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8" grpId="0" animBg="1"/>
      <p:bldP spid="12" grpId="0"/>
      <p:bldP spid="15" grpId="0"/>
      <p:bldP spid="3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867" y="589730"/>
            <a:ext cx="8392933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Understanding API Requests and Responses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7206" y="1510446"/>
            <a:ext cx="295429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Request Components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157206" y="4009930"/>
            <a:ext cx="29542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Response Components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239711" y="2009583"/>
            <a:ext cx="71004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Endpoint address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(e.g., https://api.example.com/resource)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19926" y="4465559"/>
            <a:ext cx="6797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Indicates success or failure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(e.g., 200 OK, 404 Not Found)</a:t>
            </a:r>
          </a:p>
        </p:txBody>
      </p:sp>
      <p:sp>
        <p:nvSpPr>
          <p:cNvPr id="3" name="Rectangle 2"/>
          <p:cNvSpPr/>
          <p:nvPr/>
        </p:nvSpPr>
        <p:spPr>
          <a:xfrm>
            <a:off x="268467" y="2009606"/>
            <a:ext cx="1971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URL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68467" y="2471316"/>
            <a:ext cx="1971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Method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68466" y="2926945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Headers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2239711" y="2451556"/>
            <a:ext cx="49357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Type of request (GET, POST, PUT, DELETE)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2239711" y="2907786"/>
            <a:ext cx="5367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Metadata (e.g., Content-Type, Authorization)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268467" y="4456451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Status Code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268467" y="4904326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Body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248681" y="5352201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Headers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219926" y="4885216"/>
            <a:ext cx="7419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The data returned from the API, usually in JSON or XML format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219925" y="5355470"/>
            <a:ext cx="7838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Metadata about the response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(e.g., Content-Type, Content-Length)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8466" y="3382574"/>
            <a:ext cx="1971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Body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2239711" y="3363415"/>
            <a:ext cx="55072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Data sent with the request (for POST and PUT)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66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/>
      <p:bldP spid="15" grpId="0"/>
      <p:bldP spid="3" grpId="0" animBg="1"/>
      <p:bldP spid="17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67" y="539712"/>
            <a:ext cx="70848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Introduction to the requests Library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0106" y="1573946"/>
            <a:ext cx="159539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00106" y="2803023"/>
            <a:ext cx="159539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Installation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500106" y="4115878"/>
            <a:ext cx="202719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Basic Features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8018" y="4644791"/>
            <a:ext cx="2191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GET Requests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8018" y="5078125"/>
            <a:ext cx="2191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POST Requests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8018" y="5516780"/>
            <a:ext cx="21918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Handling Responses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4418" y="2005926"/>
            <a:ext cx="7834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Simplifies sending HTTP requests and handling responses in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26018" y="3255281"/>
            <a:ext cx="218388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pip install requests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09900" y="4668683"/>
            <a:ext cx="303320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Fetch data from a server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09900" y="5062736"/>
            <a:ext cx="26308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Send data to a server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009900" y="5511459"/>
            <a:ext cx="544572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fr-FR" sz="2000" dirty="0" err="1"/>
              <a:t>Accessing</a:t>
            </a:r>
            <a:r>
              <a:rPr lang="fr-FR" sz="2000" dirty="0"/>
              <a:t> </a:t>
            </a:r>
            <a:r>
              <a:rPr lang="fr-FR" sz="2000" dirty="0" err="1"/>
              <a:t>status</a:t>
            </a:r>
            <a:r>
              <a:rPr lang="fr-FR" sz="2000" dirty="0"/>
              <a:t> codes, </a:t>
            </a:r>
            <a:r>
              <a:rPr lang="fr-FR" sz="2000" dirty="0" err="1"/>
              <a:t>response</a:t>
            </a:r>
            <a:r>
              <a:rPr lang="fr-FR" sz="2000" dirty="0"/>
              <a:t> content, </a:t>
            </a:r>
            <a:r>
              <a:rPr lang="fr-FR" sz="2000" dirty="0" err="1"/>
              <a:t>etc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09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8" grpId="0" animBg="1"/>
      <p:bldP spid="5" grpId="0" animBg="1"/>
      <p:bldP spid="29" grpId="0" animBg="1"/>
      <p:bldP spid="30" grpId="0" animBg="1"/>
      <p:bldP spid="6" grpId="0"/>
      <p:bldP spid="7" grpId="0" animBg="1"/>
      <p:bldP spid="9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67" y="539712"/>
            <a:ext cx="7084834" cy="537400"/>
          </a:xfrm>
        </p:spPr>
        <p:txBody>
          <a:bodyPr>
            <a:normAutofit fontScale="90000"/>
          </a:bodyPr>
          <a:lstStyle/>
          <a:p>
            <a:r>
              <a:rPr lang="en-US" b="1"/>
              <a:t>Making a GET Request with requests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00106" y="1573946"/>
            <a:ext cx="193829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00105" y="3868096"/>
            <a:ext cx="202719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8017" y="4358909"/>
            <a:ext cx="2191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URL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8017" y="4843043"/>
            <a:ext cx="2191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Response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8017" y="5332498"/>
            <a:ext cx="21918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Status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9899" y="4357401"/>
            <a:ext cx="3791423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The endpoint you are accessing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009899" y="4827654"/>
            <a:ext cx="5907836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The server’s reply, which includes status and data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009899" y="5327177"/>
            <a:ext cx="5381601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Indicates whether the request was successful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811426" y="5822199"/>
            <a:ext cx="2198473" cy="369332"/>
          </a:xfrm>
          <a:prstGeom prst="rect">
            <a:avLst/>
          </a:prstGeom>
          <a:solidFill>
            <a:srgbClr val="33C888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JSON Data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09899" y="5820889"/>
            <a:ext cx="2609176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Parsed response 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5" y="1974056"/>
            <a:ext cx="6620849" cy="169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66" y="539712"/>
            <a:ext cx="7440433" cy="537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Making a </a:t>
            </a:r>
            <a:r>
              <a:rPr lang="en-US" b="1" dirty="0" smtClean="0"/>
              <a:t>POST </a:t>
            </a:r>
            <a:r>
              <a:rPr lang="en-US" b="1" dirty="0"/>
              <a:t>Request with requests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106" y="1573946"/>
            <a:ext cx="1938294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Code Example</a:t>
            </a:r>
            <a:endParaRPr lang="en-US" sz="2000" b="1" dirty="0"/>
          </a:p>
        </p:txBody>
      </p:sp>
      <p:sp>
        <p:nvSpPr>
          <p:cNvPr id="28" name="Rectangle 27"/>
          <p:cNvSpPr/>
          <p:nvPr/>
        </p:nvSpPr>
        <p:spPr>
          <a:xfrm>
            <a:off x="500105" y="3918896"/>
            <a:ext cx="202719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Explanation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18017" y="4409709"/>
            <a:ext cx="21918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Payload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18017" y="4893843"/>
            <a:ext cx="219188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Response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8017" y="5383298"/>
            <a:ext cx="21918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Status 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09899" y="4408201"/>
            <a:ext cx="2829621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Data sent to the server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009899" y="4878454"/>
            <a:ext cx="5963940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Server’s reply, usually indicating success or failure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3009899" y="5377977"/>
            <a:ext cx="3781805" cy="400110"/>
          </a:xfrm>
          <a:prstGeom prst="rect">
            <a:avLst/>
          </a:prstGeom>
          <a:ln w="63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Shows the result of the request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04" y="1976745"/>
            <a:ext cx="6747829" cy="17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  <p:bldP spid="5" grpId="0" animBg="1"/>
      <p:bldP spid="29" grpId="0" animBg="1"/>
      <p:bldP spid="30" grpId="0" animBg="1"/>
      <p:bldP spid="9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1983</TotalTime>
  <Words>644</Words>
  <Application>Microsoft Office PowerPoint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Trebuchet MS</vt:lpstr>
      <vt:lpstr>Wingdings 3</vt:lpstr>
      <vt:lpstr>Facet</vt:lpstr>
      <vt:lpstr>Office Theme</vt:lpstr>
      <vt:lpstr>PowerPoint Presentation</vt:lpstr>
      <vt:lpstr>PowerPoint Presentation</vt:lpstr>
      <vt:lpstr>What is an API?</vt:lpstr>
      <vt:lpstr>Types of APIs</vt:lpstr>
      <vt:lpstr>Common API Protocols</vt:lpstr>
      <vt:lpstr>Understanding API Requests and Responses</vt:lpstr>
      <vt:lpstr>Introduction to the requests Library</vt:lpstr>
      <vt:lpstr>Making a GET Request with requests</vt:lpstr>
      <vt:lpstr>Making a POST Request with requests</vt:lpstr>
      <vt:lpstr>Handling API Responses</vt:lpstr>
      <vt:lpstr>Error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1782</cp:revision>
  <dcterms:created xsi:type="dcterms:W3CDTF">2024-05-30T05:17:30Z</dcterms:created>
  <dcterms:modified xsi:type="dcterms:W3CDTF">2024-09-12T08:42:44Z</dcterms:modified>
</cp:coreProperties>
</file>