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346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43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BB7"/>
    <a:srgbClr val="859790"/>
    <a:srgbClr val="33C888"/>
    <a:srgbClr val="1D96A7"/>
    <a:srgbClr val="22B9CE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5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8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2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1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7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1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91" y="502807"/>
            <a:ext cx="6503605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Running the Development Server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7912" y="1539948"/>
            <a:ext cx="260928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Starting the Server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9173" y="2008160"/>
            <a:ext cx="5669980" cy="42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Ensure you are in the project directory and run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87912" y="4533331"/>
            <a:ext cx="2609288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Server Output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87913" y="2622160"/>
            <a:ext cx="2609288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Accessing the Server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1291" y="5063285"/>
            <a:ext cx="9166109" cy="73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You should see the default Django welcome page, indicating that the setup is successful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9153" y="1981817"/>
            <a:ext cx="31470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SzPct val="85000"/>
            </a:pPr>
            <a:r>
              <a:rPr lang="en-US"/>
              <a:t>python manage.py runserver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292" y="3131096"/>
            <a:ext cx="6756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92D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Open a web browser and go to http://127.0.0.1:8000/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1292" y="3577346"/>
            <a:ext cx="9255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92D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You should see the default Django welcome page, indicating that the setup is successful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6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8" grpId="0" animBg="1"/>
      <p:bldP spid="20" grpId="0"/>
      <p:bldP spid="5" grpId="0" animBg="1"/>
      <p:bldP spid="1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91" y="502807"/>
            <a:ext cx="6503605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Running the Development Server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7912" y="1539948"/>
            <a:ext cx="260928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Starting the Server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9173" y="2008160"/>
            <a:ext cx="5669980" cy="42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Ensure you are in the project directory and run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87912" y="4533331"/>
            <a:ext cx="2609288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Server Output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87913" y="2622160"/>
            <a:ext cx="2609288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Accessing the Server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1291" y="5063285"/>
            <a:ext cx="9166109" cy="73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You should see the default Django welcome page, indicating that the setup is successful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9153" y="1981817"/>
            <a:ext cx="31470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SzPct val="85000"/>
            </a:pPr>
            <a:r>
              <a:rPr lang="en-US"/>
              <a:t>python manage.py runserver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1292" y="3131096"/>
            <a:ext cx="6756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92D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Open a web browser and go to http://127.0.0.1:8000/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1292" y="3577346"/>
            <a:ext cx="9255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92D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You should see the default Django welcome page, indicating that the setup is successful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04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8" grpId="0" animBg="1"/>
      <p:bldP spid="20" grpId="0"/>
      <p:bldP spid="5" grpId="0" animBg="1"/>
      <p:bldP spid="1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34330"/>
            <a:ext cx="740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file in a Django project contains the URL declarations?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99" y="1987785"/>
            <a:ext cx="2997200" cy="2225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56076" y="4778648"/>
            <a:ext cx="54367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urls.py file contains the URL declarations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4893" y="302834"/>
            <a:ext cx="74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principle does Django follow to reduce repetitive code?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60970" y="747152"/>
            <a:ext cx="66399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Follows </a:t>
            </a:r>
            <a:r>
              <a:rPr lang="en-US" sz="2000" dirty="0"/>
              <a:t>the DRY (Don't Repeat Yourself) principle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893" y="1400076"/>
            <a:ext cx="594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Name two security features provided by Django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60970" y="1787730"/>
            <a:ext cx="109706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Helps </a:t>
            </a:r>
            <a:r>
              <a:rPr lang="en-US" sz="2000" dirty="0"/>
              <a:t>developers avoid common security pitfalls such as SQL injection and cross-site scripting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93" y="2375439"/>
            <a:ext cx="709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Django’s "shared-nothing" architecture imply?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60970" y="2763093"/>
            <a:ext cx="85957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It means each part of the architecture is independent, making it scalable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893" y="3350802"/>
            <a:ext cx="618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command is used to install Django via pip?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560970" y="3738456"/>
            <a:ext cx="21441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command </a:t>
            </a:r>
            <a:r>
              <a:rPr lang="en-US" sz="2000" dirty="0" smtClean="0"/>
              <a:t>is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793" y="5505457"/>
            <a:ext cx="773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URL do you visit to see the default Django welcome page?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76870" y="5949775"/>
            <a:ext cx="86084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You visit </a:t>
            </a:r>
            <a:r>
              <a:rPr lang="en-US" sz="2000">
                <a:hlinkClick r:id="rId3"/>
              </a:rPr>
              <a:t>http://127.0.0.1:8000/</a:t>
            </a:r>
            <a:r>
              <a:rPr lang="en-US" sz="2000"/>
              <a:t> to see the default Django welcome page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705100" y="3728154"/>
            <a:ext cx="2178802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pip install </a:t>
            </a:r>
            <a:r>
              <a:rPr lang="en-US" sz="2000" dirty="0" err="1"/>
              <a:t>django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  <p:bldP spid="7" grpId="0"/>
      <p:bldP spid="8" grpId="0" animBg="1"/>
      <p:bldP spid="9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170" y="3060523"/>
            <a:ext cx="641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Create a simple "Hello, World!" Django application.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32" y="776961"/>
            <a:ext cx="3678575" cy="15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34061"/>
              </p:ext>
            </p:extLst>
          </p:nvPr>
        </p:nvGraphicFramePr>
        <p:xfrm>
          <a:off x="1358899" y="654050"/>
          <a:ext cx="9857183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r:id="rId3" imgW="20317320" imgH="11428560" progId="">
                  <p:embed/>
                </p:oleObj>
              </mc:Choice>
              <mc:Fallback>
                <p:oleObj r:id="rId3" imgW="20317320" imgH="11428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899" y="654050"/>
                        <a:ext cx="9857183" cy="561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32748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What is Django?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3076" y="1590280"/>
            <a:ext cx="16400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Overview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336" y="2058492"/>
            <a:ext cx="9161464" cy="68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Django is a high-level Python web framework that enables rapid development and clean, pragmatic design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3076" y="4485322"/>
            <a:ext cx="1640024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Philosophy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03076" y="3037801"/>
            <a:ext cx="1640024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3640" y="3502524"/>
            <a:ext cx="10059986" cy="76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Designed to help developers take applications from concept to completion as quickly as possible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47867" y="4962056"/>
            <a:ext cx="10059986" cy="44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Follows the DRY (Don't Repeat Yourself) principle, aiming to reduce repetitive code</a:t>
            </a:r>
          </a:p>
        </p:txBody>
      </p:sp>
    </p:spTree>
    <p:extLst>
      <p:ext uri="{BB962C8B-B14F-4D97-AF65-F5344CB8AC3E}">
        <p14:creationId xmlns:p14="http://schemas.microsoft.com/office/powerpoint/2010/main" val="41685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46210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Key Features of Django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3076" y="1590280"/>
            <a:ext cx="231312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Fast Development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336" y="2058492"/>
            <a:ext cx="11460164" cy="39504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Includes </a:t>
            </a:r>
            <a:r>
              <a:rPr lang="en-US" sz="2000" dirty="0"/>
              <a:t>dozens of built-in features and components that accelerate the development 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3076" y="4881827"/>
            <a:ext cx="1640024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Scalable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03076" y="3037801"/>
            <a:ext cx="1640024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Secure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3640" y="3502524"/>
            <a:ext cx="11410860" cy="76467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Designed </a:t>
            </a:r>
            <a:r>
              <a:rPr lang="en-US" sz="2000" dirty="0"/>
              <a:t>with security in mind to help developers avoid common security pitfalls such as SQL injection, cross-site scripting, cross-site request forgery, and clickjacking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47867" y="5358561"/>
            <a:ext cx="8418333" cy="44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Quick </a:t>
            </a:r>
            <a:r>
              <a:rPr lang="en-US" sz="2000" dirty="0"/>
              <a:t>and </a:t>
            </a:r>
            <a:r>
              <a:rPr lang="en-US" sz="2000" dirty="0" smtClean="0"/>
              <a:t>flexible scaling </a:t>
            </a:r>
            <a:r>
              <a:rPr lang="en-US" sz="2000" dirty="0"/>
              <a:t>makes it suitable for high-traffic websites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4336" y="2492849"/>
            <a:ext cx="6088064" cy="39504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Emphasizes reusable code and a modular design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4336" y="4300266"/>
            <a:ext cx="7980364" cy="39504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It provides a secure way to manage user accounts and passwords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7867" y="5883329"/>
            <a:ext cx="11326633" cy="44814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Uses </a:t>
            </a:r>
            <a:r>
              <a:rPr lang="en-US" sz="2000" dirty="0"/>
              <a:t>a component-based "shared-nothing" architecture, meaning each part of the architecture is independent</a:t>
            </a:r>
          </a:p>
        </p:txBody>
      </p:sp>
    </p:spTree>
    <p:extLst>
      <p:ext uri="{BB962C8B-B14F-4D97-AF65-F5344CB8AC3E}">
        <p14:creationId xmlns:p14="http://schemas.microsoft.com/office/powerpoint/2010/main" val="24279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3" grpId="0" animBg="1"/>
      <p:bldP spid="18" grpId="0" animBg="1"/>
      <p:bldP spid="19" grpId="0" animBg="1"/>
      <p:bldP spid="20" grpId="0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46210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Key Features of Django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3076" y="1590280"/>
            <a:ext cx="231312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Versatile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336" y="2058492"/>
            <a:ext cx="7980364" cy="39504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Django is suitable for both simple and complex web applications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03076" y="3507701"/>
            <a:ext cx="1640024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Robust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3640" y="4035924"/>
            <a:ext cx="9658260" cy="45987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Built-in support for form handling, user authentication, and an admin </a:t>
            </a:r>
            <a:r>
              <a:rPr lang="en-US" sz="2000" dirty="0" smtClean="0"/>
              <a:t>interface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4336" y="2492849"/>
            <a:ext cx="11117264" cy="75490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Supports </a:t>
            </a:r>
            <a:r>
              <a:rPr lang="en-US" sz="2000" dirty="0"/>
              <a:t>a range of different uses including content management systems, social networks, scientific computing platforms, and more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3640" y="4496913"/>
            <a:ext cx="5200560" cy="39504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Encourages a clean, maintainable design</a:t>
            </a:r>
            <a:endParaRPr lang="en-US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030967" y="1127006"/>
            <a:ext cx="1293633" cy="463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 smtClean="0">
                <a:solidFill>
                  <a:srgbClr val="088BB7"/>
                </a:solidFill>
              </a:rPr>
              <a:t>contd</a:t>
            </a:r>
            <a:r>
              <a:rPr lang="en-US" sz="2400" b="1" dirty="0" smtClean="0">
                <a:solidFill>
                  <a:srgbClr val="088BB7"/>
                </a:solidFill>
              </a:rPr>
              <a:t>…</a:t>
            </a:r>
            <a:endParaRPr lang="en-US" sz="2400" b="1" dirty="0">
              <a:solidFill>
                <a:srgbClr val="088B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8" grpId="0" animBg="1"/>
      <p:bldP spid="19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35542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History of Django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90376" y="1425180"/>
            <a:ext cx="16400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Origins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636" y="1893392"/>
            <a:ext cx="10367964" cy="68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Developed in 2003 at the Lawrence Journal-World newspaper to meet fast-moving newsroom deadlines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03076" y="5106472"/>
            <a:ext cx="4192724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Django Software Foundation (DSF)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03076" y="3265826"/>
            <a:ext cx="1843224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Public Release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3640" y="3730549"/>
            <a:ext cx="5391060" cy="37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Open-sourced under a BSD license in 2005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47867" y="5595906"/>
            <a:ext cx="8697733" cy="44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Established in 2008 to support and promote the development of Django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1636" y="2659654"/>
            <a:ext cx="5872164" cy="396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Created by Adrian Holovaty and Simon Willison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3640" y="4180310"/>
            <a:ext cx="9810660" cy="37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Named after Django Reinhardt, a famous jazz guitarist, reflecting its developers' appreciation for music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7867" y="6044474"/>
            <a:ext cx="5840234" cy="44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Ensures the long-term sustainability of Django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7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8" grpId="0" animBg="1"/>
      <p:bldP spid="19" grpId="0"/>
      <p:bldP spid="20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3947933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Django’s Popularity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376" y="1425180"/>
            <a:ext cx="208452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Widespread Use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636" y="1893392"/>
            <a:ext cx="10367964" cy="68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Used by many high-profile websites and applications such as Instagram, Spotify, Pinterest, and NASA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03076" y="4858361"/>
            <a:ext cx="2071824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Recognition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03076" y="3265826"/>
            <a:ext cx="3138624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Community Contributions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3640" y="3730549"/>
            <a:ext cx="9810660" cy="37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Thousands of third-party packages are available to extend Django’s functionality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47867" y="5347795"/>
            <a:ext cx="9497833" cy="44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Frequently listed among the top web frameworks in various developer surveys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1636" y="2659654"/>
            <a:ext cx="9644064" cy="396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Strong community support with extensive documentation, tutorials, and forums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3640" y="4180310"/>
            <a:ext cx="8781960" cy="37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Regularly updated and improved, with new features and security update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7866" y="5796363"/>
            <a:ext cx="6945133" cy="44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Appreciated for its simplicity, readability, and flexibility</a:t>
            </a:r>
          </a:p>
        </p:txBody>
      </p:sp>
    </p:spTree>
    <p:extLst>
      <p:ext uri="{BB962C8B-B14F-4D97-AF65-F5344CB8AC3E}">
        <p14:creationId xmlns:p14="http://schemas.microsoft.com/office/powerpoint/2010/main" val="268803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8" grpId="0" animBg="1"/>
      <p:bldP spid="19" grpId="0"/>
      <p:bldP spid="20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91" y="502807"/>
            <a:ext cx="33891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Installing Django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7912" y="1327644"/>
            <a:ext cx="176702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Prerequisites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9172" y="1795856"/>
            <a:ext cx="7688264" cy="42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Ensure Python and pip (Python package installer) are installed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912" y="5107587"/>
            <a:ext cx="1754324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Verification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87912" y="3953527"/>
            <a:ext cx="2770324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Installation Command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48476" y="4491402"/>
            <a:ext cx="3395611" cy="373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pip to install </a:t>
            </a:r>
            <a:r>
              <a:rPr lang="en-US" sz="2000" dirty="0" smtClean="0"/>
              <a:t>Django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2703" y="5597021"/>
            <a:ext cx="8327909" cy="44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After installation, verify the installed version of Django </a:t>
            </a:r>
            <a:r>
              <a:rPr lang="en-US" sz="2000" dirty="0" smtClean="0"/>
              <a:t>by running :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9172" y="2257295"/>
            <a:ext cx="4881564" cy="396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Verify Python installation by running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000011" y="2821887"/>
            <a:ext cx="18726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SzPct val="85000"/>
            </a:pPr>
            <a:r>
              <a:rPr lang="en-US" dirty="0"/>
              <a:t>python --</a:t>
            </a:r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56787" y="2829211"/>
            <a:ext cx="19944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SzPct val="85000"/>
            </a:pPr>
            <a:r>
              <a:rPr lang="en-US" dirty="0" smtClean="0"/>
              <a:t>python3 </a:t>
            </a:r>
            <a:r>
              <a:rPr lang="en-US" dirty="0"/>
              <a:t>--version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44816" y="282360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85000"/>
            </a:pPr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99172" y="3363469"/>
            <a:ext cx="4438588" cy="396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Verify pip installation by </a:t>
            </a:r>
            <a:r>
              <a:rPr lang="en-US" sz="2000" dirty="0" smtClean="0"/>
              <a:t>running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867773" y="3377113"/>
            <a:ext cx="14847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pip </a:t>
            </a:r>
            <a:r>
              <a:rPr lang="en-US" dirty="0"/>
              <a:t>--version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83396" y="4491402"/>
            <a:ext cx="19784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SzPct val="85000"/>
            </a:pPr>
            <a:r>
              <a:rPr lang="en-US" dirty="0"/>
              <a:t>pip install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834696" y="6066575"/>
            <a:ext cx="25827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/>
              <a:t>django</a:t>
            </a:r>
            <a:r>
              <a:rPr lang="en-US" dirty="0"/>
              <a:t>-admin --</a:t>
            </a:r>
            <a:r>
              <a:rPr lang="en-US" dirty="0" smtClean="0"/>
              <a:t>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9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8" grpId="0" animBg="1"/>
      <p:bldP spid="19" grpId="0"/>
      <p:bldP spid="20" grpId="0"/>
      <p:bldP spid="9" grpId="0"/>
      <p:bldP spid="3" grpId="0" animBg="1"/>
      <p:bldP spid="14" grpId="0" animBg="1"/>
      <p:bldP spid="17" grpId="0"/>
      <p:bldP spid="21" grpId="0"/>
      <p:bldP spid="6" grpId="0" animBg="1"/>
      <p:bldP spid="1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91" y="502807"/>
            <a:ext cx="5072645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Creating a Django Project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7912" y="1327644"/>
            <a:ext cx="224556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Starting a Project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9172" y="1795856"/>
            <a:ext cx="5669980" cy="426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Create a new Django project with the </a:t>
            </a:r>
            <a:r>
              <a:rPr lang="en-US" sz="2000" dirty="0" smtClean="0"/>
              <a:t>command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87912" y="5107587"/>
            <a:ext cx="1754324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First Steps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87912" y="2822853"/>
            <a:ext cx="2245560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Project Structure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2703" y="5597021"/>
            <a:ext cx="4685084" cy="44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Navigate to your project </a:t>
            </a:r>
            <a:r>
              <a:rPr lang="en-US" sz="2000" dirty="0" smtClean="0"/>
              <a:t>directory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65074" y="2308447"/>
            <a:ext cx="40527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SzPct val="85000"/>
            </a:pPr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dirty="0" err="1"/>
              <a:t>myproject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703" y="3238183"/>
            <a:ext cx="2244608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manage.py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0129" y="3675962"/>
            <a:ext cx="222718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settings.py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0129" y="4128961"/>
            <a:ext cx="222718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urls.py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2702" y="4581960"/>
            <a:ext cx="224460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wsgi.py &amp; asgi.py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77311" y="3217783"/>
            <a:ext cx="598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command-line utility for interacting with your project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77311" y="3673918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Configuration settings for your project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77311" y="4133396"/>
            <a:ext cx="3523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URL declarations for the project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87865" y="4581960"/>
            <a:ext cx="439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For deployment using WSGI/ASGI servers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02568" y="5566243"/>
            <a:ext cx="1712328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SzPct val="85000"/>
            </a:pPr>
            <a:r>
              <a:rPr lang="en-US" sz="2000" dirty="0"/>
              <a:t>cd </a:t>
            </a:r>
            <a:r>
              <a:rPr lang="en-US" sz="2000" dirty="0" err="1"/>
              <a:t>myproject</a:t>
            </a:r>
            <a:endParaRPr lang="en-US" sz="20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32703" y="6055677"/>
            <a:ext cx="3786897" cy="448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Run the development server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8883" y="6075943"/>
            <a:ext cx="346441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SzPct val="85000"/>
            </a:pPr>
            <a:r>
              <a:rPr lang="en-US" sz="2000"/>
              <a:t>python manage.py runserver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1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8" grpId="0" animBg="1"/>
      <p:bldP spid="20" grpId="0"/>
      <p:bldP spid="5" grpId="0" animBg="1"/>
      <p:bldP spid="7" grpId="0" animBg="1"/>
      <p:bldP spid="23" grpId="0" animBg="1"/>
      <p:bldP spid="24" grpId="0" animBg="1"/>
      <p:bldP spid="25" grpId="0" animBg="1"/>
      <p:bldP spid="10" grpId="0"/>
      <p:bldP spid="26" grpId="0"/>
      <p:bldP spid="27" grpId="0"/>
      <p:bldP spid="28" grpId="0"/>
      <p:bldP spid="11" grpId="0" animBg="1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736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PowerPoint Presentation</vt:lpstr>
      <vt:lpstr>PowerPoint Presentation</vt:lpstr>
      <vt:lpstr>What is Django?</vt:lpstr>
      <vt:lpstr>Key Features of Django</vt:lpstr>
      <vt:lpstr>Key Features of Django</vt:lpstr>
      <vt:lpstr>History of Django</vt:lpstr>
      <vt:lpstr>Django’s Popularity</vt:lpstr>
      <vt:lpstr>Installing Django</vt:lpstr>
      <vt:lpstr>Creating a Django Project</vt:lpstr>
      <vt:lpstr>Running the Development Server</vt:lpstr>
      <vt:lpstr>Running the Development Server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1897</cp:revision>
  <dcterms:created xsi:type="dcterms:W3CDTF">2024-05-30T05:17:30Z</dcterms:created>
  <dcterms:modified xsi:type="dcterms:W3CDTF">2024-09-12T08:50:10Z</dcterms:modified>
</cp:coreProperties>
</file>