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6" r:id="rId3"/>
    <p:sldId id="269" r:id="rId4"/>
    <p:sldId id="259" r:id="rId5"/>
    <p:sldId id="270" r:id="rId6"/>
    <p:sldId id="271" r:id="rId7"/>
    <p:sldId id="272" r:id="rId8"/>
    <p:sldId id="274" r:id="rId9"/>
    <p:sldId id="273" r:id="rId10"/>
    <p:sldId id="275" r:id="rId11"/>
    <p:sldId id="276" r:id="rId12"/>
    <p:sldId id="277" r:id="rId13"/>
    <p:sldId id="261"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144" autoAdjust="0"/>
  </p:normalViewPr>
  <p:slideViewPr>
    <p:cSldViewPr snapToGrid="0">
      <p:cViewPr varScale="1">
        <p:scale>
          <a:sx n="81" d="100"/>
          <a:sy n="81" d="100"/>
        </p:scale>
        <p:origin x="96"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0196771-D3F3-4C21-80E9-6FEF3AA6846C}" type="datetimeFigureOut">
              <a:rPr lang="en-US" smtClean="0"/>
              <a:t>9/14/2024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274732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196771-D3F3-4C21-80E9-6FEF3AA6846C}"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3404588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196771-D3F3-4C21-80E9-6FEF3AA6846C}"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1842692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196771-D3F3-4C21-80E9-6FEF3AA6846C}"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2597076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196771-D3F3-4C21-80E9-6FEF3AA6846C}"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22026906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196771-D3F3-4C21-80E9-6FEF3AA6846C}"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726539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196771-D3F3-4C21-80E9-6FEF3AA6846C}"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656867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96771-D3F3-4C21-80E9-6FEF3AA6846C}"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218859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96771-D3F3-4C21-80E9-6FEF3AA6846C}"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53499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0196771-D3F3-4C21-80E9-6FEF3AA6846C}"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173512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0196771-D3F3-4C21-80E9-6FEF3AA6846C}" type="datetimeFigureOut">
              <a:rPr lang="en-US" smtClean="0"/>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42021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0196771-D3F3-4C21-80E9-6FEF3AA6846C}"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73234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0196771-D3F3-4C21-80E9-6FEF3AA6846C}" type="datetimeFigureOut">
              <a:rPr lang="en-US" smtClean="0"/>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8644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0196771-D3F3-4C21-80E9-6FEF3AA6846C}" type="datetimeFigureOut">
              <a:rPr lang="en-US" smtClean="0"/>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148689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96771-D3F3-4C21-80E9-6FEF3AA6846C}" type="datetimeFigureOut">
              <a:rPr lang="en-US" smtClean="0"/>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389283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196771-D3F3-4C21-80E9-6FEF3AA6846C}"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2754374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0196771-D3F3-4C21-80E9-6FEF3AA6846C}" type="datetimeFigureOut">
              <a:rPr lang="en-US" smtClean="0"/>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55197-2B5D-4A6D-9547-C9EC9346556E}" type="slidenum">
              <a:rPr lang="en-US" smtClean="0"/>
              <a:t>‹#›</a:t>
            </a:fld>
            <a:endParaRPr lang="en-US"/>
          </a:p>
        </p:txBody>
      </p:sp>
    </p:spTree>
    <p:extLst>
      <p:ext uri="{BB962C8B-B14F-4D97-AF65-F5344CB8AC3E}">
        <p14:creationId xmlns:p14="http://schemas.microsoft.com/office/powerpoint/2010/main" val="3136398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196771-D3F3-4C21-80E9-6FEF3AA6846C}" type="datetimeFigureOut">
              <a:rPr lang="en-US" smtClean="0"/>
              <a:t>9/14/2024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255197-2B5D-4A6D-9547-C9EC9346556E}" type="slidenum">
              <a:rPr lang="en-US" smtClean="0"/>
              <a:t>‹#›</a:t>
            </a:fld>
            <a:endParaRPr lang="en-US"/>
          </a:p>
        </p:txBody>
      </p:sp>
    </p:spTree>
    <p:extLst>
      <p:ext uri="{BB962C8B-B14F-4D97-AF65-F5344CB8AC3E}">
        <p14:creationId xmlns:p14="http://schemas.microsoft.com/office/powerpoint/2010/main" val="4935127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12192000" cy="6858000"/>
          </a:xfrm>
          <a:prstGeom prst="rect">
            <a:avLst/>
          </a:prstGeom>
        </p:spPr>
      </p:pic>
      <p:sp>
        <p:nvSpPr>
          <p:cNvPr id="6" name="Rectangle 5"/>
          <p:cNvSpPr/>
          <p:nvPr/>
        </p:nvSpPr>
        <p:spPr>
          <a:xfrm>
            <a:off x="6482146" y="5093018"/>
            <a:ext cx="4832862" cy="923330"/>
          </a:xfrm>
          <a:prstGeom prst="rect">
            <a:avLst/>
          </a:prstGeom>
          <a:noFill/>
        </p:spPr>
        <p:txBody>
          <a:bodyPr wrap="none" lIns="91440" tIns="45720" rIns="91440" bIns="45720">
            <a:spAutoFit/>
          </a:bodyPr>
          <a:lstStyle/>
          <a:p>
            <a:pPr algn="ctr"/>
            <a:r>
              <a:rPr lang="en-US" sz="5400" b="1" cap="none" spc="0" dirty="0" smtClean="0">
                <a:ln w="10160">
                  <a:solidFill>
                    <a:schemeClr val="accent5"/>
                  </a:solidFill>
                  <a:prstDash val="solid"/>
                </a:ln>
                <a:solidFill>
                  <a:srgbClr val="FFFFFF"/>
                </a:solidFill>
                <a:effectLst>
                  <a:outerShdw blurRad="38100" dist="22860" dir="5400000" algn="tl" rotWithShape="0">
                    <a:srgbClr val="000000">
                      <a:alpha val="30000"/>
                    </a:srgbClr>
                  </a:outerShdw>
                </a:effectLst>
              </a:rPr>
              <a:t>Ruby Language</a:t>
            </a:r>
            <a:endPar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877566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485" y="448294"/>
            <a:ext cx="5216321" cy="561109"/>
          </a:xfrm>
        </p:spPr>
        <p:txBody>
          <a:bodyPr>
            <a:normAutofit fontScale="90000"/>
          </a:bodyPr>
          <a:lstStyle/>
          <a:p>
            <a:r>
              <a:rPr lang="en-US" b="1" dirty="0">
                <a:solidFill>
                  <a:srgbClr val="C00000"/>
                </a:solidFill>
              </a:rPr>
              <a:t>Access Control Keywords</a:t>
            </a:r>
          </a:p>
        </p:txBody>
      </p:sp>
      <p:sp>
        <p:nvSpPr>
          <p:cNvPr id="6" name="Content Placeholder 2"/>
          <p:cNvSpPr txBox="1">
            <a:spLocks/>
          </p:cNvSpPr>
          <p:nvPr/>
        </p:nvSpPr>
        <p:spPr>
          <a:xfrm>
            <a:off x="2747774" y="1343138"/>
            <a:ext cx="4646307" cy="50699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SzPct val="85000"/>
              <a:buNone/>
            </a:pPr>
            <a:r>
              <a:rPr lang="en-US" sz="2000" dirty="0"/>
              <a:t>Methods accessible from outside the class</a:t>
            </a:r>
          </a:p>
        </p:txBody>
      </p:sp>
      <p:sp>
        <p:nvSpPr>
          <p:cNvPr id="4" name="Rectangle 3"/>
          <p:cNvSpPr/>
          <p:nvPr/>
        </p:nvSpPr>
        <p:spPr>
          <a:xfrm>
            <a:off x="1615734" y="1411967"/>
            <a:ext cx="1132040" cy="369332"/>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r>
              <a:rPr lang="en-US" dirty="0"/>
              <a:t>Public</a:t>
            </a:r>
          </a:p>
        </p:txBody>
      </p:sp>
      <p:sp>
        <p:nvSpPr>
          <p:cNvPr id="9" name="Rectangle 8"/>
          <p:cNvSpPr/>
          <p:nvPr/>
        </p:nvSpPr>
        <p:spPr>
          <a:xfrm>
            <a:off x="1615733" y="1999197"/>
            <a:ext cx="1132041" cy="369332"/>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US" dirty="0" smtClean="0"/>
              <a:t>Private</a:t>
            </a:r>
            <a:endParaRPr lang="en-US" dirty="0"/>
          </a:p>
        </p:txBody>
      </p:sp>
      <p:sp>
        <p:nvSpPr>
          <p:cNvPr id="10" name="Rectangle 9"/>
          <p:cNvSpPr/>
          <p:nvPr/>
        </p:nvSpPr>
        <p:spPr>
          <a:xfrm>
            <a:off x="1615733" y="2586427"/>
            <a:ext cx="1132041" cy="369332"/>
          </a:xfrm>
          <a:prstGeom prst="rect">
            <a:avLst/>
          </a:prstGeom>
        </p:spPr>
        <p:style>
          <a:lnRef idx="0">
            <a:schemeClr val="accent6"/>
          </a:lnRef>
          <a:fillRef idx="3">
            <a:schemeClr val="accent6"/>
          </a:fillRef>
          <a:effectRef idx="3">
            <a:schemeClr val="accent6"/>
          </a:effectRef>
          <a:fontRef idx="minor">
            <a:schemeClr val="lt1"/>
          </a:fontRef>
        </p:style>
        <p:txBody>
          <a:bodyPr wrap="none">
            <a:spAutoFit/>
          </a:bodyPr>
          <a:lstStyle/>
          <a:p>
            <a:r>
              <a:rPr lang="en-US" dirty="0" smtClean="0"/>
              <a:t>Protected</a:t>
            </a:r>
            <a:endParaRPr lang="en-US" dirty="0"/>
          </a:p>
        </p:txBody>
      </p:sp>
      <p:sp>
        <p:nvSpPr>
          <p:cNvPr id="11" name="Content Placeholder 2"/>
          <p:cNvSpPr txBox="1">
            <a:spLocks/>
          </p:cNvSpPr>
          <p:nvPr/>
        </p:nvSpPr>
        <p:spPr>
          <a:xfrm>
            <a:off x="2747774" y="1964782"/>
            <a:ext cx="7215623" cy="403747"/>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SzPct val="85000"/>
              <a:buNone/>
            </a:pPr>
            <a:r>
              <a:rPr lang="en-US" sz="2000" dirty="0"/>
              <a:t>Methods not accessible from outside the class; only within the class</a:t>
            </a:r>
          </a:p>
        </p:txBody>
      </p:sp>
      <p:sp>
        <p:nvSpPr>
          <p:cNvPr id="12" name="Content Placeholder 2"/>
          <p:cNvSpPr txBox="1">
            <a:spLocks/>
          </p:cNvSpPr>
          <p:nvPr/>
        </p:nvSpPr>
        <p:spPr>
          <a:xfrm>
            <a:off x="2747774" y="2565562"/>
            <a:ext cx="6894989" cy="42582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SzPct val="85000"/>
              <a:buNone/>
            </a:pPr>
            <a:r>
              <a:rPr lang="en-US" sz="2000" dirty="0"/>
              <a:t>Methods accessible to instances of the same class or subclasses</a:t>
            </a:r>
          </a:p>
        </p:txBody>
      </p:sp>
      <p:sp>
        <p:nvSpPr>
          <p:cNvPr id="13" name="Rounded Rectangle 12"/>
          <p:cNvSpPr/>
          <p:nvPr/>
        </p:nvSpPr>
        <p:spPr>
          <a:xfrm>
            <a:off x="3168368" y="3188417"/>
            <a:ext cx="6323840" cy="3264715"/>
          </a:xfrm>
          <a:prstGeom prst="round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812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0-#ppt_w/2"/>
                                          </p:val>
                                        </p:tav>
                                        <p:tav tm="100000">
                                          <p:val>
                                            <p:strVal val="#ppt_x"/>
                                          </p:val>
                                        </p:tav>
                                      </p:tavLst>
                                    </p:anim>
                                    <p:anim calcmode="lin" valueType="num">
                                      <p:cBhvr additive="base">
                                        <p:cTn id="2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fill="hold"/>
                                        <p:tgtEl>
                                          <p:spTgt spid="11"/>
                                        </p:tgtEl>
                                        <p:attrNameLst>
                                          <p:attrName>ppt_x</p:attrName>
                                        </p:attrNameLst>
                                      </p:cBhvr>
                                      <p:tavLst>
                                        <p:tav tm="0">
                                          <p:val>
                                            <p:strVal val="0-#ppt_w/2"/>
                                          </p:val>
                                        </p:tav>
                                        <p:tav tm="100000">
                                          <p:val>
                                            <p:strVal val="#ppt_x"/>
                                          </p:val>
                                        </p:tav>
                                      </p:tavLst>
                                    </p:anim>
                                    <p:anim calcmode="lin" valueType="num">
                                      <p:cBhvr additive="base">
                                        <p:cTn id="31"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additive="base">
                                        <p:cTn id="36" dur="500" fill="hold"/>
                                        <p:tgtEl>
                                          <p:spTgt spid="12"/>
                                        </p:tgtEl>
                                        <p:attrNameLst>
                                          <p:attrName>ppt_x</p:attrName>
                                        </p:attrNameLst>
                                      </p:cBhvr>
                                      <p:tavLst>
                                        <p:tav tm="0">
                                          <p:val>
                                            <p:strVal val="0-#ppt_w/2"/>
                                          </p:val>
                                        </p:tav>
                                        <p:tav tm="100000">
                                          <p:val>
                                            <p:strVal val="#ppt_x"/>
                                          </p:val>
                                        </p:tav>
                                      </p:tavLst>
                                    </p:anim>
                                    <p:anim calcmode="lin" valueType="num">
                                      <p:cBhvr additive="base">
                                        <p:cTn id="37"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9" grpId="0" animBg="1"/>
      <p:bldP spid="10" grpId="0" animBg="1"/>
      <p:bldP spid="11" grpId="0"/>
      <p:bldP spid="12" grpId="0"/>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485" y="448294"/>
            <a:ext cx="7342006" cy="561109"/>
          </a:xfrm>
        </p:spPr>
        <p:txBody>
          <a:bodyPr>
            <a:normAutofit fontScale="90000"/>
          </a:bodyPr>
          <a:lstStyle/>
          <a:p>
            <a:r>
              <a:rPr lang="en-US" b="1" dirty="0">
                <a:solidFill>
                  <a:srgbClr val="C00000"/>
                </a:solidFill>
              </a:rPr>
              <a:t>Access Control </a:t>
            </a:r>
            <a:r>
              <a:rPr lang="en-US" b="1" dirty="0" smtClean="0">
                <a:solidFill>
                  <a:srgbClr val="C00000"/>
                </a:solidFill>
              </a:rPr>
              <a:t>Keywords : Example</a:t>
            </a:r>
            <a:endParaRPr lang="en-US" b="1" dirty="0">
              <a:solidFill>
                <a:srgbClr val="C00000"/>
              </a:solidFill>
            </a:endParaRPr>
          </a:p>
        </p:txBody>
      </p:sp>
      <p:pic>
        <p:nvPicPr>
          <p:cNvPr id="3" name="Picture 2"/>
          <p:cNvPicPr>
            <a:picLocks noChangeAspect="1"/>
          </p:cNvPicPr>
          <p:nvPr/>
        </p:nvPicPr>
        <p:blipFill>
          <a:blip r:embed="rId2"/>
          <a:stretch>
            <a:fillRect/>
          </a:stretch>
        </p:blipFill>
        <p:spPr>
          <a:xfrm>
            <a:off x="2511772" y="1212892"/>
            <a:ext cx="6038462" cy="5449678"/>
          </a:xfrm>
          <a:prstGeom prst="rect">
            <a:avLst/>
          </a:prstGeom>
        </p:spPr>
      </p:pic>
    </p:spTree>
    <p:extLst>
      <p:ext uri="{BB962C8B-B14F-4D97-AF65-F5344CB8AC3E}">
        <p14:creationId xmlns:p14="http://schemas.microsoft.com/office/powerpoint/2010/main" val="24547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69485" y="448294"/>
            <a:ext cx="7342006" cy="561109"/>
          </a:xfrm>
        </p:spPr>
        <p:txBody>
          <a:bodyPr>
            <a:normAutofit fontScale="90000"/>
          </a:bodyPr>
          <a:lstStyle/>
          <a:p>
            <a:r>
              <a:rPr lang="en-US" b="1" dirty="0">
                <a:solidFill>
                  <a:srgbClr val="C00000"/>
                </a:solidFill>
              </a:rPr>
              <a:t>Access Control </a:t>
            </a:r>
            <a:r>
              <a:rPr lang="en-US" b="1" dirty="0" smtClean="0">
                <a:solidFill>
                  <a:srgbClr val="C00000"/>
                </a:solidFill>
              </a:rPr>
              <a:t>Keywords : Example</a:t>
            </a:r>
            <a:endParaRPr lang="en-US" b="1" dirty="0">
              <a:solidFill>
                <a:srgbClr val="C00000"/>
              </a:solidFill>
            </a:endParaRPr>
          </a:p>
        </p:txBody>
      </p:sp>
      <p:pic>
        <p:nvPicPr>
          <p:cNvPr id="4" name="Picture 3"/>
          <p:cNvPicPr>
            <a:picLocks noChangeAspect="1"/>
          </p:cNvPicPr>
          <p:nvPr/>
        </p:nvPicPr>
        <p:blipFill>
          <a:blip r:embed="rId2"/>
          <a:stretch>
            <a:fillRect/>
          </a:stretch>
        </p:blipFill>
        <p:spPr>
          <a:xfrm>
            <a:off x="2615170" y="1217314"/>
            <a:ext cx="6326950" cy="5084613"/>
          </a:xfrm>
          <a:prstGeom prst="rect">
            <a:avLst/>
          </a:prstGeom>
        </p:spPr>
      </p:pic>
      <p:pic>
        <p:nvPicPr>
          <p:cNvPr id="5" name="Picture 4"/>
          <p:cNvPicPr>
            <a:picLocks noChangeAspect="1"/>
          </p:cNvPicPr>
          <p:nvPr/>
        </p:nvPicPr>
        <p:blipFill>
          <a:blip r:embed="rId3"/>
          <a:stretch>
            <a:fillRect/>
          </a:stretch>
        </p:blipFill>
        <p:spPr>
          <a:xfrm>
            <a:off x="2615170" y="6301927"/>
            <a:ext cx="6326950" cy="395756"/>
          </a:xfrm>
          <a:prstGeom prst="rect">
            <a:avLst/>
          </a:prstGeom>
        </p:spPr>
      </p:pic>
    </p:spTree>
    <p:extLst>
      <p:ext uri="{BB962C8B-B14F-4D97-AF65-F5344CB8AC3E}">
        <p14:creationId xmlns:p14="http://schemas.microsoft.com/office/powerpoint/2010/main" val="222460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5675" y="1252537"/>
            <a:ext cx="5200650" cy="4352925"/>
          </a:xfrm>
          <a:prstGeom prst="rect">
            <a:avLst/>
          </a:prstGeom>
        </p:spPr>
      </p:pic>
    </p:spTree>
    <p:extLst>
      <p:ext uri="{BB962C8B-B14F-4D97-AF65-F5344CB8AC3E}">
        <p14:creationId xmlns:p14="http://schemas.microsoft.com/office/powerpoint/2010/main" val="25809364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5687" y="106878"/>
            <a:ext cx="4219575" cy="3133725"/>
          </a:xfrm>
          <a:prstGeom prst="rect">
            <a:avLst/>
          </a:prstGeom>
        </p:spPr>
      </p:pic>
      <p:sp>
        <p:nvSpPr>
          <p:cNvPr id="5" name="Rectangle 4"/>
          <p:cNvSpPr/>
          <p:nvPr/>
        </p:nvSpPr>
        <p:spPr>
          <a:xfrm>
            <a:off x="1551708" y="2233026"/>
            <a:ext cx="3602183" cy="400110"/>
          </a:xfrm>
          <a:prstGeom prst="rect">
            <a:avLst/>
          </a:prstGeom>
        </p:spPr>
        <p:txBody>
          <a:bodyPr wrap="square">
            <a:spAutoFit/>
          </a:bodyPr>
          <a:lstStyle/>
          <a:p>
            <a:pPr marL="342900" indent="-342900">
              <a:buClr>
                <a:srgbClr val="C00000"/>
              </a:buClr>
              <a:buSzPct val="85000"/>
              <a:buFont typeface="Wingdings 3" panose="05040102010807070707" pitchFamily="18" charset="2"/>
              <a:buChar char="u"/>
            </a:pPr>
            <a:r>
              <a:rPr lang="en-US" sz="2000" dirty="0"/>
              <a:t>What is inheritance in Ruby?</a:t>
            </a:r>
          </a:p>
        </p:txBody>
      </p:sp>
      <p:sp>
        <p:nvSpPr>
          <p:cNvPr id="9" name="Rectangle 8"/>
          <p:cNvSpPr/>
          <p:nvPr/>
        </p:nvSpPr>
        <p:spPr>
          <a:xfrm>
            <a:off x="1551707" y="2767415"/>
            <a:ext cx="6060377" cy="400110"/>
          </a:xfrm>
          <a:prstGeom prst="rect">
            <a:avLst/>
          </a:prstGeom>
        </p:spPr>
        <p:txBody>
          <a:bodyPr wrap="square">
            <a:spAutoFit/>
          </a:bodyPr>
          <a:lstStyle/>
          <a:p>
            <a:pPr marL="342900" indent="-342900">
              <a:buClr>
                <a:srgbClr val="C00000"/>
              </a:buClr>
              <a:buSzPct val="85000"/>
              <a:buFont typeface="Wingdings 3" panose="05040102010807070707" pitchFamily="18" charset="2"/>
              <a:buChar char="u"/>
            </a:pPr>
            <a:r>
              <a:rPr lang="en-US" sz="2000" dirty="0"/>
              <a:t>Which keyword is used to create a subclass in Ruby?</a:t>
            </a:r>
          </a:p>
        </p:txBody>
      </p:sp>
      <p:sp>
        <p:nvSpPr>
          <p:cNvPr id="10" name="Rectangle 9"/>
          <p:cNvSpPr/>
          <p:nvPr/>
        </p:nvSpPr>
        <p:spPr>
          <a:xfrm>
            <a:off x="1551707" y="3301804"/>
            <a:ext cx="6416636" cy="400110"/>
          </a:xfrm>
          <a:prstGeom prst="rect">
            <a:avLst/>
          </a:prstGeom>
        </p:spPr>
        <p:txBody>
          <a:bodyPr wrap="square">
            <a:spAutoFit/>
          </a:bodyPr>
          <a:lstStyle/>
          <a:p>
            <a:pPr marL="342900" indent="-342900">
              <a:buClr>
                <a:srgbClr val="C00000"/>
              </a:buClr>
              <a:buSzPct val="85000"/>
              <a:buFont typeface="Wingdings 3" panose="05040102010807070707" pitchFamily="18" charset="2"/>
              <a:buChar char="u"/>
            </a:pPr>
            <a:r>
              <a:rPr lang="en-US" sz="2000" dirty="0"/>
              <a:t>How can you call a method from the superclass in Ruby?</a:t>
            </a:r>
          </a:p>
        </p:txBody>
      </p:sp>
      <p:sp>
        <p:nvSpPr>
          <p:cNvPr id="7" name="Rectangle 6"/>
          <p:cNvSpPr/>
          <p:nvPr/>
        </p:nvSpPr>
        <p:spPr>
          <a:xfrm>
            <a:off x="1551708" y="3836193"/>
            <a:ext cx="3863442" cy="400110"/>
          </a:xfrm>
          <a:prstGeom prst="rect">
            <a:avLst/>
          </a:prstGeom>
        </p:spPr>
        <p:txBody>
          <a:bodyPr wrap="square">
            <a:spAutoFit/>
          </a:bodyPr>
          <a:lstStyle/>
          <a:p>
            <a:pPr marL="342900" indent="-342900">
              <a:buClr>
                <a:srgbClr val="C00000"/>
              </a:buClr>
              <a:buSzPct val="85000"/>
              <a:buFont typeface="Wingdings 3" panose="05040102010807070707" pitchFamily="18" charset="2"/>
              <a:buChar char="u"/>
            </a:pPr>
            <a:r>
              <a:rPr lang="en-US" sz="2000" dirty="0"/>
              <a:t>What is encapsulation in Ruby?</a:t>
            </a:r>
          </a:p>
        </p:txBody>
      </p:sp>
      <p:sp>
        <p:nvSpPr>
          <p:cNvPr id="8" name="Rectangle 7"/>
          <p:cNvSpPr/>
          <p:nvPr/>
        </p:nvSpPr>
        <p:spPr>
          <a:xfrm>
            <a:off x="1551707" y="4370582"/>
            <a:ext cx="9587347" cy="400110"/>
          </a:xfrm>
          <a:prstGeom prst="rect">
            <a:avLst/>
          </a:prstGeom>
        </p:spPr>
        <p:txBody>
          <a:bodyPr wrap="square">
            <a:spAutoFit/>
          </a:bodyPr>
          <a:lstStyle/>
          <a:p>
            <a:pPr marL="342900" indent="-342900">
              <a:buClr>
                <a:srgbClr val="C00000"/>
              </a:buClr>
              <a:buSzPct val="85000"/>
              <a:buFont typeface="Wingdings 3" panose="05040102010807070707" pitchFamily="18" charset="2"/>
              <a:buChar char="u"/>
            </a:pPr>
            <a:r>
              <a:rPr lang="en-US" sz="2000" dirty="0"/>
              <a:t>Which access modifier makes a method only accessible within the class it is defined in?</a:t>
            </a:r>
          </a:p>
        </p:txBody>
      </p:sp>
      <p:sp>
        <p:nvSpPr>
          <p:cNvPr id="2" name="Rectangle 1"/>
          <p:cNvSpPr/>
          <p:nvPr/>
        </p:nvSpPr>
        <p:spPr>
          <a:xfrm>
            <a:off x="1753591" y="4904971"/>
            <a:ext cx="5324104" cy="400110"/>
          </a:xfrm>
          <a:prstGeom prst="rect">
            <a:avLst/>
          </a:prstGeom>
        </p:spPr>
        <p:txBody>
          <a:bodyPr wrap="square">
            <a:spAutoFit/>
          </a:bodyPr>
          <a:lstStyle/>
          <a:p>
            <a:pPr marL="342900" indent="-342900">
              <a:buClr>
                <a:srgbClr val="C00000"/>
              </a:buClr>
              <a:buSzPct val="85000"/>
              <a:buFont typeface="Wingdings 3" panose="05040102010807070707" pitchFamily="18" charset="2"/>
              <a:buChar char="u"/>
            </a:pPr>
            <a:r>
              <a:rPr lang="en-US" sz="2000" dirty="0"/>
              <a:t>How do you define a private method in Ruby?</a:t>
            </a:r>
          </a:p>
        </p:txBody>
      </p:sp>
    </p:spTree>
    <p:extLst>
      <p:ext uri="{BB962C8B-B14F-4D97-AF65-F5344CB8AC3E}">
        <p14:creationId xmlns:p14="http://schemas.microsoft.com/office/powerpoint/2010/main" val="221627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0-#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7" grpId="0"/>
      <p:bldP spid="8"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2963" y="339425"/>
            <a:ext cx="4815876" cy="2017546"/>
          </a:xfrm>
          <a:prstGeom prst="rect">
            <a:avLst/>
          </a:prstGeom>
        </p:spPr>
      </p:pic>
      <p:sp>
        <p:nvSpPr>
          <p:cNvPr id="5" name="Rectangle 4"/>
          <p:cNvSpPr/>
          <p:nvPr/>
        </p:nvSpPr>
        <p:spPr>
          <a:xfrm>
            <a:off x="1301586" y="3057895"/>
            <a:ext cx="829522" cy="40011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none">
            <a:spAutoFit/>
          </a:bodyPr>
          <a:lstStyle/>
          <a:p>
            <a:r>
              <a:rPr lang="en-US" sz="2000" dirty="0" smtClean="0"/>
              <a:t>Task 1</a:t>
            </a:r>
            <a:endParaRPr lang="en-US" sz="2000" dirty="0"/>
          </a:p>
        </p:txBody>
      </p:sp>
      <p:sp>
        <p:nvSpPr>
          <p:cNvPr id="9" name="Rectangle 8"/>
          <p:cNvSpPr/>
          <p:nvPr/>
        </p:nvSpPr>
        <p:spPr>
          <a:xfrm>
            <a:off x="1301586" y="4693317"/>
            <a:ext cx="845552" cy="400110"/>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p>
            <a:r>
              <a:rPr lang="en-US" sz="2000" dirty="0" smtClean="0"/>
              <a:t>Task 2</a:t>
            </a:r>
            <a:endParaRPr lang="en-US" sz="2000" dirty="0"/>
          </a:p>
        </p:txBody>
      </p:sp>
      <p:sp>
        <p:nvSpPr>
          <p:cNvPr id="2" name="Rectangle 1"/>
          <p:cNvSpPr/>
          <p:nvPr/>
        </p:nvSpPr>
        <p:spPr>
          <a:xfrm>
            <a:off x="2240478" y="3036708"/>
            <a:ext cx="9409216" cy="1323439"/>
          </a:xfrm>
          <a:prstGeom prst="rect">
            <a:avLst/>
          </a:prstGeom>
        </p:spPr>
        <p:txBody>
          <a:bodyPr wrap="square">
            <a:spAutoFit/>
          </a:bodyPr>
          <a:lstStyle/>
          <a:p>
            <a:r>
              <a:rPr lang="en-US" sz="2000" dirty="0"/>
              <a:t>Imagine you are a software developer tasked with creating a transportation system for a company that manages various types of vehicles. The system needs to handle different types of vehicles such as cars, bikes, and trucks. Each type of vehicle shares some common behaviors, but also has its own unique characteristics</a:t>
            </a:r>
          </a:p>
        </p:txBody>
      </p:sp>
      <p:sp>
        <p:nvSpPr>
          <p:cNvPr id="10" name="Rectangle 9"/>
          <p:cNvSpPr/>
          <p:nvPr/>
        </p:nvSpPr>
        <p:spPr>
          <a:xfrm>
            <a:off x="2240478" y="4693317"/>
            <a:ext cx="9409216" cy="1015663"/>
          </a:xfrm>
          <a:prstGeom prst="rect">
            <a:avLst/>
          </a:prstGeom>
        </p:spPr>
        <p:txBody>
          <a:bodyPr wrap="square">
            <a:spAutoFit/>
          </a:bodyPr>
          <a:lstStyle/>
          <a:p>
            <a:r>
              <a:rPr lang="en-US" sz="2000" dirty="0"/>
              <a:t>Imagine you are developing a banking application that needs to securely manage customer bank accounts. The application should restrict direct access to the account balance and only allow changes through specific methods to ensure data integrity.</a:t>
            </a:r>
          </a:p>
        </p:txBody>
      </p:sp>
    </p:spTree>
    <p:extLst>
      <p:ext uri="{BB962C8B-B14F-4D97-AF65-F5344CB8AC3E}">
        <p14:creationId xmlns:p14="http://schemas.microsoft.com/office/powerpoint/2010/main" val="161500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7"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7"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2"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888074" y="757052"/>
            <a:ext cx="3253942" cy="596735"/>
          </a:xfrm>
          <a:prstGeom prst="rect">
            <a:avLst/>
          </a:prstGeom>
          <a:effectLst/>
        </p:spPr>
        <p:txBody>
          <a:bodyPr vert="horz" lIns="91440" tIns="45720" rIns="91440" bIns="45720" rtlCol="0" anchor="b">
            <a:normAutofit fontScale="60000" lnSpcReduction="20000"/>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smtClean="0">
                <a:solidFill>
                  <a:srgbClr val="C00000"/>
                </a:solidFill>
              </a:rPr>
              <a:t>About today…</a:t>
            </a:r>
            <a:endParaRPr lang="en-US" b="1" dirty="0">
              <a:solidFill>
                <a:srgbClr val="C00000"/>
              </a:solidFill>
            </a:endParaRPr>
          </a:p>
        </p:txBody>
      </p:sp>
      <p:sp>
        <p:nvSpPr>
          <p:cNvPr id="6" name="Content Placeholder 2"/>
          <p:cNvSpPr txBox="1">
            <a:spLocks/>
          </p:cNvSpPr>
          <p:nvPr/>
        </p:nvSpPr>
        <p:spPr>
          <a:xfrm>
            <a:off x="3218109" y="2886788"/>
            <a:ext cx="1923907" cy="4324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q"/>
            </a:pPr>
            <a:r>
              <a:rPr lang="en-US" sz="2000" dirty="0" smtClean="0"/>
              <a:t>  Inheritance</a:t>
            </a:r>
            <a:endParaRPr lang="en-US" sz="2000" dirty="0"/>
          </a:p>
        </p:txBody>
      </p:sp>
      <p:sp>
        <p:nvSpPr>
          <p:cNvPr id="7" name="Content Placeholder 2"/>
          <p:cNvSpPr txBox="1">
            <a:spLocks/>
          </p:cNvSpPr>
          <p:nvPr/>
        </p:nvSpPr>
        <p:spPr>
          <a:xfrm>
            <a:off x="3218109" y="3430583"/>
            <a:ext cx="2208915" cy="432460"/>
          </a:xfrm>
          <a:prstGeom prst="rect">
            <a:avLst/>
          </a:prstGeom>
        </p:spPr>
        <p:txBody>
          <a:bodyPr vert="horz" lIns="91440" tIns="45720" rIns="91440" bIns="45720" rtlCol="0" anchor="t">
            <a:no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marL="342900" indent="-342900" algn="l">
              <a:buFont typeface="Wingdings" panose="05000000000000000000" pitchFamily="2" charset="2"/>
              <a:buChar char="q"/>
            </a:pPr>
            <a:r>
              <a:rPr lang="en-US" sz="2000" dirty="0" smtClean="0"/>
              <a:t>  Encapsulation</a:t>
            </a:r>
            <a:endParaRPr lang="en-US" sz="2000" dirty="0"/>
          </a:p>
        </p:txBody>
      </p:sp>
      <p:sp>
        <p:nvSpPr>
          <p:cNvPr id="2" name="TextBox 1"/>
          <p:cNvSpPr txBox="1"/>
          <p:nvPr/>
        </p:nvSpPr>
        <p:spPr>
          <a:xfrm>
            <a:off x="2070401" y="2044130"/>
            <a:ext cx="5383205" cy="584775"/>
          </a:xfrm>
          <a:prstGeom prst="rect">
            <a:avLst/>
          </a:prstGeom>
          <a:noFill/>
        </p:spPr>
        <p:txBody>
          <a:bodyPr wrap="none" rtlCol="0">
            <a:spAutoFit/>
          </a:bodyPr>
          <a:lstStyle/>
          <a:p>
            <a:r>
              <a:rPr lang="en-US" sz="3200" dirty="0" smtClean="0">
                <a:latin typeface="Bradley Hand ITC" panose="03070402050302030203" pitchFamily="66" charset="0"/>
              </a:rPr>
              <a:t>Object Oriented Programming</a:t>
            </a:r>
            <a:endParaRPr lang="en-US" sz="3200" dirty="0">
              <a:latin typeface="Bradley Hand ITC" panose="03070402050302030203" pitchFamily="66" charset="0"/>
            </a:endParaRPr>
          </a:p>
        </p:txBody>
      </p:sp>
    </p:spTree>
    <p:extLst>
      <p:ext uri="{BB962C8B-B14F-4D97-AF65-F5344CB8AC3E}">
        <p14:creationId xmlns:p14="http://schemas.microsoft.com/office/powerpoint/2010/main" val="29569700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025165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237" y="721426"/>
            <a:ext cx="4180218" cy="561109"/>
          </a:xfrm>
        </p:spPr>
        <p:txBody>
          <a:bodyPr>
            <a:normAutofit fontScale="90000"/>
          </a:bodyPr>
          <a:lstStyle/>
          <a:p>
            <a:r>
              <a:rPr lang="en-US" b="1" dirty="0">
                <a:solidFill>
                  <a:srgbClr val="C00000"/>
                </a:solidFill>
              </a:rPr>
              <a:t>Inheritance in Ruby</a:t>
            </a:r>
          </a:p>
        </p:txBody>
      </p:sp>
      <p:sp>
        <p:nvSpPr>
          <p:cNvPr id="6" name="Content Placeholder 2"/>
          <p:cNvSpPr txBox="1">
            <a:spLocks/>
          </p:cNvSpPr>
          <p:nvPr/>
        </p:nvSpPr>
        <p:spPr>
          <a:xfrm>
            <a:off x="1490288" y="1630569"/>
            <a:ext cx="8695792" cy="50699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SzPct val="85000"/>
              <a:buFont typeface="Wingdings 3" panose="05040102010807070707" pitchFamily="18" charset="2"/>
              <a:buChar char="u"/>
            </a:pPr>
            <a:r>
              <a:rPr lang="en-US" sz="2000" dirty="0"/>
              <a:t>Inheritance allows a class to inherit methods and attributes from another class</a:t>
            </a:r>
          </a:p>
        </p:txBody>
      </p:sp>
      <p:sp>
        <p:nvSpPr>
          <p:cNvPr id="13" name="Content Placeholder 2"/>
          <p:cNvSpPr txBox="1">
            <a:spLocks/>
          </p:cNvSpPr>
          <p:nvPr/>
        </p:nvSpPr>
        <p:spPr>
          <a:xfrm>
            <a:off x="1490287" y="2192358"/>
            <a:ext cx="5477579" cy="50699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SzPct val="85000"/>
              <a:buFont typeface="Wingdings 3" panose="05040102010807070707" pitchFamily="18" charset="2"/>
              <a:buChar char="u"/>
            </a:pPr>
            <a:r>
              <a:rPr lang="en-US" sz="2000" dirty="0"/>
              <a:t>Promotes code reusability and logical hierarchy</a:t>
            </a:r>
          </a:p>
        </p:txBody>
      </p:sp>
      <p:pic>
        <p:nvPicPr>
          <p:cNvPr id="4" name="Picture 3"/>
          <p:cNvPicPr>
            <a:picLocks noChangeAspect="1"/>
          </p:cNvPicPr>
          <p:nvPr/>
        </p:nvPicPr>
        <p:blipFill>
          <a:blip r:embed="rId2"/>
          <a:stretch>
            <a:fillRect/>
          </a:stretch>
        </p:blipFill>
        <p:spPr>
          <a:xfrm>
            <a:off x="2475511" y="2845502"/>
            <a:ext cx="7214754" cy="3844704"/>
          </a:xfrm>
          <a:prstGeom prst="rect">
            <a:avLst/>
          </a:prstGeom>
        </p:spPr>
      </p:pic>
    </p:spTree>
    <p:extLst>
      <p:ext uri="{BB962C8B-B14F-4D97-AF65-F5344CB8AC3E}">
        <p14:creationId xmlns:p14="http://schemas.microsoft.com/office/powerpoint/2010/main" val="194632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236" y="721426"/>
            <a:ext cx="7116373" cy="561109"/>
          </a:xfrm>
        </p:spPr>
        <p:txBody>
          <a:bodyPr>
            <a:normAutofit fontScale="90000"/>
          </a:bodyPr>
          <a:lstStyle/>
          <a:p>
            <a:r>
              <a:rPr lang="en-US" b="1" dirty="0" smtClean="0">
                <a:solidFill>
                  <a:srgbClr val="C00000"/>
                </a:solidFill>
              </a:rPr>
              <a:t>Implementing Inheritance </a:t>
            </a:r>
            <a:r>
              <a:rPr lang="en-US" b="1" dirty="0">
                <a:solidFill>
                  <a:srgbClr val="C00000"/>
                </a:solidFill>
              </a:rPr>
              <a:t>in Ruby</a:t>
            </a:r>
          </a:p>
        </p:txBody>
      </p:sp>
      <p:sp>
        <p:nvSpPr>
          <p:cNvPr id="6" name="Content Placeholder 2"/>
          <p:cNvSpPr txBox="1">
            <a:spLocks/>
          </p:cNvSpPr>
          <p:nvPr/>
        </p:nvSpPr>
        <p:spPr>
          <a:xfrm>
            <a:off x="1490288" y="1630569"/>
            <a:ext cx="4423624" cy="50699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SzPct val="85000"/>
              <a:buFont typeface="Wingdings 3" panose="05040102010807070707" pitchFamily="18" charset="2"/>
              <a:buChar char="u"/>
            </a:pPr>
            <a:r>
              <a:rPr lang="en-US" sz="2000" dirty="0"/>
              <a:t>Use the &lt; symbol to create a subclass</a:t>
            </a:r>
          </a:p>
        </p:txBody>
      </p:sp>
      <p:sp>
        <p:nvSpPr>
          <p:cNvPr id="13" name="Content Placeholder 2"/>
          <p:cNvSpPr txBox="1">
            <a:spLocks/>
          </p:cNvSpPr>
          <p:nvPr/>
        </p:nvSpPr>
        <p:spPr>
          <a:xfrm>
            <a:off x="1490287" y="2192358"/>
            <a:ext cx="5477579" cy="50699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SzPct val="85000"/>
              <a:buFont typeface="Wingdings 3" panose="05040102010807070707" pitchFamily="18" charset="2"/>
              <a:buChar char="u"/>
            </a:pPr>
            <a:r>
              <a:rPr lang="en-US" sz="2000"/>
              <a:t>Subclass inherits methods from the superclass</a:t>
            </a:r>
            <a:endParaRPr lang="en-US" sz="2000" dirty="0"/>
          </a:p>
        </p:txBody>
      </p:sp>
      <p:pic>
        <p:nvPicPr>
          <p:cNvPr id="3" name="Picture 2"/>
          <p:cNvPicPr>
            <a:picLocks noChangeAspect="1"/>
          </p:cNvPicPr>
          <p:nvPr/>
        </p:nvPicPr>
        <p:blipFill>
          <a:blip r:embed="rId2"/>
          <a:stretch>
            <a:fillRect/>
          </a:stretch>
        </p:blipFill>
        <p:spPr>
          <a:xfrm>
            <a:off x="2739403" y="2754147"/>
            <a:ext cx="6974613" cy="4004248"/>
          </a:xfrm>
          <a:prstGeom prst="rect">
            <a:avLst/>
          </a:prstGeom>
        </p:spPr>
      </p:pic>
    </p:spTree>
    <p:extLst>
      <p:ext uri="{BB962C8B-B14F-4D97-AF65-F5344CB8AC3E}">
        <p14:creationId xmlns:p14="http://schemas.microsoft.com/office/powerpoint/2010/main" val="343773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237" y="721426"/>
            <a:ext cx="4171294" cy="561109"/>
          </a:xfrm>
        </p:spPr>
        <p:txBody>
          <a:bodyPr>
            <a:normAutofit fontScale="90000"/>
          </a:bodyPr>
          <a:lstStyle/>
          <a:p>
            <a:r>
              <a:rPr lang="en-US" b="1" dirty="0">
                <a:solidFill>
                  <a:srgbClr val="C00000"/>
                </a:solidFill>
              </a:rPr>
              <a:t>Overriding Methods</a:t>
            </a:r>
          </a:p>
        </p:txBody>
      </p:sp>
      <p:sp>
        <p:nvSpPr>
          <p:cNvPr id="6" name="Content Placeholder 2"/>
          <p:cNvSpPr txBox="1">
            <a:spLocks/>
          </p:cNvSpPr>
          <p:nvPr/>
        </p:nvSpPr>
        <p:spPr>
          <a:xfrm>
            <a:off x="1493237" y="1456552"/>
            <a:ext cx="6133671" cy="50699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SzPct val="85000"/>
              <a:buFont typeface="Wingdings 3" panose="05040102010807070707" pitchFamily="18" charset="2"/>
              <a:buChar char="u"/>
            </a:pPr>
            <a:r>
              <a:rPr lang="en-US" sz="2000" dirty="0"/>
              <a:t>Subclasses can override methods from the superclass</a:t>
            </a:r>
          </a:p>
        </p:txBody>
      </p:sp>
      <p:pic>
        <p:nvPicPr>
          <p:cNvPr id="4" name="Picture 3"/>
          <p:cNvPicPr>
            <a:picLocks noChangeAspect="1"/>
          </p:cNvPicPr>
          <p:nvPr/>
        </p:nvPicPr>
        <p:blipFill>
          <a:blip r:embed="rId2"/>
          <a:stretch>
            <a:fillRect/>
          </a:stretch>
        </p:blipFill>
        <p:spPr>
          <a:xfrm>
            <a:off x="2721303" y="2137559"/>
            <a:ext cx="5342041" cy="4574676"/>
          </a:xfrm>
          <a:prstGeom prst="rect">
            <a:avLst/>
          </a:prstGeom>
        </p:spPr>
      </p:pic>
    </p:spTree>
    <p:extLst>
      <p:ext uri="{BB962C8B-B14F-4D97-AF65-F5344CB8AC3E}">
        <p14:creationId xmlns:p14="http://schemas.microsoft.com/office/powerpoint/2010/main" val="1625592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237" y="721426"/>
            <a:ext cx="4646306" cy="561109"/>
          </a:xfrm>
        </p:spPr>
        <p:txBody>
          <a:bodyPr>
            <a:normAutofit fontScale="90000"/>
          </a:bodyPr>
          <a:lstStyle/>
          <a:p>
            <a:r>
              <a:rPr lang="en-US" b="1" dirty="0" smtClean="0">
                <a:solidFill>
                  <a:srgbClr val="C00000"/>
                </a:solidFill>
              </a:rPr>
              <a:t>Using ‘super’ keyword</a:t>
            </a:r>
            <a:endParaRPr lang="en-US" b="1" dirty="0">
              <a:solidFill>
                <a:srgbClr val="C00000"/>
              </a:solidFill>
            </a:endParaRPr>
          </a:p>
        </p:txBody>
      </p:sp>
      <p:sp>
        <p:nvSpPr>
          <p:cNvPr id="6" name="Content Placeholder 2"/>
          <p:cNvSpPr txBox="1">
            <a:spLocks/>
          </p:cNvSpPr>
          <p:nvPr/>
        </p:nvSpPr>
        <p:spPr>
          <a:xfrm>
            <a:off x="1493237" y="1456552"/>
            <a:ext cx="7175750" cy="50699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SzPct val="85000"/>
              <a:buFont typeface="Wingdings 3" panose="05040102010807070707" pitchFamily="18" charset="2"/>
              <a:buChar char="u"/>
            </a:pPr>
            <a:r>
              <a:rPr lang="en-US" sz="2000" dirty="0"/>
              <a:t>The </a:t>
            </a:r>
            <a:r>
              <a:rPr lang="en-US" sz="2000" dirty="0" smtClean="0"/>
              <a:t>‘super’ </a:t>
            </a:r>
            <a:r>
              <a:rPr lang="en-US" sz="2000" dirty="0"/>
              <a:t>keyword calls the same method from the superclass</a:t>
            </a:r>
          </a:p>
        </p:txBody>
      </p:sp>
      <p:pic>
        <p:nvPicPr>
          <p:cNvPr id="5" name="Picture 4"/>
          <p:cNvPicPr>
            <a:picLocks noChangeAspect="1"/>
          </p:cNvPicPr>
          <p:nvPr/>
        </p:nvPicPr>
        <p:blipFill>
          <a:blip r:embed="rId2"/>
          <a:stretch>
            <a:fillRect/>
          </a:stretch>
        </p:blipFill>
        <p:spPr>
          <a:xfrm>
            <a:off x="2775486" y="1999167"/>
            <a:ext cx="6107257" cy="4726219"/>
          </a:xfrm>
          <a:prstGeom prst="rect">
            <a:avLst/>
          </a:prstGeom>
        </p:spPr>
      </p:pic>
    </p:spTree>
    <p:extLst>
      <p:ext uri="{BB962C8B-B14F-4D97-AF65-F5344CB8AC3E}">
        <p14:creationId xmlns:p14="http://schemas.microsoft.com/office/powerpoint/2010/main" val="376054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059377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237" y="721426"/>
            <a:ext cx="4646306" cy="561109"/>
          </a:xfrm>
        </p:spPr>
        <p:txBody>
          <a:bodyPr>
            <a:normAutofit fontScale="90000"/>
          </a:bodyPr>
          <a:lstStyle/>
          <a:p>
            <a:r>
              <a:rPr lang="en-US" b="1" dirty="0">
                <a:solidFill>
                  <a:srgbClr val="C00000"/>
                </a:solidFill>
              </a:rPr>
              <a:t>Encapsulation in Ruby</a:t>
            </a:r>
          </a:p>
        </p:txBody>
      </p:sp>
      <p:sp>
        <p:nvSpPr>
          <p:cNvPr id="6" name="Content Placeholder 2"/>
          <p:cNvSpPr txBox="1">
            <a:spLocks/>
          </p:cNvSpPr>
          <p:nvPr/>
        </p:nvSpPr>
        <p:spPr>
          <a:xfrm>
            <a:off x="1493236" y="1456552"/>
            <a:ext cx="8042649" cy="50699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SzPct val="85000"/>
              <a:buFont typeface="Wingdings 3" panose="05040102010807070707" pitchFamily="18" charset="2"/>
              <a:buChar char="u"/>
            </a:pPr>
            <a:r>
              <a:rPr lang="en-US" sz="2000" dirty="0"/>
              <a:t>Encapsulation restricts direct access to some of an object's components</a:t>
            </a:r>
          </a:p>
        </p:txBody>
      </p:sp>
      <p:sp>
        <p:nvSpPr>
          <p:cNvPr id="7" name="Content Placeholder 2"/>
          <p:cNvSpPr txBox="1">
            <a:spLocks/>
          </p:cNvSpPr>
          <p:nvPr/>
        </p:nvSpPr>
        <p:spPr>
          <a:xfrm>
            <a:off x="1493236" y="1963542"/>
            <a:ext cx="6783865" cy="50699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SzPct val="85000"/>
              <a:buFont typeface="Wingdings 3" panose="05040102010807070707" pitchFamily="18" charset="2"/>
              <a:buChar char="u"/>
            </a:pPr>
            <a:r>
              <a:rPr lang="en-US" sz="2000" dirty="0"/>
              <a:t>Protects object integrity by preventing external interference</a:t>
            </a:r>
          </a:p>
        </p:txBody>
      </p:sp>
      <p:sp>
        <p:nvSpPr>
          <p:cNvPr id="8" name="Content Placeholder 2"/>
          <p:cNvSpPr txBox="1">
            <a:spLocks/>
          </p:cNvSpPr>
          <p:nvPr/>
        </p:nvSpPr>
        <p:spPr>
          <a:xfrm>
            <a:off x="1493236" y="2470532"/>
            <a:ext cx="7935772" cy="50699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buSzPct val="85000"/>
              <a:buFont typeface="Wingdings 3" panose="05040102010807070707" pitchFamily="18" charset="2"/>
              <a:buChar char="u"/>
            </a:pPr>
            <a:r>
              <a:rPr lang="en-US" sz="2000" dirty="0"/>
              <a:t>Achieved using access control keywords: public, private, and protected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7317" y="3518005"/>
            <a:ext cx="2794485" cy="3079973"/>
          </a:xfrm>
          <a:prstGeom prst="rect">
            <a:avLst/>
          </a:prstGeom>
        </p:spPr>
      </p:pic>
    </p:spTree>
    <p:extLst>
      <p:ext uri="{BB962C8B-B14F-4D97-AF65-F5344CB8AC3E}">
        <p14:creationId xmlns:p14="http://schemas.microsoft.com/office/powerpoint/2010/main" val="3616982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Template>
  <TotalTime>242</TotalTime>
  <Words>312</Words>
  <Application>Microsoft Office PowerPoint</Application>
  <PresentationFormat>Widescreen</PresentationFormat>
  <Paragraphs>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Bradley Hand ITC</vt:lpstr>
      <vt:lpstr>Corbel</vt:lpstr>
      <vt:lpstr>Wingdings</vt:lpstr>
      <vt:lpstr>Wingdings 3</vt:lpstr>
      <vt:lpstr>Parallax</vt:lpstr>
      <vt:lpstr>PowerPoint Presentation</vt:lpstr>
      <vt:lpstr>PowerPoint Presentation</vt:lpstr>
      <vt:lpstr>PowerPoint Presentation</vt:lpstr>
      <vt:lpstr>Inheritance in Ruby</vt:lpstr>
      <vt:lpstr>Implementing Inheritance in Ruby</vt:lpstr>
      <vt:lpstr>Overriding Methods</vt:lpstr>
      <vt:lpstr>Using ‘super’ keyword</vt:lpstr>
      <vt:lpstr>PowerPoint Presentation</vt:lpstr>
      <vt:lpstr>Encapsulation in Ruby</vt:lpstr>
      <vt:lpstr>Access Control Keywords</vt:lpstr>
      <vt:lpstr>Access Control Keywords : Example</vt:lpstr>
      <vt:lpstr>Access Control Keywords : Example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Ahmed Saeed</dc:creator>
  <cp:lastModifiedBy>Muhammad Ahmed Saeed</cp:lastModifiedBy>
  <cp:revision>292</cp:revision>
  <dcterms:created xsi:type="dcterms:W3CDTF">2024-06-08T05:15:49Z</dcterms:created>
  <dcterms:modified xsi:type="dcterms:W3CDTF">2024-09-14T08:48:23Z</dcterms:modified>
</cp:coreProperties>
</file>