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48" r:id="rId2"/>
  </p:sldMasterIdLst>
  <p:sldIdLst>
    <p:sldId id="256" r:id="rId3"/>
    <p:sldId id="260" r:id="rId4"/>
    <p:sldId id="261" r:id="rId5"/>
    <p:sldId id="263" r:id="rId6"/>
    <p:sldId id="262" r:id="rId7"/>
    <p:sldId id="290" r:id="rId8"/>
    <p:sldId id="291" r:id="rId9"/>
    <p:sldId id="288" r:id="rId10"/>
    <p:sldId id="297" r:id="rId11"/>
    <p:sldId id="298" r:id="rId12"/>
    <p:sldId id="299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4652" autoAdjust="0"/>
  </p:normalViewPr>
  <p:slideViewPr>
    <p:cSldViewPr snapToGrid="0">
      <p:cViewPr varScale="1">
        <p:scale>
          <a:sx n="81" d="100"/>
          <a:sy n="81" d="100"/>
        </p:scale>
        <p:origin x="114" y="5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5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7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85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77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2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14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3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78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33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55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6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7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48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50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1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76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90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88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50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89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507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9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268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692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42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73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784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0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6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8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9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1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3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11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4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4273" y="4427835"/>
            <a:ext cx="3409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Sesson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: 2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16049" y="313093"/>
            <a:ext cx="472563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ACTIVITY</a:t>
            </a:r>
            <a:endParaRPr 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430720" y="2279342"/>
            <a:ext cx="9520801" cy="760741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program that checks if a number entered by the user is even or odd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16" y="3282101"/>
            <a:ext cx="5078389" cy="174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2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16049" y="313093"/>
            <a:ext cx="472563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ACTIVITY</a:t>
            </a:r>
            <a:endParaRPr 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656352" y="2599976"/>
            <a:ext cx="9960188" cy="760741"/>
          </a:xfrm>
        </p:spPr>
        <p:txBody>
          <a:bodyPr>
            <a:no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a program that takes three numbers as input and calculates their average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72" y="3894940"/>
            <a:ext cx="7267677" cy="20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HOME TASK</a:t>
            </a:r>
            <a:endParaRPr lang="en-US" sz="5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90"/>
            <a:ext cx="8110406" cy="499484"/>
          </a:xfrm>
        </p:spPr>
        <p:txBody>
          <a:bodyPr>
            <a:no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a Python program that converts Celsius to Fahrenheit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68" y="3456647"/>
            <a:ext cx="6183242" cy="13291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31491" y="2660074"/>
            <a:ext cx="3478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fahrenheit</a:t>
            </a:r>
            <a:r>
              <a:rPr lang="en-US" dirty="0"/>
              <a:t> = (</a:t>
            </a:r>
            <a:r>
              <a:rPr lang="en-US" dirty="0" err="1"/>
              <a:t>celsius</a:t>
            </a:r>
            <a:r>
              <a:rPr lang="en-US" dirty="0"/>
              <a:t> * 9/5) + 32</a:t>
            </a:r>
          </a:p>
        </p:txBody>
      </p:sp>
    </p:spTree>
    <p:extLst>
      <p:ext uri="{BB962C8B-B14F-4D97-AF65-F5344CB8AC3E}">
        <p14:creationId xmlns:p14="http://schemas.microsoft.com/office/powerpoint/2010/main" val="35341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6830" y="749311"/>
            <a:ext cx="2173289" cy="6975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2BA1DB"/>
                </a:solidFill>
              </a:rPr>
              <a:t>Variables</a:t>
            </a:r>
            <a:endParaRPr lang="en-US" b="1" dirty="0">
              <a:solidFill>
                <a:srgbClr val="2BA1D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764" y="2145106"/>
            <a:ext cx="8215004" cy="491448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2BA1D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dirty="0" smtClean="0"/>
              <a:t>  Variables </a:t>
            </a:r>
            <a:r>
              <a:rPr lang="en-US" dirty="0"/>
              <a:t>in </a:t>
            </a:r>
            <a:r>
              <a:rPr lang="en-US" dirty="0" smtClean="0"/>
              <a:t>programming </a:t>
            </a:r>
            <a:r>
              <a:rPr lang="en-US" dirty="0"/>
              <a:t>act as placeholders or containers for storing data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2722" y="4384806"/>
            <a:ext cx="2371725" cy="1924050"/>
            <a:chOff x="2232722" y="4384806"/>
            <a:chExt cx="2371725" cy="1924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2722" y="4384806"/>
              <a:ext cx="2371725" cy="19240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305891" y="5304021"/>
              <a:ext cx="630659" cy="565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FF0000"/>
                  </a:solidFill>
                </a:rPr>
                <a:t>a1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77120" y="4508631"/>
            <a:ext cx="2552700" cy="1800225"/>
            <a:chOff x="4877120" y="4508631"/>
            <a:chExt cx="2552700" cy="180022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7120" y="4508631"/>
              <a:ext cx="2552700" cy="18002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878552" y="5305269"/>
              <a:ext cx="616573" cy="564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FF0000"/>
                  </a:solidFill>
                </a:rPr>
                <a:t>a2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364511" y="4485298"/>
            <a:ext cx="2059979" cy="1597943"/>
            <a:chOff x="8592185" y="4470456"/>
            <a:chExt cx="2943209" cy="2077415"/>
          </a:xfrm>
        </p:grpSpPr>
        <p:pic>
          <p:nvPicPr>
            <p:cNvPr id="1030" name="Picture 6" descr="Soccer Ball In The Box Art Concept Fun Vector, Art, Concept, Fun PNG and  Vector with Transparent Background for Free Downloa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2185" y="4470456"/>
              <a:ext cx="2943209" cy="2077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0306135" y="5072833"/>
              <a:ext cx="955514" cy="920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FF0000"/>
                  </a:solidFill>
                </a:rPr>
                <a:t>a3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1526968" y="2675821"/>
            <a:ext cx="7730238" cy="476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Like </a:t>
            </a:r>
            <a:r>
              <a:rPr lang="en-US" sz="2000" dirty="0"/>
              <a:t>labeled boxes where you can put different types of </a:t>
            </a:r>
            <a:r>
              <a:rPr lang="en-US" sz="2000" dirty="0" smtClean="0"/>
              <a:t>information</a:t>
            </a:r>
            <a:endParaRPr lang="en-US" sz="2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526967" y="3278667"/>
            <a:ext cx="9279579" cy="41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Each variable has a name (like a label on the box) and a value (what's inside the box)</a:t>
            </a:r>
          </a:p>
        </p:txBody>
      </p:sp>
    </p:spTree>
    <p:extLst>
      <p:ext uri="{BB962C8B-B14F-4D97-AF65-F5344CB8AC3E}">
        <p14:creationId xmlns:p14="http://schemas.microsoft.com/office/powerpoint/2010/main" val="336902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build="p"/>
      <p:bldP spid="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226" y="964459"/>
            <a:ext cx="9576460" cy="895944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000" dirty="0" smtClean="0"/>
              <a:t> Variables </a:t>
            </a:r>
            <a:r>
              <a:rPr lang="en-US" sz="2000" dirty="0"/>
              <a:t>play a crucial role in programming </a:t>
            </a:r>
            <a:r>
              <a:rPr lang="en-US" sz="2000" dirty="0" smtClean="0"/>
              <a:t>by allowing </a:t>
            </a:r>
            <a:r>
              <a:rPr lang="en-US" sz="2000" dirty="0"/>
              <a:t>to store and </a:t>
            </a:r>
            <a:r>
              <a:rPr lang="en-US" sz="2000" dirty="0" smtClean="0"/>
              <a:t>  manipulate </a:t>
            </a:r>
            <a:r>
              <a:rPr lang="en-US" sz="2000" dirty="0"/>
              <a:t>data dynamically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785039" y="4261562"/>
            <a:ext cx="1059358" cy="5481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Syntax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91342" y="2228130"/>
            <a:ext cx="10515600" cy="532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Python is a dynamically typed language, allowing flexible variable declaration and </a:t>
            </a:r>
            <a:r>
              <a:rPr lang="en-US" sz="2000" dirty="0" smtClean="0"/>
              <a:t>assignment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18210" y="3128536"/>
            <a:ext cx="9897094" cy="765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Variables are created by assigning a value to a name, with no need to specify a data type </a:t>
            </a:r>
            <a:r>
              <a:rPr lang="en-US" sz="2000" dirty="0" smtClean="0"/>
              <a:t>explicitly</a:t>
            </a:r>
            <a:endParaRPr lang="en-US" sz="20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785039" y="5244862"/>
            <a:ext cx="1288197" cy="5481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Example: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314718" y="4696711"/>
            <a:ext cx="2729821" cy="5481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variable_name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=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value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314719" y="5793013"/>
            <a:ext cx="1174154" cy="5481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age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= 30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93180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321" y="768928"/>
            <a:ext cx="6674037" cy="58485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2BA1DB"/>
                </a:solidFill>
              </a:rPr>
              <a:t>Variables </a:t>
            </a:r>
            <a:r>
              <a:rPr lang="en-US" b="1" dirty="0" smtClean="0">
                <a:solidFill>
                  <a:srgbClr val="2BA1DB"/>
                </a:solidFill>
              </a:rPr>
              <a:t>Naming Conventions</a:t>
            </a:r>
            <a:endParaRPr lang="en-US" dirty="0">
              <a:solidFill>
                <a:srgbClr val="2BA1D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574" y="2110631"/>
            <a:ext cx="3738946" cy="53756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000" dirty="0" smtClean="0"/>
              <a:t> Use Descriptive Names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45574" y="2759583"/>
            <a:ext cx="4244439" cy="537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camelCase</a:t>
            </a:r>
            <a:r>
              <a:rPr lang="en-US" sz="2000" dirty="0" smtClean="0"/>
              <a:t> </a:t>
            </a:r>
            <a:r>
              <a:rPr lang="en-US" sz="2000" dirty="0"/>
              <a:t>or Underscore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45574" y="3405040"/>
            <a:ext cx="2931423" cy="537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Avoid Reserved Words</a:t>
            </a:r>
          </a:p>
        </p:txBody>
      </p:sp>
    </p:spTree>
    <p:extLst>
      <p:ext uri="{BB962C8B-B14F-4D97-AF65-F5344CB8AC3E}">
        <p14:creationId xmlns:p14="http://schemas.microsoft.com/office/powerpoint/2010/main" val="48527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7607" y="875622"/>
            <a:ext cx="4648201" cy="70365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2BA1DB"/>
                </a:solidFill>
              </a:rPr>
              <a:t>Variables/ Data </a:t>
            </a:r>
            <a:r>
              <a:rPr lang="en-US" sz="3600" b="1" dirty="0" smtClean="0">
                <a:solidFill>
                  <a:srgbClr val="2BA1DB"/>
                </a:solidFill>
              </a:rPr>
              <a:t>Types</a:t>
            </a:r>
            <a:endParaRPr lang="en-US" sz="3600" b="1" dirty="0">
              <a:solidFill>
                <a:srgbClr val="2BA1DB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25879" y="2173223"/>
            <a:ext cx="3199210" cy="1234992"/>
            <a:chOff x="1725879" y="2101973"/>
            <a:chExt cx="3199210" cy="12349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7755" y="2506930"/>
              <a:ext cx="3187334" cy="83003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725879" y="2101973"/>
              <a:ext cx="1842171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Integer variable</a:t>
              </a:r>
              <a:endParaRPr lang="en-US" sz="2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37755" y="4102013"/>
            <a:ext cx="3192282" cy="1192964"/>
            <a:chOff x="1737755" y="3864509"/>
            <a:chExt cx="3192282" cy="119296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7755" y="4264619"/>
              <a:ext cx="3192282" cy="79285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737755" y="3864509"/>
              <a:ext cx="1723549" cy="4001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/>
                <a:t>String variable</a:t>
              </a:r>
              <a:endParaRPr lang="en-US" sz="2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93972" y="2173223"/>
            <a:ext cx="3036127" cy="1179983"/>
            <a:chOff x="6193972" y="2101973"/>
            <a:chExt cx="3036127" cy="1179983"/>
          </a:xfrm>
        </p:grpSpPr>
        <p:sp>
          <p:nvSpPr>
            <p:cNvPr id="13" name="TextBox 12"/>
            <p:cNvSpPr txBox="1"/>
            <p:nvPr/>
          </p:nvSpPr>
          <p:spPr>
            <a:xfrm>
              <a:off x="6193972" y="2101973"/>
              <a:ext cx="2587568" cy="4001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/>
                <a:t>Floating-point variable</a:t>
              </a:r>
              <a:endParaRPr lang="en-US" sz="2000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3972" y="2486780"/>
              <a:ext cx="3036127" cy="795176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22547" y="4098402"/>
            <a:ext cx="3022217" cy="1196574"/>
            <a:chOff x="6222547" y="3860898"/>
            <a:chExt cx="3022217" cy="1196574"/>
          </a:xfrm>
        </p:grpSpPr>
        <p:sp>
          <p:nvSpPr>
            <p:cNvPr id="14" name="TextBox 13"/>
            <p:cNvSpPr txBox="1"/>
            <p:nvPr/>
          </p:nvSpPr>
          <p:spPr>
            <a:xfrm>
              <a:off x="6222547" y="3860898"/>
              <a:ext cx="1947969" cy="4001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/>
                <a:t>Boolean variable</a:t>
              </a:r>
              <a:endParaRPr lang="en-US" sz="20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2547" y="4261007"/>
              <a:ext cx="3022217" cy="7964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6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329" y="652394"/>
            <a:ext cx="2980811" cy="711595"/>
          </a:xfrm>
        </p:spPr>
        <p:txBody>
          <a:bodyPr/>
          <a:lstStyle/>
          <a:p>
            <a:r>
              <a:rPr lang="en-US" b="1" dirty="0" smtClean="0">
                <a:solidFill>
                  <a:srgbClr val="2BA1DB"/>
                </a:solidFill>
              </a:rPr>
              <a:t>Typecasting</a:t>
            </a:r>
            <a:endParaRPr lang="en-US" b="1" dirty="0">
              <a:solidFill>
                <a:srgbClr val="2BA1D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329" y="1672231"/>
            <a:ext cx="6470596" cy="4781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Process </a:t>
            </a:r>
            <a:r>
              <a:rPr lang="en-US" sz="2000" dirty="0"/>
              <a:t>of converting data from one data type to another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85963" y="2380300"/>
            <a:ext cx="7023327" cy="1275030"/>
            <a:chOff x="391886" y="2256312"/>
            <a:chExt cx="7023327" cy="1275030"/>
          </a:xfrm>
        </p:grpSpPr>
        <p:sp>
          <p:nvSpPr>
            <p:cNvPr id="10" name="Rounded Rectangle 9"/>
            <p:cNvSpPr/>
            <p:nvPr/>
          </p:nvSpPr>
          <p:spPr>
            <a:xfrm>
              <a:off x="391886" y="2256313"/>
              <a:ext cx="7023327" cy="12750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84836" y="2256312"/>
              <a:ext cx="6930377" cy="12606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60000"/>
                </a:lnSpc>
              </a:pPr>
              <a:r>
                <a:rPr lang="en-US" sz="2200" b="1" dirty="0"/>
                <a:t>Implicit Conversion:</a:t>
              </a:r>
              <a:r>
                <a:rPr lang="en-US" sz="2200" dirty="0"/>
                <a:t> In some cases, the language automatically converts data from one type to another.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85962" y="3682831"/>
            <a:ext cx="7023327" cy="1741281"/>
            <a:chOff x="391885" y="3454771"/>
            <a:chExt cx="6804561" cy="1741281"/>
          </a:xfrm>
        </p:grpSpPr>
        <p:sp>
          <p:nvSpPr>
            <p:cNvPr id="11" name="Rounded Rectangle 10"/>
            <p:cNvSpPr/>
            <p:nvPr/>
          </p:nvSpPr>
          <p:spPr>
            <a:xfrm>
              <a:off x="391885" y="3468580"/>
              <a:ext cx="6804561" cy="162157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481941" y="3454771"/>
              <a:ext cx="5990112" cy="17412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70000"/>
                </a:lnSpc>
              </a:pPr>
              <a:r>
                <a:rPr lang="en-US" b="1" dirty="0" smtClean="0"/>
                <a:t>Explicit </a:t>
              </a:r>
              <a:r>
                <a:rPr lang="en-US" b="1" dirty="0"/>
                <a:t>Conversion:</a:t>
              </a:r>
              <a:r>
                <a:rPr lang="en-US" dirty="0"/>
                <a:t> </a:t>
              </a:r>
              <a:r>
                <a:rPr lang="en-US" dirty="0" smtClean="0"/>
                <a:t>Programmers </a:t>
              </a:r>
              <a:r>
                <a:rPr lang="en-US" dirty="0"/>
                <a:t>can explicitly convert data types using built-in functions or casting syntax provided by the language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099" y="2380300"/>
            <a:ext cx="2597831" cy="11808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099" y="3922374"/>
            <a:ext cx="2641100" cy="105338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018805" y="5552069"/>
            <a:ext cx="4738254" cy="943459"/>
            <a:chOff x="2018805" y="5552069"/>
            <a:chExt cx="4738254" cy="943459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2393863" y="6017340"/>
              <a:ext cx="4030683" cy="4781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 err="1"/>
                <a:t>int</a:t>
              </a:r>
              <a:r>
                <a:rPr lang="en-US" sz="2000" dirty="0" smtClean="0"/>
                <a:t>(), </a:t>
              </a:r>
              <a:r>
                <a:rPr lang="en-US" sz="2000" dirty="0"/>
                <a:t>float</a:t>
              </a:r>
              <a:r>
                <a:rPr lang="en-US" sz="2000" dirty="0" smtClean="0"/>
                <a:t>(), </a:t>
              </a:r>
              <a:r>
                <a:rPr lang="en-US" sz="2000" dirty="0" err="1"/>
                <a:t>str</a:t>
              </a:r>
              <a:r>
                <a:rPr lang="en-US" sz="2000" dirty="0" smtClean="0"/>
                <a:t>(), </a:t>
              </a:r>
              <a:r>
                <a:rPr lang="en-US" sz="2000" dirty="0"/>
                <a:t>bool()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018805" y="5552069"/>
              <a:ext cx="4738254" cy="4781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Common Conversion Functions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005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6778" y="4269449"/>
            <a:ext cx="363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Why typecasting is required?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836778" y="4870964"/>
            <a:ext cx="5628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What are the two types of typecasting?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755" y="270843"/>
            <a:ext cx="42195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4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320" y="1127042"/>
            <a:ext cx="8277101" cy="1325563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2BA1DB"/>
                </a:solidFill>
              </a:rPr>
              <a:t>EXPRESSIONS</a:t>
            </a:r>
            <a:endParaRPr lang="en-US" sz="9600" b="1" dirty="0">
              <a:solidFill>
                <a:srgbClr val="2BA1D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867" y="3057362"/>
            <a:ext cx="8534956" cy="456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Combination </a:t>
            </a:r>
            <a:r>
              <a:rPr lang="en-US" sz="2000" dirty="0"/>
              <a:t>of values, variables, and operators that evaluates to a single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57" y="4051849"/>
            <a:ext cx="72580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70" y="751494"/>
            <a:ext cx="4602877" cy="6458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2BA1DB"/>
                </a:solidFill>
              </a:rPr>
              <a:t>Types of Expressions</a:t>
            </a:r>
            <a:endParaRPr lang="en-US" b="1" dirty="0">
              <a:solidFill>
                <a:srgbClr val="2BA1DB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24181" y="2259569"/>
            <a:ext cx="2421471" cy="797490"/>
            <a:chOff x="1782394" y="2099437"/>
            <a:chExt cx="2421471" cy="797490"/>
          </a:xfrm>
        </p:grpSpPr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1782394" y="2099437"/>
              <a:ext cx="2421471" cy="37063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 smtClean="0"/>
                <a:t>Constant expressions</a:t>
              </a:r>
              <a:endParaRPr lang="en-US" sz="200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2394" y="2468302"/>
              <a:ext cx="1304925" cy="42862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937196" y="2259569"/>
            <a:ext cx="2610873" cy="758745"/>
            <a:chOff x="6735008" y="819862"/>
            <a:chExt cx="2610873" cy="758745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6735008" y="819862"/>
              <a:ext cx="2610873" cy="38077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 smtClean="0"/>
                <a:t>Arithmetic expressions</a:t>
              </a:r>
              <a:endParaRPr lang="en-US" sz="2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5008" y="1188082"/>
              <a:ext cx="1019175" cy="390525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5937196" y="3235758"/>
            <a:ext cx="2989364" cy="740507"/>
            <a:chOff x="6724653" y="2220528"/>
            <a:chExt cx="2989364" cy="740507"/>
          </a:xfrm>
        </p:grpSpPr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6724653" y="2220528"/>
              <a:ext cx="2989364" cy="33266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 smtClean="0"/>
                <a:t>Floating-point expressions</a:t>
              </a:r>
              <a:endParaRPr lang="en-US" sz="2000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4653" y="2560985"/>
              <a:ext cx="2085975" cy="40005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937196" y="4187845"/>
            <a:ext cx="2748551" cy="782583"/>
            <a:chOff x="6763584" y="3788229"/>
            <a:chExt cx="2748551" cy="782583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6763584" y="3788229"/>
              <a:ext cx="2748551" cy="42737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 smtClean="0"/>
                <a:t>Comparison expressions</a:t>
              </a:r>
              <a:endParaRPr lang="en-US" sz="2000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3584" y="4180287"/>
              <a:ext cx="714375" cy="390525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5937196" y="5182008"/>
            <a:ext cx="2367149" cy="775761"/>
            <a:chOff x="6729350" y="5338670"/>
            <a:chExt cx="2367149" cy="775761"/>
          </a:xfrm>
        </p:grpSpPr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6735008" y="5338670"/>
              <a:ext cx="2361491" cy="38523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b="1" dirty="0" smtClean="0">
                  <a:ln/>
                </a:rPr>
                <a:t>Logical expressions</a:t>
              </a:r>
              <a:endParaRPr lang="en-US" sz="2000" b="1" dirty="0">
                <a:ln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29350" y="5723906"/>
              <a:ext cx="2200275" cy="390525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2024181" y="3267368"/>
            <a:ext cx="2321317" cy="690241"/>
            <a:chOff x="1770519" y="3640096"/>
            <a:chExt cx="2321317" cy="690241"/>
          </a:xfrm>
        </p:grpSpPr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1782394" y="3640096"/>
              <a:ext cx="2309442" cy="35529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 smtClean="0"/>
                <a:t>Integral expressions</a:t>
              </a:r>
              <a:endParaRPr lang="en-US" sz="2000" dirty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70519" y="4006487"/>
              <a:ext cx="1704975" cy="323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522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289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Century Gothic</vt:lpstr>
      <vt:lpstr>Corbel</vt:lpstr>
      <vt:lpstr>ui-monospace</vt:lpstr>
      <vt:lpstr>ui-sans-serif</vt:lpstr>
      <vt:lpstr>Wingdings 3</vt:lpstr>
      <vt:lpstr>Mesh</vt:lpstr>
      <vt:lpstr>Parallax</vt:lpstr>
      <vt:lpstr>PowerPoint Presentation</vt:lpstr>
      <vt:lpstr>Variables</vt:lpstr>
      <vt:lpstr>PowerPoint Presentation</vt:lpstr>
      <vt:lpstr>Variables Naming Conventions</vt:lpstr>
      <vt:lpstr>Variables/ Data Types</vt:lpstr>
      <vt:lpstr>Typecasting</vt:lpstr>
      <vt:lpstr>PowerPoint Presentation</vt:lpstr>
      <vt:lpstr>EXPRESSIONS</vt:lpstr>
      <vt:lpstr>Types of Expressions</vt:lpstr>
      <vt:lpstr>PowerPoint Presentation</vt:lpstr>
      <vt:lpstr>PowerPoint Presentation</vt:lpstr>
      <vt:lpstr>HOME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390</cp:revision>
  <dcterms:created xsi:type="dcterms:W3CDTF">2024-05-30T05:17:30Z</dcterms:created>
  <dcterms:modified xsi:type="dcterms:W3CDTF">2024-06-07T06:33:23Z</dcterms:modified>
</cp:coreProperties>
</file>