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44" r:id="rId2"/>
  </p:sldMasterIdLst>
  <p:sldIdLst>
    <p:sldId id="257" r:id="rId3"/>
    <p:sldId id="256" r:id="rId4"/>
    <p:sldId id="281" r:id="rId5"/>
    <p:sldId id="288" r:id="rId6"/>
    <p:sldId id="293" r:id="rId7"/>
    <p:sldId id="295" r:id="rId8"/>
    <p:sldId id="294" r:id="rId9"/>
    <p:sldId id="296" r:id="rId10"/>
    <p:sldId id="297" r:id="rId11"/>
    <p:sldId id="298" r:id="rId12"/>
    <p:sldId id="299" r:id="rId13"/>
    <p:sldId id="300" r:id="rId14"/>
    <p:sldId id="301" r:id="rId15"/>
    <p:sldId id="286" r:id="rId16"/>
    <p:sldId id="29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C660"/>
    <a:srgbClr val="366D98"/>
    <a:srgbClr val="86D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9" autoAdjust="0"/>
    <p:restoredTop sz="96144" autoAdjust="0"/>
  </p:normalViewPr>
  <p:slideViewPr>
    <p:cSldViewPr snapToGrid="0">
      <p:cViewPr varScale="1">
        <p:scale>
          <a:sx n="82" d="100"/>
          <a:sy n="82" d="100"/>
        </p:scale>
        <p:origin x="11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5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9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4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30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4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1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0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0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59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9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51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08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221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839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1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88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7311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1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408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25349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73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77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7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5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1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3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0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7838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" r:id="rId3" imgW="9523800" imgH="5079240" progId="">
                  <p:embed/>
                </p:oleObj>
              </mc:Choice>
              <mc:Fallback>
                <p:oleObj r:id="rId3" imgW="9523800" imgH="50792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479" descr="PostgreSQ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8" y="7937"/>
            <a:ext cx="2192303" cy="22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3441643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The IN Operator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77239" y="2061724"/>
            <a:ext cx="7721842" cy="3958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The IN operator allows you to specify multiple values in a WHERE clause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73006" y="1523517"/>
            <a:ext cx="1300380" cy="463063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05746" y="2640165"/>
            <a:ext cx="2334623" cy="463063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Syntax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8191" y="4334681"/>
            <a:ext cx="1570010" cy="4630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2585" y="6150114"/>
            <a:ext cx="5932991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This query retrieves the names and departments of employees who work in HR, Finance, or IT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232586" y="5672399"/>
            <a:ext cx="1570010" cy="463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Explanation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46" y="3111151"/>
            <a:ext cx="3773110" cy="9802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191" y="4797744"/>
            <a:ext cx="4586910" cy="103933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825" y="2871696"/>
            <a:ext cx="3350156" cy="223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0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  <p:bldP spid="12" grpId="0" animBg="1"/>
      <p:bldP spid="5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5082874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The BETWEEN Operator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77239" y="2061724"/>
            <a:ext cx="6506176" cy="3958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The BETWEEN operator selects values within a given range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73006" y="1523517"/>
            <a:ext cx="1300380" cy="463063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05746" y="2640165"/>
            <a:ext cx="2334623" cy="463063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Syntax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8191" y="4334681"/>
            <a:ext cx="1570010" cy="4630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44309" y="6150114"/>
            <a:ext cx="642126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This query retrieves the names and salaries of employees with salaries between 40,000 and 60,000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232586" y="5672399"/>
            <a:ext cx="1570010" cy="463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Explanation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46" y="3118478"/>
            <a:ext cx="4313536" cy="10783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191" y="4797744"/>
            <a:ext cx="4243936" cy="10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  <p:bldP spid="12" grpId="0" animBg="1"/>
      <p:bldP spid="5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3896556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The LIKE Operator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77238" y="2061724"/>
            <a:ext cx="7514361" cy="3958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The LIKE operator is used to search for a specified pattern in a column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73006" y="1523517"/>
            <a:ext cx="1300380" cy="463063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05746" y="2640165"/>
            <a:ext cx="2334623" cy="463063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Syntax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8191" y="4334681"/>
            <a:ext cx="1570010" cy="4630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6463" y="5889036"/>
            <a:ext cx="642126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This query retrieves the names of employees whose names start with the letter 'A'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294740" y="5411321"/>
            <a:ext cx="1570010" cy="463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Explanation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91" y="3156578"/>
            <a:ext cx="3157963" cy="1005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191" y="4797743"/>
            <a:ext cx="2606978" cy="109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8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  <p:bldP spid="12" grpId="0" animBg="1"/>
      <p:bldP spid="5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5" y="701523"/>
            <a:ext cx="4719459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The IS NULL Operator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77238" y="2061724"/>
            <a:ext cx="6002085" cy="3958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The IS NULL operator is used to check for NULL values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73006" y="1523517"/>
            <a:ext cx="1300380" cy="463063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05746" y="2640165"/>
            <a:ext cx="2334623" cy="463063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Syntax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8191" y="4334681"/>
            <a:ext cx="1570010" cy="4630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215" y="5889036"/>
            <a:ext cx="725360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This query retrieves the names and departments of employees who do not belong to any department (i.e., department is NULL)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798832" y="5411321"/>
            <a:ext cx="1570010" cy="463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Explanation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46" y="3111151"/>
            <a:ext cx="3141324" cy="10857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191" y="4797744"/>
            <a:ext cx="2784194" cy="109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  <p:bldP spid="12" grpId="0" animBg="1"/>
      <p:bldP spid="5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22" y="1556001"/>
            <a:ext cx="3281724" cy="24372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60757" y="524308"/>
            <a:ext cx="62178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purpose of the SELECT statement in SQL?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1277" y="1691908"/>
            <a:ext cx="5863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clause is used to filter the results of a query?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3650" y="2870339"/>
            <a:ext cx="60708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does the ORDER BY clause do in a SQL query?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111837" y="1007223"/>
            <a:ext cx="427723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Used </a:t>
            </a:r>
            <a:r>
              <a:rPr lang="en-US" sz="2000" dirty="0"/>
              <a:t>to retrieve data from a database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7619" y="2202252"/>
            <a:ext cx="179754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WHERE clause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514840" y="3337936"/>
            <a:ext cx="476872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Sorts </a:t>
            </a:r>
            <a:r>
              <a:rPr lang="en-US" sz="2000" dirty="0"/>
              <a:t>the result set by one or more columns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51248" y="3992819"/>
            <a:ext cx="86147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operator would you use to find values that are within a specific range?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431605" y="4460416"/>
            <a:ext cx="241356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BETWEEN operator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093099" y="5220806"/>
            <a:ext cx="48270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does the LIKE operator do in SQL?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573455" y="5688403"/>
            <a:ext cx="536660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Used </a:t>
            </a:r>
            <a:r>
              <a:rPr lang="en-US" sz="2000" dirty="0"/>
              <a:t>to search for a specified pattern in a column</a:t>
            </a:r>
          </a:p>
        </p:txBody>
      </p:sp>
    </p:spTree>
    <p:extLst>
      <p:ext uri="{BB962C8B-B14F-4D97-AF65-F5344CB8AC3E}">
        <p14:creationId xmlns:p14="http://schemas.microsoft.com/office/powerpoint/2010/main" val="230475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3" grpId="0" animBg="1"/>
      <p:bldP spid="7" grpId="0" animBg="1"/>
      <p:bldP spid="8" grpId="0" animBg="1"/>
      <p:bldP spid="11" grpId="0"/>
      <p:bldP spid="12" grpId="0" animBg="1"/>
      <p:bldP spid="13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026" y="450959"/>
            <a:ext cx="4335026" cy="1816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68054" y="2796082"/>
            <a:ext cx="714106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Task </a:t>
            </a:r>
          </a:p>
        </p:txBody>
      </p:sp>
      <p:sp>
        <p:nvSpPr>
          <p:cNvPr id="9" name="Rectangle 8"/>
          <p:cNvSpPr/>
          <p:nvPr/>
        </p:nvSpPr>
        <p:spPr>
          <a:xfrm>
            <a:off x="1468054" y="3239385"/>
            <a:ext cx="48155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Retrieve the name and age of all employees</a:t>
            </a:r>
          </a:p>
        </p:txBody>
      </p:sp>
    </p:spTree>
    <p:extLst>
      <p:ext uri="{BB962C8B-B14F-4D97-AF65-F5344CB8AC3E}">
        <p14:creationId xmlns:p14="http://schemas.microsoft.com/office/powerpoint/2010/main" val="319717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81196" y="757052"/>
            <a:ext cx="3835834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</a:rPr>
              <a:t>About Today…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47141" y="2077042"/>
            <a:ext cx="4101966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SzPct val="85000"/>
            </a:pPr>
            <a:r>
              <a:rPr lang="en-US" sz="3600" dirty="0" err="1" smtClean="0">
                <a:latin typeface="Bradley Hand ITC" panose="03070402050302030203" pitchFamily="66" charset="0"/>
              </a:rPr>
              <a:t>PostgresQL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611745" y="2805511"/>
            <a:ext cx="1980163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Query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03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D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3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812317"/>
            <a:ext cx="6220012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Introduction to Querying Data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22728" y="2754876"/>
            <a:ext cx="9192623" cy="295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Process </a:t>
            </a:r>
            <a:r>
              <a:rPr lang="en-US" sz="2000" dirty="0"/>
              <a:t>of retrieving data from a database using SQL (Structured Query Language)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51933" y="2089956"/>
            <a:ext cx="1300380" cy="463063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Overview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51933" y="4204358"/>
            <a:ext cx="1300379" cy="463063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Purpose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622728" y="3251266"/>
            <a:ext cx="9338351" cy="295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PostgreSQL offers powerful query capabilities for various types of data </a:t>
            </a:r>
            <a:r>
              <a:rPr lang="en-US" sz="2000" dirty="0" smtClean="0"/>
              <a:t>manipulation</a:t>
            </a:r>
            <a:endParaRPr lang="en-US" sz="20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622726" y="4881207"/>
            <a:ext cx="6220013" cy="295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To extract meaningful information from the database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622726" y="5330705"/>
            <a:ext cx="7802629" cy="295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To filter, sort, and manipulate data according to </a:t>
            </a:r>
            <a:r>
              <a:rPr lang="en-US" sz="2000" dirty="0" smtClean="0"/>
              <a:t>specific requirements</a:t>
            </a:r>
            <a:endParaRPr lang="en-US" sz="2000" dirty="0"/>
          </a:p>
        </p:txBody>
      </p:sp>
      <p:pic>
        <p:nvPicPr>
          <p:cNvPr id="3074" name="Picture 2" descr="What is a Database Query ? | OVHcloud As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30" y="-127128"/>
            <a:ext cx="3949882" cy="263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82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5469736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Basic SQL Query Structure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00443" y="2007579"/>
            <a:ext cx="9244566" cy="7111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A SQL query consists of clauses like SELECT, FROM, WHERE, GROUP BY, HAVING, and ORDER BY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41371" y="1481843"/>
            <a:ext cx="1300380" cy="463063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94024" y="2854522"/>
            <a:ext cx="1570010" cy="463063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Basic Syntax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24" y="3317585"/>
            <a:ext cx="3355412" cy="194784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5220490" y="3609787"/>
            <a:ext cx="1570010" cy="4630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468" y="4090261"/>
            <a:ext cx="2523485" cy="13969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64034" y="5929049"/>
            <a:ext cx="741159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This query retrieves the names and ages of employees older than 30, ordered by age in descending order.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64034" y="5465986"/>
            <a:ext cx="1570010" cy="463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Explanation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34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  <p:bldP spid="12" grpId="0" animBg="1"/>
      <p:bldP spid="5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80467" y="6034426"/>
            <a:ext cx="78508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Conditional Queries in PostgreSQL</a:t>
            </a:r>
          </a:p>
        </p:txBody>
      </p:sp>
    </p:spTree>
    <p:extLst>
      <p:ext uri="{BB962C8B-B14F-4D97-AF65-F5344CB8AC3E}">
        <p14:creationId xmlns:p14="http://schemas.microsoft.com/office/powerpoint/2010/main" val="8122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4027797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The WHERE Clause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39389" y="2369934"/>
            <a:ext cx="7807680" cy="3958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The WHERE clause is used to filter records based on specified conditions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35156" y="1831727"/>
            <a:ext cx="1300380" cy="463063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94024" y="3113095"/>
            <a:ext cx="1570010" cy="463063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Syntax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290829" y="3592624"/>
            <a:ext cx="1570010" cy="4630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5049" y="5645082"/>
            <a:ext cx="741159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This query retrieves the names and salaries of employees with salaries greater than 50,000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24" y="3592624"/>
            <a:ext cx="3188382" cy="11333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829" y="4075092"/>
            <a:ext cx="2505017" cy="1059264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975049" y="5182019"/>
            <a:ext cx="1570010" cy="463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Explanation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4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  <p:bldP spid="12" grpId="0" animBg="1"/>
      <p:bldP spid="5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7" y="701523"/>
            <a:ext cx="3726718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Logical Operators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39389" y="2217535"/>
            <a:ext cx="8554180" cy="3958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Logical operators are used to combine multiple conditions in the WHERE clause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35156" y="1679328"/>
            <a:ext cx="1300380" cy="463063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94023" y="2960696"/>
            <a:ext cx="2334623" cy="463063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Common Operators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427966" y="3747534"/>
            <a:ext cx="1570010" cy="4630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5387" y="5762031"/>
            <a:ext cx="741159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This query retrieves the names, ages, and departments of employees who are older than 30 and work in the Sales department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045387" y="5298968"/>
            <a:ext cx="1570010" cy="463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Explanation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9561" y="3532052"/>
            <a:ext cx="69762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AND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99560" y="3988767"/>
            <a:ext cx="69762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OR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299560" y="4445482"/>
            <a:ext cx="69762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NOT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085346" y="3556062"/>
            <a:ext cx="3252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Both conditions must be true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65476" y="4019125"/>
            <a:ext cx="3895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At least one condition must be true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2085346" y="4478379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Negates a condition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966" y="4219180"/>
            <a:ext cx="4205490" cy="107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3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  <p:bldP spid="12" grpId="0" animBg="1"/>
      <p:bldP spid="5" grpId="0" animBg="1"/>
      <p:bldP spid="13" grpId="0" animBg="1"/>
      <p:bldP spid="3" grpId="0" animBg="1"/>
      <p:bldP spid="14" grpId="0" animBg="1"/>
      <p:bldP spid="15" grpId="0" animBg="1"/>
      <p:bldP spid="4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4649119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Comparison Operators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77239" y="2061724"/>
            <a:ext cx="7721842" cy="3958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Comparison operators are used to compare values in the WHERE clause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73006" y="1523517"/>
            <a:ext cx="1300380" cy="463063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82300" y="2646513"/>
            <a:ext cx="2334623" cy="463063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Common Operators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123166" y="3103228"/>
            <a:ext cx="1570010" cy="4630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8159" y="5851726"/>
            <a:ext cx="5932991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This query retrieves the names and hire dates of employees hired on or after January 1, 2020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338160" y="5374011"/>
            <a:ext cx="1570010" cy="463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Explanation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2300" y="3166181"/>
            <a:ext cx="69762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==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191629" y="3616516"/>
            <a:ext cx="69762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!=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182300" y="4073231"/>
            <a:ext cx="69762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/>
              <a:t>&gt;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890516" y="3171535"/>
            <a:ext cx="10550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Equal to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82300" y="4523566"/>
            <a:ext cx="69762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&lt;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91629" y="4973901"/>
            <a:ext cx="69762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&gt;=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182300" y="5430616"/>
            <a:ext cx="69762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&lt;=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879927" y="3610136"/>
            <a:ext cx="1497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Not equal to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01105" y="4063509"/>
            <a:ext cx="1537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Greater than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1890516" y="4502110"/>
            <a:ext cx="1191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Less than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1923942" y="4962809"/>
            <a:ext cx="27206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Greater than or equal to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1913353" y="5401410"/>
            <a:ext cx="23743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Less than or equal to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165" y="3572292"/>
            <a:ext cx="3340679" cy="99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9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  <p:bldP spid="12" grpId="0" animBg="1"/>
      <p:bldP spid="5" grpId="0" animBg="1"/>
      <p:bldP spid="13" grpId="0" animBg="1"/>
      <p:bldP spid="3" grpId="0" animBg="1"/>
      <p:bldP spid="14" grpId="0" animBg="1"/>
      <p:bldP spid="15" grpId="0" animBg="1"/>
      <p:bldP spid="4" grpId="0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1637</TotalTime>
  <Words>509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Bradley Hand ITC</vt:lpstr>
      <vt:lpstr>Century Gothic</vt:lpstr>
      <vt:lpstr>Corbel</vt:lpstr>
      <vt:lpstr>Wingdings 3</vt:lpstr>
      <vt:lpstr>Parallax</vt:lpstr>
      <vt:lpstr>Wisp</vt:lpstr>
      <vt:lpstr>PowerPoint Presentation</vt:lpstr>
      <vt:lpstr>PowerPoint Presentation</vt:lpstr>
      <vt:lpstr>PowerPoint Presentation</vt:lpstr>
      <vt:lpstr>Introduction to Querying Data</vt:lpstr>
      <vt:lpstr>Basic SQL Query Structure</vt:lpstr>
      <vt:lpstr>PowerPoint Presentation</vt:lpstr>
      <vt:lpstr>The WHERE Clause</vt:lpstr>
      <vt:lpstr>Logical Operators</vt:lpstr>
      <vt:lpstr>Comparison Operators</vt:lpstr>
      <vt:lpstr>The IN Operator</vt:lpstr>
      <vt:lpstr>The BETWEEN Operator</vt:lpstr>
      <vt:lpstr>The LIKE Operator</vt:lpstr>
      <vt:lpstr>The IS NULL Operator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1288</cp:revision>
  <dcterms:created xsi:type="dcterms:W3CDTF">2024-06-06T09:38:49Z</dcterms:created>
  <dcterms:modified xsi:type="dcterms:W3CDTF">2024-08-29T08:21:03Z</dcterms:modified>
</cp:coreProperties>
</file>