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7" r:id="rId3"/>
    <p:sldId id="256" r:id="rId4"/>
    <p:sldId id="281" r:id="rId5"/>
    <p:sldId id="288" r:id="rId6"/>
    <p:sldId id="294" r:id="rId7"/>
    <p:sldId id="295" r:id="rId8"/>
    <p:sldId id="296" r:id="rId9"/>
    <p:sldId id="297" r:id="rId10"/>
    <p:sldId id="293" r:id="rId11"/>
    <p:sldId id="298" r:id="rId12"/>
    <p:sldId id="299" r:id="rId13"/>
    <p:sldId id="300" r:id="rId14"/>
    <p:sldId id="301" r:id="rId15"/>
    <p:sldId id="28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3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8" y="7937"/>
            <a:ext cx="2192303" cy="22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27398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Transactions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73231" y="1588543"/>
            <a:ext cx="9947951" cy="396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A </a:t>
            </a:r>
            <a:r>
              <a:rPr lang="en-US" sz="2000" dirty="0"/>
              <a:t>sequence of operations performed as a single logical unit of work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2851" y="1555375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72852" y="2077397"/>
            <a:ext cx="1300379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28233" y="2650025"/>
            <a:ext cx="4754630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To ensure data integrity and consistency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34818" y="3059528"/>
            <a:ext cx="5861736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To allow for rollback of operations if an error occurs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60016" y="3788127"/>
            <a:ext cx="1967147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ACID 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9000" y="4310149"/>
            <a:ext cx="14828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Atomicity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39637" y="4755334"/>
            <a:ext cx="146226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Consistency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139637" y="5200519"/>
            <a:ext cx="146226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Isolation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129318" y="5645704"/>
            <a:ext cx="146226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Durability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91578" y="4357467"/>
            <a:ext cx="942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Ensures that all operations within the transaction are completed; if not, the transaction is aborted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01897" y="4769218"/>
            <a:ext cx="7878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Ensures that the database is in a consistent state before and after the transaction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1897" y="5201705"/>
            <a:ext cx="7737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Ensures that transactions are isolated from each other until they are completed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1578" y="5682817"/>
            <a:ext cx="942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Ensures that the results of a transaction are permanently stored in the database once it is committed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8" grpId="0"/>
      <p:bldP spid="19" grpId="0"/>
      <p:bldP spid="10" grpId="0" animBg="1"/>
      <p:bldP spid="4" grpId="0" animBg="1"/>
      <p:bldP spid="12" grpId="0" animBg="1"/>
      <p:bldP spid="13" grpId="0" animBg="1"/>
      <p:bldP spid="14" grpId="0" animBg="1"/>
      <p:bldP spid="5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61395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Starting a Transaction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2851" y="1555375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72850" y="2778891"/>
            <a:ext cx="1454311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Description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27161" y="2910657"/>
            <a:ext cx="5106322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The BEGIN statement starts a new transaction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72850" y="3433815"/>
            <a:ext cx="1641881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472849" y="5251731"/>
            <a:ext cx="1641881" cy="463063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Explanation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67" y="2087081"/>
            <a:ext cx="1077994" cy="485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90" y="3926519"/>
            <a:ext cx="7590331" cy="114957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754794" y="5796579"/>
            <a:ext cx="101873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This transaction starts with the BEGIN statement, updates employee salaries in a specific department, and then commits the changes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77" y="459035"/>
            <a:ext cx="5553071" cy="2451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27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/>
      <p:bldP spid="10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536422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Committing </a:t>
            </a:r>
            <a:r>
              <a:rPr lang="en-US" sz="3600" b="1" dirty="0">
                <a:solidFill>
                  <a:srgbClr val="00B050"/>
                </a:solidFill>
              </a:rPr>
              <a:t>a Transaction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2851" y="1555375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72850" y="2778891"/>
            <a:ext cx="1454311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Description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27160" y="2910657"/>
            <a:ext cx="7693947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The COMMIT statement saves all changes made during the transaction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72850" y="3433815"/>
            <a:ext cx="1641881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472850" y="5263696"/>
            <a:ext cx="1641881" cy="463063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Explanation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90" y="3926519"/>
            <a:ext cx="7590331" cy="114957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754794" y="5796579"/>
            <a:ext cx="101873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This transaction updates employee salaries and then commits the changes, making them permanent in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41" y="2097587"/>
            <a:ext cx="1147020" cy="493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38" y="338560"/>
            <a:ext cx="4140082" cy="2328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/>
      <p:bldP spid="10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536422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Rolling Back a Transaction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2851" y="1555375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00" y="2018438"/>
            <a:ext cx="995354" cy="488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5" y="1786906"/>
            <a:ext cx="6349206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276" y="3908514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5989" y="568432"/>
            <a:ext cx="292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JOIN in SQL?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17611" y="1730715"/>
            <a:ext cx="4022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a RIGHT JOIN return?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84" y="3071252"/>
            <a:ext cx="6070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transaction in the context of a database?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82851" y="1051347"/>
            <a:ext cx="10015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SQL operation that combines rows from two or more tables based on a related column between them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873422" y="2173775"/>
            <a:ext cx="101052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Returns </a:t>
            </a:r>
            <a:r>
              <a:rPr lang="en-US" dirty="0"/>
              <a:t>all rows from the right table and the matched rows from the left table, with NULLs in place for unmatched rows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5989" y="3538065"/>
            <a:ext cx="82387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sequence of one or more SQL operations that are executed as a single unit of 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3486" y="4331634"/>
            <a:ext cx="6914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BEGIN statement in PostgreSQL?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45566" y="4791609"/>
            <a:ext cx="32459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arks </a:t>
            </a:r>
            <a:r>
              <a:rPr lang="en-US" dirty="0"/>
              <a:t>the start of a transaction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7611" y="5459261"/>
            <a:ext cx="6305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COMMIT statement do in a transaction?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7416" y="5888458"/>
            <a:ext cx="68788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Saves </a:t>
            </a:r>
            <a:r>
              <a:rPr lang="en-US" dirty="0"/>
              <a:t>all changes made during the transaction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88081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7922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query to list all orders along with the customer names using an INNER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8054" y="4168518"/>
            <a:ext cx="896849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68053" y="4568628"/>
            <a:ext cx="7922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Start a transaction, insert a new employee into the employees table, and then commit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err="1" smtClean="0">
                <a:latin typeface="Bradley Hand ITC" panose="03070402050302030203" pitchFamily="66" charset="0"/>
              </a:rPr>
              <a:t>PostgresQL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11746" y="2805511"/>
            <a:ext cx="122988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Joins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11746" y="3317750"/>
            <a:ext cx="212083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Transactions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D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7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622001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Introduction to </a:t>
            </a:r>
            <a:r>
              <a:rPr lang="en-US" sz="3600" b="1" dirty="0" smtClean="0">
                <a:solidFill>
                  <a:srgbClr val="00B050"/>
                </a:solidFill>
              </a:rPr>
              <a:t>Joins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6" y="2336595"/>
            <a:ext cx="9947951" cy="624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 join is a SQL operation that combines data from two or more tables based on a related column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1931" y="1718014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11962" y="3195382"/>
            <a:ext cx="1300379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82755" y="3872231"/>
            <a:ext cx="6220013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To retrieve data from multiple tables in a single query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82755" y="4321729"/>
            <a:ext cx="8646690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To enable complex queries that provide a comprehensive view of related data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39468" y="5079165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Basic Syntax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95" y="5079165"/>
            <a:ext cx="3685172" cy="13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8" grpId="0"/>
      <p:bldP spid="1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29492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Types of Joins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97363" y="1814500"/>
            <a:ext cx="6220012" cy="27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Returns only the rows with matching values in both tables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1931" y="1718014"/>
            <a:ext cx="1612842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Inner Join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1932" y="2240637"/>
            <a:ext cx="1612841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Left Join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1931" y="2763260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Right Join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1930" y="3285883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Full Join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61074" y="3808506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64773" y="2301009"/>
            <a:ext cx="8376950" cy="347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Returns all rows from the left table and the matched rows from the right table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97363" y="2832504"/>
            <a:ext cx="8393832" cy="384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Returns all rows from the right table and the matched rows from the left </a:t>
            </a:r>
            <a:r>
              <a:rPr lang="en-US" sz="2000" dirty="0" smtClean="0"/>
              <a:t>table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97362" y="3382460"/>
            <a:ext cx="7031375" cy="366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Returns all rows when there is a match in either left or right table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64773" y="3881545"/>
            <a:ext cx="5211720" cy="366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Returns the Cartesian product of the two tables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70" y="4088775"/>
            <a:ext cx="4428398" cy="27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0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21872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Inner Join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55012" y="1970272"/>
            <a:ext cx="8120469" cy="476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An Inner Join returns only the rows that have matching values in both tables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384216" y="1445475"/>
            <a:ext cx="1291269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82758" y="2596995"/>
            <a:ext cx="1300379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962707" y="4645410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12" y="3060058"/>
            <a:ext cx="3480800" cy="1288693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7121648" y="2952636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Explanation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15" y="5108472"/>
            <a:ext cx="5866387" cy="13768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67046" y="3465536"/>
            <a:ext cx="60960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/>
              <a:t>This query retrieves the names of employees and their corresponding department names where the department IDs match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2889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189419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Left Join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55012" y="1970272"/>
            <a:ext cx="10508034" cy="476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Returns </a:t>
            </a:r>
            <a:r>
              <a:rPr lang="en-US" sz="2000" dirty="0"/>
              <a:t>all rows from the left table and the matched rows from the right table. If no match is found, NULL values are returned for columns from the right table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384216" y="1445475"/>
            <a:ext cx="1291269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84216" y="2826146"/>
            <a:ext cx="1300379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378320" y="4840025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121648" y="2952636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67046" y="3465536"/>
            <a:ext cx="60960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/>
              <a:t>This query retrieves all employees and their department names. If an employee is not assigned to any department, the department name will be NULL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04" y="3312655"/>
            <a:ext cx="3401158" cy="1333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20" y="5323193"/>
            <a:ext cx="5284294" cy="12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229278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Right Join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55012" y="2040610"/>
            <a:ext cx="10508034" cy="476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Returns </a:t>
            </a:r>
            <a:r>
              <a:rPr lang="en-US" sz="2000" dirty="0"/>
              <a:t>all rows from the right table and the matched rows from the left table. If no match is found, NULL values are returned for columns from the left table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384216" y="1445475"/>
            <a:ext cx="1291269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64950" y="2716783"/>
            <a:ext cx="1300379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244061" y="4623853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121648" y="3022974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67046" y="3535874"/>
            <a:ext cx="60960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/>
              <a:t>This query retrieves all departments and the names of employees in those departments. If a department has no employees, the employee name will be NULL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16" y="3179845"/>
            <a:ext cx="3562187" cy="1244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60" y="5086916"/>
            <a:ext cx="5862525" cy="1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723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r:id="rId3" imgW="11428560" imgH="6348960" progId="">
                  <p:embed/>
                </p:oleObj>
              </mc:Choice>
              <mc:Fallback>
                <p:oleObj r:id="rId3" imgW="11428560" imgH="6348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629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Bradley Hand ITC</vt:lpstr>
      <vt:lpstr>Century Gothic</vt:lpstr>
      <vt:lpstr>Corbel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Introduction to Joins</vt:lpstr>
      <vt:lpstr>Types of Joins</vt:lpstr>
      <vt:lpstr>Inner Join</vt:lpstr>
      <vt:lpstr>Left Join</vt:lpstr>
      <vt:lpstr>Right Join</vt:lpstr>
      <vt:lpstr>PowerPoint Presentation</vt:lpstr>
      <vt:lpstr>Intro to Transactions</vt:lpstr>
      <vt:lpstr>Starting a Transaction</vt:lpstr>
      <vt:lpstr>Committing a Transaction</vt:lpstr>
      <vt:lpstr>Rolling Back a Transaction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1383</cp:revision>
  <dcterms:created xsi:type="dcterms:W3CDTF">2024-06-06T09:38:49Z</dcterms:created>
  <dcterms:modified xsi:type="dcterms:W3CDTF">2024-08-29T08:31:00Z</dcterms:modified>
</cp:coreProperties>
</file>