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97" r:id="rId2"/>
    <p:sldId id="298" r:id="rId3"/>
    <p:sldId id="293" r:id="rId4"/>
    <p:sldId id="288" r:id="rId5"/>
    <p:sldId id="299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286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660"/>
    <a:srgbClr val="366D98"/>
    <a:srgbClr val="86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479" descr="PostgreSQ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43" y="403605"/>
            <a:ext cx="1208319" cy="1208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69" y="286374"/>
            <a:ext cx="1442780" cy="14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5880044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Intro </a:t>
            </a:r>
            <a:r>
              <a:rPr lang="en-US" sz="3600" b="1" dirty="0">
                <a:solidFill>
                  <a:srgbClr val="00B050"/>
                </a:solidFill>
              </a:rPr>
              <a:t>to Cookies in Express.js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55989" y="1644161"/>
            <a:ext cx="1521673" cy="46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Basics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5989" y="3658485"/>
            <a:ext cx="2822935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 dirty="0"/>
              <a:t>Using </a:t>
            </a:r>
            <a:r>
              <a:rPr lang="en-US" dirty="0" smtClean="0"/>
              <a:t>‘cookie-parser’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7662" y="1675637"/>
            <a:ext cx="529343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Set, read, and clear cookies in the user's browser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5989" y="2367618"/>
            <a:ext cx="2799488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>
                <a:solidFill>
                  <a:schemeClr val="bg1"/>
                </a:solidFill>
              </a:rPr>
              <a:t>Installing </a:t>
            </a:r>
            <a:r>
              <a:rPr lang="en-US" sz="2000" dirty="0" smtClean="0">
                <a:solidFill>
                  <a:schemeClr val="bg1"/>
                </a:solidFill>
              </a:rPr>
              <a:t>‘cookie-parser’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24" y="2821051"/>
            <a:ext cx="2855491" cy="5191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24" y="4133271"/>
            <a:ext cx="4696864" cy="7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3289244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Setting Cookies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55988" y="1644161"/>
            <a:ext cx="2776043" cy="46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Setting a Simple Cookie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8" y="2107224"/>
            <a:ext cx="6514431" cy="11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3558876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Reading Cookies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55989" y="1644161"/>
            <a:ext cx="2131274" cy="46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b="1">
                <a:solidFill>
                  <a:schemeClr val="bg1"/>
                </a:solidFill>
              </a:rPr>
              <a:t>Reading a Cookie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8" y="2107224"/>
            <a:ext cx="4534503" cy="25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1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3558876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Deleting Cookies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55989" y="1644161"/>
            <a:ext cx="2131274" cy="46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Clearing a Cookie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90" y="2107224"/>
            <a:ext cx="4317302" cy="13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4989090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Security Considerations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3432" y="1591379"/>
            <a:ext cx="191122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Session Security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3432" y="3839495"/>
            <a:ext cx="183909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Cookie </a:t>
            </a:r>
            <a:r>
              <a:rPr lang="en-US" sz="2000" dirty="0"/>
              <a:t>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4109" y="2106766"/>
            <a:ext cx="3894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</a:t>
            </a:r>
            <a:r>
              <a:rPr lang="en-US" sz="2000" dirty="0" smtClean="0"/>
              <a:t>‘secure’ </a:t>
            </a:r>
            <a:r>
              <a:rPr lang="en-US" sz="2000" dirty="0"/>
              <a:t>cookies with HTTPS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4109" y="2557770"/>
            <a:ext cx="2598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a strong </a:t>
            </a:r>
            <a:r>
              <a:rPr lang="en-US" sz="2000" dirty="0" smtClean="0"/>
              <a:t>‘secret’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564109" y="3026266"/>
            <a:ext cx="2917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Regenerate session IDs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64109" y="4354882"/>
            <a:ext cx="5010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</a:t>
            </a:r>
            <a:r>
              <a:rPr lang="en-US" sz="2000" dirty="0" smtClean="0"/>
              <a:t>‘</a:t>
            </a:r>
            <a:r>
              <a:rPr lang="en-US" sz="2000" dirty="0" err="1" smtClean="0"/>
              <a:t>httpOnly</a:t>
            </a:r>
            <a:r>
              <a:rPr lang="en-US" sz="2000" dirty="0" smtClean="0"/>
              <a:t>’ </a:t>
            </a:r>
            <a:r>
              <a:rPr lang="en-US" sz="2000" dirty="0"/>
              <a:t>to prevent JavaScript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81122" y="4805886"/>
            <a:ext cx="5788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</a:t>
            </a:r>
            <a:r>
              <a:rPr lang="en-US" sz="2000" dirty="0" smtClean="0"/>
              <a:t>‘secure’ </a:t>
            </a:r>
            <a:r>
              <a:rPr lang="en-US" sz="2000" dirty="0"/>
              <a:t>to ensure cookies are sent over HTTPS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81122" y="5256890"/>
            <a:ext cx="4770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Set </a:t>
            </a:r>
            <a:r>
              <a:rPr lang="en-US" sz="2000" dirty="0" smtClean="0"/>
              <a:t>‘</a:t>
            </a:r>
            <a:r>
              <a:rPr lang="en-US" sz="2000" dirty="0" err="1" smtClean="0"/>
              <a:t>SameSite</a:t>
            </a:r>
            <a:r>
              <a:rPr lang="en-US" sz="2000" dirty="0" smtClean="0"/>
              <a:t>’ </a:t>
            </a:r>
            <a:r>
              <a:rPr lang="en-US" sz="2000" dirty="0"/>
              <a:t>attribute to prevent CSRF</a:t>
            </a:r>
          </a:p>
        </p:txBody>
      </p:sp>
      <p:pic>
        <p:nvPicPr>
          <p:cNvPr id="5122" name="Picture 2" descr="Security - Protecting library information and systems | OC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19" y="1654027"/>
            <a:ext cx="3068271" cy="306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5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/>
      <p:bldP spid="8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276" y="267500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86561" y="695011"/>
            <a:ext cx="71945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primary difference between sessions and cookies </a:t>
            </a:r>
            <a:r>
              <a:rPr lang="en-US" sz="2000" dirty="0" smtClean="0"/>
              <a:t>in</a:t>
            </a:r>
          </a:p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       Express.js</a:t>
            </a:r>
            <a:r>
              <a:rPr lang="en-US" sz="2000" dirty="0"/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7980" y="2563526"/>
            <a:ext cx="6824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middleware is used to handle sessions in Express.js?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38615" y="3724155"/>
            <a:ext cx="11054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option in express-session middleware ensures that a session is not saved unless it is modified?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2746" y="1444241"/>
            <a:ext cx="742513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Sessions store data on the server side, while cookies store data on the client side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615515" y="3024538"/>
            <a:ext cx="200691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express-session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396697" y="4159417"/>
            <a:ext cx="97136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resave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38615" y="4884784"/>
            <a:ext cx="75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can you configure a cookie to be accessible only over HTTPS?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96697" y="5308340"/>
            <a:ext cx="202644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Set </a:t>
            </a:r>
            <a:r>
              <a:rPr lang="en-US" sz="2000" dirty="0" smtClean="0"/>
              <a:t>‘secure</a:t>
            </a:r>
            <a:r>
              <a:rPr lang="en-US" sz="2000" dirty="0"/>
              <a:t>: </a:t>
            </a:r>
            <a:r>
              <a:rPr lang="en-US" sz="2000" dirty="0" smtClean="0"/>
              <a:t>true’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7" grpId="0" animBg="1"/>
      <p:bldP spid="8" grpId="0" animBg="1"/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68054" y="3239385"/>
            <a:ext cx="7922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Build a simple user authentication system using sessions and cookies in Express.js.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71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47141" y="2077042"/>
            <a:ext cx="41019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smtClean="0">
                <a:latin typeface="Bradley Hand ITC" panose="03070402050302030203" pitchFamily="66" charset="0"/>
              </a:rPr>
              <a:t>State Management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84208" y="2899296"/>
            <a:ext cx="1605023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Session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84208" y="3366925"/>
            <a:ext cx="147606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Cookie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75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4" name="Picture 56" descr="What are session cookies? Do they need consent? - Cookie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45877" y="199292"/>
            <a:ext cx="4243754" cy="57443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5938659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Intro </a:t>
            </a:r>
            <a:r>
              <a:rPr lang="en-US" sz="3600" b="1" dirty="0">
                <a:solidFill>
                  <a:srgbClr val="00B050"/>
                </a:solidFill>
              </a:rPr>
              <a:t>to </a:t>
            </a:r>
            <a:r>
              <a:rPr lang="en-US" sz="3600" b="1" dirty="0" smtClean="0">
                <a:solidFill>
                  <a:srgbClr val="00B050"/>
                </a:solidFill>
              </a:rPr>
              <a:t>Sessions and Cookies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1312" y="2426199"/>
            <a:ext cx="10129026" cy="405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Store </a:t>
            </a:r>
            <a:r>
              <a:rPr lang="en-US" sz="2000" dirty="0"/>
              <a:t>user data on the server for a particular user, accessible across multiple requests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03588" y="1825238"/>
            <a:ext cx="1448723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Sessions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03588" y="3201153"/>
            <a:ext cx="1448723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/>
              <a:t>Cookies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71312" y="3830882"/>
            <a:ext cx="10129026" cy="448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Small </a:t>
            </a:r>
            <a:r>
              <a:rPr lang="en-US" sz="2000" dirty="0"/>
              <a:t>pieces of data stored on the client's browser to remember information about the user</a:t>
            </a:r>
          </a:p>
        </p:txBody>
      </p:sp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7310260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Importance of Sessions and Cookies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73988" y="2714581"/>
            <a:ext cx="2931057" cy="405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Track user authentication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68202" y="2090985"/>
            <a:ext cx="3347860" cy="1936331"/>
            <a:chOff x="2068202" y="2090985"/>
            <a:chExt cx="3347860" cy="1936331"/>
          </a:xfrm>
        </p:grpSpPr>
        <p:sp>
          <p:nvSpPr>
            <p:cNvPr id="3" name="Rounded Rectangle 2"/>
            <p:cNvSpPr/>
            <p:nvPr/>
          </p:nvSpPr>
          <p:spPr>
            <a:xfrm>
              <a:off x="2068202" y="2344613"/>
              <a:ext cx="3347860" cy="168270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522787" y="2090985"/>
              <a:ext cx="2271950" cy="463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>
                  <a:solidFill>
                    <a:schemeClr val="bg1"/>
                  </a:solidFill>
                </a:rPr>
                <a:t>Why Use Sessions?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50803" y="3564253"/>
            <a:ext cx="4717905" cy="2285244"/>
            <a:chOff x="5750803" y="3564253"/>
            <a:chExt cx="4717905" cy="2285244"/>
          </a:xfrm>
        </p:grpSpPr>
        <p:sp>
          <p:nvSpPr>
            <p:cNvPr id="15" name="Rounded Rectangle 14"/>
            <p:cNvSpPr/>
            <p:nvPr/>
          </p:nvSpPr>
          <p:spPr>
            <a:xfrm>
              <a:off x="5750803" y="3833127"/>
              <a:ext cx="4717905" cy="20163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6789988" y="3564253"/>
              <a:ext cx="2271950" cy="4630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indent="0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Arial"/>
                <a:buNone/>
                <a:defRPr sz="2000" cap="none">
                  <a:solidFill>
                    <a:schemeClr val="bg1"/>
                  </a:solidFill>
                  <a:effectLst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cap="none">
                  <a:solidFill>
                    <a:schemeClr val="tx1"/>
                  </a:solidFill>
                  <a:effectLst/>
                </a:defRPr>
              </a:lvl2pPr>
              <a:lvl3pPr marL="1200150" indent="-285750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cap="none">
                  <a:solidFill>
                    <a:schemeClr val="tx1"/>
                  </a:solidFill>
                  <a:effectLst/>
                </a:defRPr>
              </a:lvl3pPr>
              <a:lvl4pPr marL="1543050" indent="-171450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cap="none">
                  <a:solidFill>
                    <a:schemeClr val="tx1"/>
                  </a:solidFill>
                  <a:effectLst/>
                </a:defRPr>
              </a:lvl4pPr>
              <a:lvl5pPr marL="2000250" indent="-171450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cap="none">
                  <a:solidFill>
                    <a:schemeClr val="tx1"/>
                  </a:solidFill>
                  <a:effectLst/>
                </a:defRPr>
              </a:lvl5pPr>
              <a:lvl6pPr marL="2514600" indent="-228600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cap="none">
                  <a:solidFill>
                    <a:schemeClr val="tx1"/>
                  </a:solidFill>
                  <a:effectLst/>
                </a:defRPr>
              </a:lvl6pPr>
              <a:lvl7pPr marL="2971800" indent="-228600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cap="none">
                  <a:solidFill>
                    <a:schemeClr val="tx1"/>
                  </a:solidFill>
                  <a:effectLst/>
                </a:defRPr>
              </a:lvl7pPr>
              <a:lvl8pPr marL="3429000" indent="-228600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cap="none">
                  <a:solidFill>
                    <a:schemeClr val="tx1"/>
                  </a:solidFill>
                  <a:effectLst/>
                </a:defRPr>
              </a:lvl8pPr>
              <a:lvl9pPr marL="3886200" indent="-228600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cap="none">
                  <a:solidFill>
                    <a:schemeClr val="tx1"/>
                  </a:solidFill>
                  <a:effectLst/>
                </a:defRPr>
              </a:lvl9pPr>
            </a:lstStyle>
            <a:p>
              <a:r>
                <a:rPr lang="en-US"/>
                <a:t>Why Use Cookies?</a:t>
              </a:r>
              <a:endParaRPr lang="en-US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2241144" y="2807676"/>
            <a:ext cx="2931057" cy="405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Maintain user preferences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41144" y="3280174"/>
            <a:ext cx="1981486" cy="405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Secure user data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34982" y="4221506"/>
            <a:ext cx="4361273" cy="405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Store small amounts of data client-side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34982" y="5147984"/>
            <a:ext cx="2931057" cy="405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Improve user experience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34982" y="4684745"/>
            <a:ext cx="2192359" cy="405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Track user activity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56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4402937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Setting Up Express.js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9096" y="1620714"/>
            <a:ext cx="2271950" cy="46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Install Express.js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09096" y="2933957"/>
            <a:ext cx="2271950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 dirty="0"/>
              <a:t>Why Use Cookies?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25" y="2131995"/>
            <a:ext cx="2383584" cy="581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80" y="3444170"/>
            <a:ext cx="5906328" cy="32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2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750955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Installing and Using </a:t>
            </a:r>
            <a:r>
              <a:rPr lang="en-US" sz="3600" b="1" dirty="0" smtClean="0">
                <a:solidFill>
                  <a:srgbClr val="00B050"/>
                </a:solidFill>
              </a:rPr>
              <a:t>‘express-session’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9096" y="1620714"/>
            <a:ext cx="2822935" cy="46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>
                <a:solidFill>
                  <a:schemeClr val="bg1"/>
                </a:solidFill>
              </a:rPr>
              <a:t>Install </a:t>
            </a:r>
            <a:r>
              <a:rPr lang="en-US" sz="2000" dirty="0" smtClean="0">
                <a:solidFill>
                  <a:schemeClr val="bg1"/>
                </a:solidFill>
              </a:rPr>
              <a:t>‘express-session’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09096" y="3022629"/>
            <a:ext cx="1826473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/>
              <a:t>Basic 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28" y="2082281"/>
            <a:ext cx="3108537" cy="580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25" y="3462809"/>
            <a:ext cx="4778075" cy="24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6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6220013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Session Configuration Options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9096" y="1620714"/>
            <a:ext cx="2822935" cy="46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Options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09094" y="3984300"/>
            <a:ext cx="2822935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/>
              <a:t>Example Configuration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09096" y="2213540"/>
            <a:ext cx="207265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secret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9095" y="2615392"/>
            <a:ext cx="207265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resave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09094" y="3015502"/>
            <a:ext cx="207266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saveUninitialized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09094" y="3415612"/>
            <a:ext cx="207266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cookie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481754" y="2222165"/>
            <a:ext cx="4589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string used to sign the session ID cookie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81754" y="2597890"/>
            <a:ext cx="6022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Forces the session to be saved back to the session store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481754" y="3008619"/>
            <a:ext cx="5378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Forces a session that is "uninitialized" to be saved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481754" y="3406043"/>
            <a:ext cx="3312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Configures the session cookie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28" y="3984299"/>
            <a:ext cx="3954483" cy="26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8" grpId="0" animBg="1"/>
      <p:bldP spid="11" grpId="0" animBg="1"/>
      <p:bldP spid="12" grpId="0" animBg="1"/>
      <p:bldP spid="6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735715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Storing and Retrieving Session Data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13896" y="1573822"/>
            <a:ext cx="2822935" cy="46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Storing Data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13893" y="3587141"/>
            <a:ext cx="2822935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/>
              <a:t>Retrieving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93" y="2055894"/>
            <a:ext cx="5274483" cy="1332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63" y="4061926"/>
            <a:ext cx="4321022" cy="218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</TotalTime>
  <Words>334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Intro to Sessions and Cookies</vt:lpstr>
      <vt:lpstr>Importance of Sessions and Cookies</vt:lpstr>
      <vt:lpstr>Setting Up Express.js</vt:lpstr>
      <vt:lpstr>Installing and Using ‘express-session’</vt:lpstr>
      <vt:lpstr>Session Configuration Options</vt:lpstr>
      <vt:lpstr>Storing and Retrieving Session Data</vt:lpstr>
      <vt:lpstr>Intro to Cookies in Express.js</vt:lpstr>
      <vt:lpstr>Setting Cookies</vt:lpstr>
      <vt:lpstr>Reading Cookies</vt:lpstr>
      <vt:lpstr>Deleting Cookies</vt:lpstr>
      <vt:lpstr>Security Considerations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1635</cp:revision>
  <dcterms:created xsi:type="dcterms:W3CDTF">2024-06-06T09:38:49Z</dcterms:created>
  <dcterms:modified xsi:type="dcterms:W3CDTF">2024-08-29T09:05:02Z</dcterms:modified>
</cp:coreProperties>
</file>