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6" r:id="rId3"/>
    <p:sldId id="280" r:id="rId4"/>
    <p:sldId id="281" r:id="rId5"/>
    <p:sldId id="292" r:id="rId6"/>
    <p:sldId id="293" r:id="rId7"/>
    <p:sldId id="295" r:id="rId8"/>
    <p:sldId id="294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29" autoAdjust="0"/>
    <p:restoredTop sz="96144" autoAdjust="0"/>
  </p:normalViewPr>
  <p:slideViewPr>
    <p:cSldViewPr snapToGrid="0">
      <p:cViewPr varScale="1">
        <p:scale>
          <a:sx n="82" d="100"/>
          <a:sy n="82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81842F-A9CF-48F2-9988-27CAF1F0CB5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ostgresql.org/download/window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What is NodeJS Used For? | Extern Lab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2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131044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Installing </a:t>
            </a:r>
            <a:r>
              <a:rPr lang="en-US" sz="3600" b="1" dirty="0">
                <a:solidFill>
                  <a:srgbClr val="00B050"/>
                </a:solidFill>
              </a:rPr>
              <a:t>PostgreSQL</a:t>
            </a:r>
          </a:p>
        </p:txBody>
      </p:sp>
      <p:pic>
        <p:nvPicPr>
          <p:cNvPr id="5122" name="Picture 2" descr="PostgreSQL Download &amp; Install - PGInstaller GUI Installer - Step by Step Instructions - Step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99" y="1570893"/>
            <a:ext cx="50006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ostgreSQL Download &amp; Install - PGInstaller GUI Installer - Step by Step Instructions - Step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559" y="2684950"/>
            <a:ext cx="5000625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1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131044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Installing </a:t>
            </a:r>
            <a:r>
              <a:rPr lang="en-US" sz="3600" b="1" dirty="0">
                <a:solidFill>
                  <a:srgbClr val="00B050"/>
                </a:solidFill>
              </a:rPr>
              <a:t>PostgreSQL</a:t>
            </a:r>
          </a:p>
        </p:txBody>
      </p:sp>
      <p:pic>
        <p:nvPicPr>
          <p:cNvPr id="6146" name="Picture 2" descr="PostgreSQL Download &amp; Install - PGInstaller GUI Installer - Step by Step Instructions - Step 9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48" y="1500554"/>
            <a:ext cx="49720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ostgreSQL Download &amp; Install - PGInstaller GUI Installer - Step by Step Instructions - Step 9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13" y="2614246"/>
            <a:ext cx="50863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24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131044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Installing </a:t>
            </a:r>
            <a:r>
              <a:rPr lang="en-US" sz="3600" b="1" dirty="0">
                <a:solidFill>
                  <a:srgbClr val="00B050"/>
                </a:solidFill>
              </a:rPr>
              <a:t>PostgreSQL</a:t>
            </a:r>
          </a:p>
        </p:txBody>
      </p:sp>
      <p:pic>
        <p:nvPicPr>
          <p:cNvPr id="7170" name="Picture 2" descr="PostgreSQL Download &amp; Install - PGInstaller GUI Installer - Step by Step Instructions - Step 9.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453" y="1829165"/>
            <a:ext cx="4886325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6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166214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Accessing PostgreSQL</a:t>
            </a:r>
            <a:endParaRPr lang="en-US" sz="3600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328" y="2103559"/>
            <a:ext cx="8686196" cy="328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869598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Connecting to </a:t>
            </a:r>
            <a:r>
              <a:rPr lang="en-US" sz="3600" b="1" dirty="0">
                <a:solidFill>
                  <a:srgbClr val="00B050"/>
                </a:solidFill>
              </a:rPr>
              <a:t>PostgreSQL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71" y="1786669"/>
            <a:ext cx="7939467" cy="32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8" y="855000"/>
            <a:ext cx="7366615" cy="54112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2708" y="438830"/>
            <a:ext cx="3697290" cy="427892"/>
          </a:xfrm>
          <a:prstGeom prst="rect">
            <a:avLst/>
          </a:prstGeom>
          <a:solidFill>
            <a:schemeClr val="accent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Creating new “test” database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8" y="2360627"/>
            <a:ext cx="11930899" cy="421601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2708" y="1931162"/>
            <a:ext cx="3064244" cy="4278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</a:rPr>
              <a:t>Showing list of database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38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419" y="732696"/>
            <a:ext cx="3697290" cy="427892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Connecting to “test” database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19" y="1160588"/>
            <a:ext cx="8093386" cy="58285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37419" y="2143679"/>
            <a:ext cx="3439382" cy="4278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Creating new “student”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19" y="2571571"/>
            <a:ext cx="3810000" cy="1524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37419" y="4523463"/>
            <a:ext cx="3333873" cy="4278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Checking tables in database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419" y="4951355"/>
            <a:ext cx="4459289" cy="149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7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419" y="732696"/>
            <a:ext cx="3697289" cy="486504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Connecting app to PostgreSQL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045" y="3525099"/>
            <a:ext cx="2311511" cy="6114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37419" y="3071586"/>
            <a:ext cx="360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Install PostgreSQL in Node.js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7695" y="1461873"/>
            <a:ext cx="285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Initialize Node project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045" y="1861983"/>
            <a:ext cx="3132387" cy="80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8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869598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Code to connect database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447" y="1599833"/>
            <a:ext cx="8187229" cy="46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0" y="744416"/>
            <a:ext cx="5619875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Verifying database connection</a:t>
            </a:r>
            <a:endParaRPr lang="en-US" sz="3600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70" y="1912693"/>
            <a:ext cx="6259351" cy="77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0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1196" y="757052"/>
            <a:ext cx="3835834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About Today…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27081" y="1760518"/>
            <a:ext cx="3128950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Intro to Database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627080" y="2342409"/>
            <a:ext cx="3386857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/>
              <a:t>PostgreSQL Overview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627082" y="2924300"/>
            <a:ext cx="3961288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/>
              <a:t>Connecting to PostgreSQL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27080" y="3506191"/>
            <a:ext cx="4207474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/>
              <a:t>Interacting with PostgreSQL</a:t>
            </a:r>
          </a:p>
        </p:txBody>
      </p:sp>
    </p:spTree>
    <p:extLst>
      <p:ext uri="{BB962C8B-B14F-4D97-AF65-F5344CB8AC3E}">
        <p14:creationId xmlns:p14="http://schemas.microsoft.com/office/powerpoint/2010/main" val="1240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1" name="Picture 137" descr="Introduction To Databases - Software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0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3" y="744416"/>
            <a:ext cx="1915381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Database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558" y="2376168"/>
            <a:ext cx="8562365" cy="463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Structured </a:t>
            </a:r>
            <a:r>
              <a:rPr lang="en-US" sz="2000" dirty="0"/>
              <a:t>collection of data that is organized and stored in a computer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8773" y="3160904"/>
            <a:ext cx="140936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Importance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8772" y="1936498"/>
            <a:ext cx="128593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00834" y="5122738"/>
            <a:ext cx="7718304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Support </a:t>
            </a:r>
            <a:r>
              <a:rPr lang="en-US" sz="2000" dirty="0"/>
              <a:t>various operations like querying, updating, and deleting data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00834" y="3714846"/>
            <a:ext cx="7249381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Essential </a:t>
            </a:r>
            <a:r>
              <a:rPr lang="en-US" sz="2000" dirty="0"/>
              <a:t>for storing and managing data in software applications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00835" y="4172544"/>
            <a:ext cx="5315073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Provide </a:t>
            </a:r>
            <a:r>
              <a:rPr lang="en-US" sz="2000" dirty="0"/>
              <a:t>a structured way to store information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812558" y="4647641"/>
            <a:ext cx="4482734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Enable </a:t>
            </a:r>
            <a:r>
              <a:rPr lang="en-US" sz="2000" dirty="0"/>
              <a:t>data consistency and integrity</a:t>
            </a:r>
          </a:p>
        </p:txBody>
      </p:sp>
    </p:spTree>
    <p:extLst>
      <p:ext uri="{BB962C8B-B14F-4D97-AF65-F5344CB8AC3E}">
        <p14:creationId xmlns:p14="http://schemas.microsoft.com/office/powerpoint/2010/main" val="299133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  <p:bldP spid="7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0" y="744416"/>
            <a:ext cx="3779353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Intro to PostgreSQL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12558" y="2376168"/>
            <a:ext cx="7237657" cy="463063"/>
          </a:xfrm>
        </p:spPr>
        <p:txBody>
          <a:bodyPr>
            <a:normAutofit/>
          </a:bodyPr>
          <a:lstStyle/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Powerful</a:t>
            </a:r>
            <a:r>
              <a:rPr lang="en-US" sz="2000" dirty="0"/>
              <a:t>, open-source relational database management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1718770" y="4002143"/>
            <a:ext cx="1285932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Features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18772" y="1936498"/>
            <a:ext cx="128593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Overview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95570" y="4558108"/>
            <a:ext cx="1376123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Triggers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800831" y="4556085"/>
            <a:ext cx="3556615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Support </a:t>
            </a:r>
            <a:r>
              <a:rPr lang="en-US" sz="2000" dirty="0"/>
              <a:t>for complex queries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800832" y="5013783"/>
            <a:ext cx="3240091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Data </a:t>
            </a:r>
            <a:r>
              <a:rPr lang="en-US" sz="2000" dirty="0"/>
              <a:t>integrity constraints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812555" y="5488880"/>
            <a:ext cx="2982183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User-defined </a:t>
            </a:r>
            <a:r>
              <a:rPr lang="en-US" sz="2000" dirty="0"/>
              <a:t>functions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800834" y="2823739"/>
            <a:ext cx="5936397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Known </a:t>
            </a:r>
            <a:r>
              <a:rPr lang="en-US" sz="2000" dirty="0"/>
              <a:t>for </a:t>
            </a:r>
            <a:r>
              <a:rPr lang="en-US" sz="2000" dirty="0" smtClean="0"/>
              <a:t>its reliability</a:t>
            </a:r>
            <a:r>
              <a:rPr lang="en-US" sz="2000" dirty="0"/>
              <a:t>, scalability, and extensibility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0834" y="3281437"/>
            <a:ext cx="7108704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Supports </a:t>
            </a:r>
            <a:r>
              <a:rPr lang="en-US" sz="2000" dirty="0"/>
              <a:t>SQL (Structured Query Language) for managing data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595571" y="5029511"/>
            <a:ext cx="2290522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Full-text </a:t>
            </a:r>
            <a:r>
              <a:rPr lang="en-US" sz="2000" dirty="0"/>
              <a:t>search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595570" y="5500914"/>
            <a:ext cx="2935292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JSON and XML support</a:t>
            </a:r>
          </a:p>
        </p:txBody>
      </p:sp>
    </p:spTree>
    <p:extLst>
      <p:ext uri="{BB962C8B-B14F-4D97-AF65-F5344CB8AC3E}">
        <p14:creationId xmlns:p14="http://schemas.microsoft.com/office/powerpoint/2010/main" val="349681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0" y="744416"/>
            <a:ext cx="5174399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Applications of PostgreSQL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1201" y="1634082"/>
            <a:ext cx="2700830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Web Applications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1436" y="2582108"/>
            <a:ext cx="270083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Data Warehousing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7445" y="3590002"/>
            <a:ext cx="270083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Geospatial Applications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1599" y="4603915"/>
            <a:ext cx="270083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Financial Systems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14175" y="5617828"/>
            <a:ext cx="270083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Scientific Research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31201" y="1678342"/>
            <a:ext cx="9854293" cy="806417"/>
            <a:chOff x="1531201" y="1678342"/>
            <a:chExt cx="9854293" cy="806417"/>
          </a:xfrm>
        </p:grpSpPr>
        <p:sp>
          <p:nvSpPr>
            <p:cNvPr id="3" name="Rectangle 2"/>
            <p:cNvSpPr/>
            <p:nvPr/>
          </p:nvSpPr>
          <p:spPr>
            <a:xfrm>
              <a:off x="4215005" y="1678342"/>
              <a:ext cx="71704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Used </a:t>
              </a:r>
              <a:r>
                <a:rPr lang="en-US" sz="2000" dirty="0"/>
                <a:t>as a backend database for web </a:t>
              </a:r>
              <a:r>
                <a:rPr lang="en-US" sz="2000" dirty="0" smtClean="0"/>
                <a:t>applications, </a:t>
              </a:r>
              <a:r>
                <a:rPr lang="en-US" sz="2000" dirty="0"/>
                <a:t>Stores user </a:t>
              </a:r>
              <a:r>
                <a:rPr lang="en-US" sz="2000" dirty="0" smtClean="0"/>
                <a:t>data,</a:t>
              </a:r>
              <a:endParaRPr lang="en-US" sz="2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531201" y="2084649"/>
              <a:ext cx="84216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manages </a:t>
              </a:r>
              <a:r>
                <a:rPr lang="en-US" sz="2000" dirty="0"/>
                <a:t>content, and handles transactions for websites and online platforms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08461" y="2643226"/>
            <a:ext cx="10156707" cy="807770"/>
            <a:chOff x="1308461" y="2643226"/>
            <a:chExt cx="10156707" cy="807770"/>
          </a:xfrm>
        </p:grpSpPr>
        <p:sp>
          <p:nvSpPr>
            <p:cNvPr id="6" name="Rectangle 5"/>
            <p:cNvSpPr/>
            <p:nvPr/>
          </p:nvSpPr>
          <p:spPr>
            <a:xfrm>
              <a:off x="4009291" y="2643226"/>
              <a:ext cx="74558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Used </a:t>
              </a:r>
              <a:r>
                <a:rPr lang="en-US" sz="2000" dirty="0"/>
                <a:t>for data warehousing, which involves collecting and </a:t>
              </a:r>
              <a:r>
                <a:rPr lang="en-US" sz="2000" dirty="0" smtClean="0"/>
                <a:t>managing</a:t>
              </a:r>
              <a:endParaRPr lang="en-US" sz="2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08461" y="3050886"/>
              <a:ext cx="628809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large </a:t>
              </a:r>
              <a:r>
                <a:rPr lang="en-US" sz="2000" dirty="0"/>
                <a:t>volumes of data for analysis and reporting purposes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91436" y="3573259"/>
            <a:ext cx="10009609" cy="892334"/>
            <a:chOff x="1291436" y="3573259"/>
            <a:chExt cx="10009609" cy="892334"/>
          </a:xfrm>
        </p:grpSpPr>
        <p:sp>
          <p:nvSpPr>
            <p:cNvPr id="23" name="Rectangle 22"/>
            <p:cNvSpPr/>
            <p:nvPr/>
          </p:nvSpPr>
          <p:spPr>
            <a:xfrm>
              <a:off x="3845168" y="3573259"/>
              <a:ext cx="74558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Excellent </a:t>
              </a:r>
              <a:r>
                <a:rPr lang="en-US" sz="2000" dirty="0"/>
                <a:t>support for geospatial data, making it ideal for </a:t>
              </a:r>
              <a:r>
                <a:rPr lang="en-US" sz="2000" dirty="0" smtClean="0"/>
                <a:t>applications</a:t>
              </a:r>
              <a:endParaRPr lang="en-US" sz="2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91436" y="4065483"/>
              <a:ext cx="88554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that </a:t>
              </a:r>
              <a:r>
                <a:rPr lang="en-US" sz="2000" dirty="0"/>
                <a:t>deal with maps, location-based services, and geographic information systems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91437" y="4617731"/>
            <a:ext cx="10267516" cy="810276"/>
            <a:chOff x="1291437" y="4617731"/>
            <a:chExt cx="10267516" cy="810276"/>
          </a:xfrm>
        </p:grpSpPr>
        <p:sp>
          <p:nvSpPr>
            <p:cNvPr id="25" name="Rectangle 24"/>
            <p:cNvSpPr/>
            <p:nvPr/>
          </p:nvSpPr>
          <p:spPr>
            <a:xfrm>
              <a:off x="3623206" y="4617731"/>
              <a:ext cx="793574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Used for </a:t>
              </a:r>
              <a:r>
                <a:rPr lang="en-US" sz="2000" dirty="0"/>
                <a:t>managing financial data, processing transactions, and </a:t>
              </a:r>
              <a:r>
                <a:rPr lang="en-US" sz="2000" dirty="0" smtClean="0"/>
                <a:t>generating</a:t>
              </a:r>
              <a:endParaRPr lang="en-US" sz="2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91437" y="5027897"/>
              <a:ext cx="74657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reports </a:t>
              </a:r>
              <a:r>
                <a:rPr lang="en-US" sz="2000" dirty="0"/>
                <a:t>due to its reliability, security, and support for complex queries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59080" y="5662203"/>
            <a:ext cx="9406087" cy="825822"/>
            <a:chOff x="2059080" y="5662203"/>
            <a:chExt cx="9406087" cy="825822"/>
          </a:xfrm>
        </p:grpSpPr>
        <p:sp>
          <p:nvSpPr>
            <p:cNvPr id="27" name="Rectangle 26"/>
            <p:cNvSpPr/>
            <p:nvPr/>
          </p:nvSpPr>
          <p:spPr>
            <a:xfrm>
              <a:off x="4297064" y="5662203"/>
              <a:ext cx="716810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Used </a:t>
              </a:r>
              <a:r>
                <a:rPr lang="en-US" sz="2000" dirty="0"/>
                <a:t>in scientific research for storing and analyzing </a:t>
              </a:r>
              <a:r>
                <a:rPr lang="en-US" sz="2000" dirty="0" smtClean="0"/>
                <a:t>experimental</a:t>
              </a:r>
              <a:endParaRPr lang="en-US" sz="20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59080" y="6087915"/>
              <a:ext cx="704975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data</a:t>
              </a:r>
              <a:r>
                <a:rPr lang="en-US" sz="2000" dirty="0"/>
                <a:t>, conducting simulations, and managing research databases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89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131044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Installing </a:t>
            </a:r>
            <a:r>
              <a:rPr lang="en-US" sz="3600" b="1" dirty="0">
                <a:solidFill>
                  <a:srgbClr val="00B050"/>
                </a:solidFill>
              </a:rPr>
              <a:t>PostgreSQL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8771" y="1592279"/>
            <a:ext cx="2056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Follow the URL :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2304925" y="2248237"/>
            <a:ext cx="54205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https://www.postgresql.org/download/windows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925" y="2904195"/>
            <a:ext cx="7094269" cy="2566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924" y="5601065"/>
            <a:ext cx="7094269" cy="1095375"/>
          </a:xfrm>
          <a:prstGeom prst="rect">
            <a:avLst/>
          </a:prstGeom>
        </p:spPr>
      </p:pic>
      <p:pic>
        <p:nvPicPr>
          <p:cNvPr id="2050" name="Picture 2" descr="PostgreSQL Download &amp; Install - PGInstaller GUI Installer - Step by Step Instructions - Step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4296139"/>
            <a:ext cx="26860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27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131044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Installing </a:t>
            </a:r>
            <a:r>
              <a:rPr lang="en-US" sz="3600" b="1" dirty="0">
                <a:solidFill>
                  <a:srgbClr val="00B050"/>
                </a:solidFill>
              </a:rPr>
              <a:t>PostgreSQL</a:t>
            </a:r>
          </a:p>
        </p:txBody>
      </p:sp>
      <p:pic>
        <p:nvPicPr>
          <p:cNvPr id="3074" name="Picture 2" descr="PostgreSQL Download &amp; Install - PGInstaller GUI Installer - Step by Step Instructions - Step 4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945" y="1586767"/>
            <a:ext cx="49339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ostgreSQL Download &amp; Install - PGInstaller GUI Installer - Step by Step Instructions - Step 4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729" y="2767012"/>
            <a:ext cx="4962525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96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131044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Installing </a:t>
            </a:r>
            <a:r>
              <a:rPr lang="en-US" sz="3600" b="1" dirty="0">
                <a:solidFill>
                  <a:srgbClr val="00B050"/>
                </a:solidFill>
              </a:rPr>
              <a:t>PostgreSQL</a:t>
            </a:r>
          </a:p>
        </p:txBody>
      </p:sp>
      <p:pic>
        <p:nvPicPr>
          <p:cNvPr id="4098" name="Picture 2" descr="PostgreSQL Download &amp; Install - PGInstaller GUI Installer - Step by Step Instructions - Step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59" y="1508491"/>
            <a:ext cx="492442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ostgreSQL Download &amp; Install - PGInstaller GUI Installer - Step by Step Instructions - Step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851" y="2747351"/>
            <a:ext cx="49434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20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702</TotalTime>
  <Words>299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Wingdings 3</vt:lpstr>
      <vt:lpstr>Parallax</vt:lpstr>
      <vt:lpstr>PowerPoint Presentation</vt:lpstr>
      <vt:lpstr>PowerPoint Presentation</vt:lpstr>
      <vt:lpstr>PowerPoint Presentation</vt:lpstr>
      <vt:lpstr>Database</vt:lpstr>
      <vt:lpstr>Intro to PostgreSQL</vt:lpstr>
      <vt:lpstr>Applications of PostgreSQL</vt:lpstr>
      <vt:lpstr>Installing PostgreSQL</vt:lpstr>
      <vt:lpstr>Installing PostgreSQL</vt:lpstr>
      <vt:lpstr>Installing PostgreSQL</vt:lpstr>
      <vt:lpstr>Installing PostgreSQL</vt:lpstr>
      <vt:lpstr>Installing PostgreSQL</vt:lpstr>
      <vt:lpstr>Installing PostgreSQL</vt:lpstr>
      <vt:lpstr>Accessing PostgreSQL</vt:lpstr>
      <vt:lpstr>Connecting to PostgreSQL</vt:lpstr>
      <vt:lpstr>PowerPoint Presentation</vt:lpstr>
      <vt:lpstr>Connecting to “test” database</vt:lpstr>
      <vt:lpstr>Connecting app to PostgreSQL</vt:lpstr>
      <vt:lpstr>Code to connect database</vt:lpstr>
      <vt:lpstr>Verifying database connection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586</cp:revision>
  <dcterms:created xsi:type="dcterms:W3CDTF">2024-06-06T09:38:49Z</dcterms:created>
  <dcterms:modified xsi:type="dcterms:W3CDTF">2024-08-23T07:58:01Z</dcterms:modified>
</cp:coreProperties>
</file>