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60" r:id="rId2"/>
    <p:sldId id="261" r:id="rId3"/>
    <p:sldId id="262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144" autoAdjust="0"/>
  </p:normalViewPr>
  <p:slideViewPr>
    <p:cSldViewPr snapToGrid="0">
      <p:cViewPr>
        <p:scale>
          <a:sx n="75" d="100"/>
          <a:sy n="75" d="100"/>
        </p:scale>
        <p:origin x="29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8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4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2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76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3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52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2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5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CCC3E58-0FED-48EC-8CBE-B86CB620638B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3362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n't Let Digital Marketing Mistakes Derail Your Business | Entreprene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8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916" y="789765"/>
            <a:ext cx="10308542" cy="66869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US" sz="1800"/>
              <a:t>Content marketing focuses on creating and distributing valuable, relevant content to attract, engage, and retain a target audience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050916" y="1584668"/>
            <a:ext cx="2121350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Types of Content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819743" y="2074564"/>
            <a:ext cx="7413240" cy="50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In-depth articles that provide value to your audience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0287" y="224740"/>
            <a:ext cx="35189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Bradley Hand ITC" panose="03070402050302030203" pitchFamily="66" charset="0"/>
              </a:rPr>
              <a:t>Content Marketing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0287" y="2117812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C000"/>
                </a:solidFill>
              </a:rPr>
              <a:t>Blog Posts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418031" y="2510894"/>
            <a:ext cx="6583465" cy="50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Engaging visual content that conveys your message effectively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60287" y="2577892"/>
            <a:ext cx="1232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C000"/>
                </a:solidFill>
              </a:rPr>
              <a:t>Videos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916794" y="2999205"/>
            <a:ext cx="6583465" cy="50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Engaging visual content that conveys your message effectively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60287" y="3042453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C000"/>
                </a:solidFill>
              </a:rPr>
              <a:t>Infographics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643663" y="3459285"/>
            <a:ext cx="6583465" cy="50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Audio content that can reach users on the go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60287" y="3502533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C000"/>
                </a:solidFill>
              </a:rPr>
              <a:t>Podcasts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3902449" y="3912481"/>
            <a:ext cx="5811567" cy="50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Short-form posts, stories, and updates across platforms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0287" y="3955729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C000"/>
                </a:solidFill>
              </a:rPr>
              <a:t>Social Media Content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60287" y="4520843"/>
            <a:ext cx="1851789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Key Strategies</a:t>
            </a:r>
            <a:endParaRPr lang="en-US" sz="2000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2938496" y="5021539"/>
            <a:ext cx="7413240" cy="50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Connect with your audience emotionally through compelling narratives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60287" y="5064787"/>
            <a:ext cx="1783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C000"/>
                </a:solidFill>
              </a:rPr>
              <a:t>Story Telling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197283" y="5467164"/>
            <a:ext cx="5291099" cy="50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Ensure your content ranks well on search engines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72581" y="5508215"/>
            <a:ext cx="3005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C000"/>
                </a:solidFill>
              </a:rPr>
              <a:t>SEO-Optimized Content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4209160" y="5918775"/>
            <a:ext cx="6538009" cy="50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Amplify your content’s reach by sharing across social channels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84458" y="5959826"/>
            <a:ext cx="3005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C000"/>
                </a:solidFill>
              </a:rPr>
              <a:t>Sharing on Social Media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06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50916" y="765270"/>
            <a:ext cx="1111202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Benefits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88520" y="1255167"/>
            <a:ext cx="4531086" cy="50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Establish your brand as an industry leader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0287" y="224740"/>
            <a:ext cx="35189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Bradley Hand ITC" panose="03070402050302030203" pitchFamily="66" charset="0"/>
              </a:rPr>
              <a:t>Content Marketing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0287" y="1298414"/>
            <a:ext cx="2800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C000"/>
                </a:solidFill>
              </a:rPr>
              <a:t>Builds Brand Authority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002458" y="1690290"/>
            <a:ext cx="5037137" cy="50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High-quality content attracts visitors to your site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60287" y="1758494"/>
            <a:ext cx="1873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C000"/>
                </a:solidFill>
              </a:rPr>
              <a:t>Drives Traffic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545445" y="2154851"/>
            <a:ext cx="5869215" cy="50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Keeps your audience engaged with valuable information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60287" y="2223055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C000"/>
                </a:solidFill>
              </a:rPr>
              <a:t>Enhances Customer Loyalty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80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84458" y="956141"/>
            <a:ext cx="3950953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How Components Work Together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94703" y="1942682"/>
            <a:ext cx="9483093" cy="8480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SEO drives organic traffic to a website, which can then be leveraged in email marketing campaigns to convert visitors into customers</a:t>
            </a:r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0287" y="224740"/>
            <a:ext cx="50081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Bradley Hand ITC" panose="03070402050302030203" pitchFamily="66" charset="0"/>
              </a:rPr>
              <a:t>Integrating the Components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224134" y="1468152"/>
            <a:ext cx="108234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07238" y="3497311"/>
            <a:ext cx="4019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C000"/>
                </a:solidFill>
              </a:rPr>
              <a:t>Align Messaging Across Channels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224133" y="3062982"/>
            <a:ext cx="3533340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Creating a Cohesive Strategy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207238" y="4463938"/>
            <a:ext cx="4480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C000"/>
                </a:solidFill>
              </a:rPr>
              <a:t>Use Data to Inform Other Components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09472" y="3911705"/>
            <a:ext cx="91683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Ensure that your brand’s message is consistent across all digital marketing components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709471" y="4882031"/>
            <a:ext cx="91683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Insights from social media can guide content creation, while email metrics can inform SEO 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0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060287" y="1174523"/>
            <a:ext cx="9483093" cy="8480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Which component do you think is the most critical for a successful digital marketing strategy? Why?</a:t>
            </a:r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0287" y="224740"/>
            <a:ext cx="3889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Bradley Hand ITC" panose="03070402050302030203" pitchFamily="66" charset="0"/>
              </a:rPr>
              <a:t>Discussion Questions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4113" y="2105667"/>
            <a:ext cx="93361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(Encourage students to share their views on the relative importance of SEO, SEM, social media, email, and content marketing.)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060287" y="3015198"/>
            <a:ext cx="9483093" cy="8480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Have you encountered any effective digital marketing campaigns that utilized multiple components?</a:t>
            </a:r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2237" y="3946342"/>
            <a:ext cx="95043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(Ask students to provide examples and analyze how different components worked together.)</a:t>
            </a:r>
          </a:p>
        </p:txBody>
      </p:sp>
    </p:spTree>
    <p:extLst>
      <p:ext uri="{BB962C8B-B14F-4D97-AF65-F5344CB8AC3E}">
        <p14:creationId xmlns:p14="http://schemas.microsoft.com/office/powerpoint/2010/main" val="19082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574" y="1133721"/>
            <a:ext cx="5486154" cy="493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9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60" y="2981696"/>
            <a:ext cx="9680862" cy="27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7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1281" y="1138535"/>
            <a:ext cx="80906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Overview of Digital Marketing</a:t>
            </a:r>
            <a:endParaRPr lang="en-US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601" y="2534391"/>
            <a:ext cx="3492335" cy="349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1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268" y="1615583"/>
            <a:ext cx="10308542" cy="73573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US" sz="1800" dirty="0"/>
              <a:t>Digital marketing consists of several key components that work together to create an effective strategy. These include SEO, SEM, social media marketing, email marketing, and content marketing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791" y="3377792"/>
            <a:ext cx="6347412" cy="493564"/>
          </a:xfrm>
        </p:spPr>
        <p:txBody>
          <a:bodyPr>
            <a:noAutofit/>
          </a:bodyPr>
          <a:lstStyle/>
          <a:p>
            <a:r>
              <a:rPr lang="en-US" sz="1800" dirty="0"/>
              <a:t>The synergy between these components amplifies results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4268" y="1082665"/>
            <a:ext cx="1255472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Definition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4268" y="2904255"/>
            <a:ext cx="146546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Importance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44268" y="3883228"/>
            <a:ext cx="10130414" cy="699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 cohesive approach maximizes reach, engagement, and conversions, ensuring a stronger overall strategy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85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916" y="789765"/>
            <a:ext cx="10308542" cy="742147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US" sz="1800"/>
              <a:t>Search Engine Optimization (SEO) is the process of optimizing a website to improve its visibility and ranking on search engine results pages (SERPs)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050916" y="1691542"/>
            <a:ext cx="2662908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Key Elements of SEO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93419" y="2591839"/>
            <a:ext cx="9999786" cy="50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Focuses on content quality, keyword usage, and metadata (e.g., title tags, meta descriptions)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0287" y="224740"/>
            <a:ext cx="64443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Bradley Hand ITC" panose="03070402050302030203" pitchFamily="66" charset="0"/>
              </a:rPr>
              <a:t>Search Engine Optimization (SEO)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0287" y="2236561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1- On-Page </a:t>
            </a:r>
            <a:r>
              <a:rPr lang="en-US" dirty="0">
                <a:solidFill>
                  <a:srgbClr val="FFC000"/>
                </a:solidFill>
              </a:rPr>
              <a:t>SEO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32393" y="3609640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2- Off-Page </a:t>
            </a:r>
            <a:r>
              <a:rPr lang="en-US" dirty="0">
                <a:solidFill>
                  <a:srgbClr val="FFC000"/>
                </a:solidFill>
              </a:rPr>
              <a:t>SEO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50725" y="5289870"/>
            <a:ext cx="1963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3- Technical </a:t>
            </a:r>
            <a:r>
              <a:rPr lang="en-US" dirty="0">
                <a:solidFill>
                  <a:srgbClr val="FFC000"/>
                </a:solidFill>
              </a:rPr>
              <a:t>SEO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05294" y="3030471"/>
            <a:ext cx="6501792" cy="50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Improves user experience and relevance to search queries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136954" y="3961951"/>
            <a:ext cx="9999786" cy="70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Involves building backlinks from other reputable sites and leveraging social media signals to enhance authority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136954" y="4692313"/>
            <a:ext cx="6501792" cy="435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Boosts credibility and influence in search rankings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60703" y="5659202"/>
            <a:ext cx="9052076" cy="435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Ensures your site is fast, mobile-friendly, and easily crawlable by search engine bots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160703" y="6127137"/>
            <a:ext cx="9052076" cy="435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Factors like site speed, mobile responsiveness, and secure HTTPS protocols are critical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11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916" y="789765"/>
            <a:ext cx="10308542" cy="742147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US" sz="1800"/>
              <a:t>Search Engine Marketing (SEM) refers to paid advertising efforts aimed at increasing visibility on search engine results pages through platforms like Google Ads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050916" y="1608417"/>
            <a:ext cx="3062057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Key Components of SEM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93419" y="2437464"/>
            <a:ext cx="5658643" cy="50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Advertisers pay a fee each time their ad is clicked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0287" y="224740"/>
            <a:ext cx="60612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latin typeface="Bradley Hand ITC" panose="03070402050302030203" pitchFamily="66" charset="0"/>
              </a:rPr>
              <a:t>Search Engine Marketing (SEM)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0287" y="2105936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1. PPC </a:t>
            </a:r>
            <a:r>
              <a:rPr lang="en-US" dirty="0">
                <a:solidFill>
                  <a:srgbClr val="FFC000"/>
                </a:solidFill>
              </a:rPr>
              <a:t>(Pay-Per-Click)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32393" y="3395890"/>
            <a:ext cx="1646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2- Google Ads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05293" y="2876096"/>
            <a:ext cx="7808078" cy="50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Ads appear at the top or bottom of search results for targeted keywords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136954" y="3771952"/>
            <a:ext cx="5984608" cy="443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 platform for managing search engine ad campaigns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136954" y="4252934"/>
            <a:ext cx="8695815" cy="435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Enables precise targeting based on user searches, locations, and demographics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50916" y="4773519"/>
            <a:ext cx="2021707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Benefits of SEM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168416" y="5303165"/>
            <a:ext cx="2443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C000"/>
                </a:solidFill>
              </a:rPr>
              <a:t>Immediate Visibility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3612355" y="5302090"/>
            <a:ext cx="5698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Quickly puts your brand in front of potential customers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68416" y="5720474"/>
            <a:ext cx="205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FFC000"/>
                </a:solidFill>
              </a:rPr>
              <a:t>Targeted Traffic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14375" y="5739403"/>
            <a:ext cx="6635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Focuses on users already searching for your product or service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168416" y="6156712"/>
            <a:ext cx="2153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FFC000"/>
                </a:solidFill>
              </a:rPr>
              <a:t>Measurable ROI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14375" y="6175641"/>
            <a:ext cx="7156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Performance tracking tools show how effectively each dollar is spent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97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916" y="789765"/>
            <a:ext cx="10308542" cy="66869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US" sz="1800" dirty="0"/>
              <a:t>Social media marketing involves promoting products or services on platforms like Facebook, Instagram, Twitter, LinkedIn, and </a:t>
            </a:r>
            <a:r>
              <a:rPr lang="en-US" sz="1800" dirty="0" err="1"/>
              <a:t>TikTok</a:t>
            </a:r>
            <a:r>
              <a:rPr lang="en-US" sz="1800" dirty="0"/>
              <a:t> to engage users and build a brand presence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1050916" y="1644046"/>
            <a:ext cx="1779654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Key Platforms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14531" y="2114056"/>
            <a:ext cx="9470623" cy="50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Ideal for both organic posts and paid ads targeting a wide range of users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0287" y="224740"/>
            <a:ext cx="43989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Bradley Hand ITC" panose="03070402050302030203" pitchFamily="66" charset="0"/>
              </a:rPr>
              <a:t>Social Media </a:t>
            </a:r>
            <a:r>
              <a:rPr lang="en-US" sz="3200" b="1" dirty="0" smtClean="0">
                <a:latin typeface="Bradley Hand ITC" panose="03070402050302030203" pitchFamily="66" charset="0"/>
              </a:rPr>
              <a:t>Marketing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0287" y="2177190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1. </a:t>
            </a:r>
            <a:r>
              <a:rPr lang="en-US" dirty="0">
                <a:solidFill>
                  <a:srgbClr val="FFC000"/>
                </a:solidFill>
              </a:rPr>
              <a:t>Facebook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2502653" y="2522772"/>
            <a:ext cx="5156931" cy="50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Highly visual, perfect for photo and video content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48409" y="2585906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2. Instagram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2293111" y="3016636"/>
            <a:ext cx="5960243" cy="50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Great for real-time engagement and brand conversations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76370" y="3079770"/>
            <a:ext cx="1116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3. Twitter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2447488" y="3510500"/>
            <a:ext cx="5960243" cy="50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Focuses on B2B marketing and professional networking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76370" y="3573634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4. LinkedIn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2281234" y="4014567"/>
            <a:ext cx="5960243" cy="50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Short-form video content, popular with younger audiences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76370" y="4065826"/>
            <a:ext cx="1095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4. </a:t>
            </a:r>
            <a:r>
              <a:rPr lang="en-US" dirty="0" err="1" smtClean="0">
                <a:solidFill>
                  <a:srgbClr val="FFC000"/>
                </a:solidFill>
              </a:rPr>
              <a:t>TikTok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48409" y="4734409"/>
            <a:ext cx="1338828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Strategies</a:t>
            </a:r>
            <a:endParaRPr lang="en-US" sz="2000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3265718" y="5218264"/>
            <a:ext cx="5866409" cy="50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Regular posts, stories, and engagement with followers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40744" y="5286468"/>
            <a:ext cx="2153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C000"/>
                </a:solidFill>
              </a:rPr>
              <a:t>Organic Content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2529448" y="5681241"/>
            <a:ext cx="5343894" cy="50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Target specific demographics with promoted posts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76370" y="5749445"/>
            <a:ext cx="1383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C000"/>
                </a:solidFill>
              </a:rPr>
              <a:t>Paid Ads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3970877" y="6138978"/>
            <a:ext cx="4911866" cy="50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Collaborating with influencers to expand reach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16509" y="6195307"/>
            <a:ext cx="2845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C000"/>
                </a:solidFill>
              </a:rPr>
              <a:t>Influencer Partnerships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4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60287" y="224740"/>
            <a:ext cx="43989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Bradley Hand ITC" panose="03070402050302030203" pitchFamily="66" charset="0"/>
              </a:rPr>
              <a:t>Social Media </a:t>
            </a:r>
            <a:r>
              <a:rPr lang="en-US" sz="3200" b="1" dirty="0" smtClean="0">
                <a:latin typeface="Bradley Hand ITC" panose="03070402050302030203" pitchFamily="66" charset="0"/>
              </a:rPr>
              <a:t>Marketing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67952" y="1053057"/>
            <a:ext cx="1111202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Benefits</a:t>
            </a:r>
            <a:endParaRPr lang="en-US" sz="2000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3427765" y="1536912"/>
            <a:ext cx="3578678" cy="50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Increase visibility and recognition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60287" y="1605116"/>
            <a:ext cx="2277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C000"/>
                </a:solidFill>
              </a:rPr>
              <a:t>Brand Awareness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3997782" y="1999889"/>
            <a:ext cx="5343894" cy="50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Interact directly with your audience and foster loyalty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95913" y="2068093"/>
            <a:ext cx="2845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C000"/>
                </a:solidFill>
              </a:rPr>
              <a:t>Customer Engagement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3432286" y="2457626"/>
            <a:ext cx="3906665" cy="50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Turn followers into paying customers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36052" y="2513955"/>
            <a:ext cx="2191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C000"/>
                </a:solidFill>
              </a:rPr>
              <a:t>Lead Generation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77150" y="42751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50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916" y="789765"/>
            <a:ext cx="10308542" cy="66869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US" sz="1800"/>
              <a:t>Email marketing is a strategy for sending targeted messages directly to a list of subscribers, aiming to engage them and drive conversions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050916" y="1584668"/>
            <a:ext cx="1766830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Key </a:t>
            </a:r>
            <a:r>
              <a:rPr lang="en-US" sz="2000" dirty="0" smtClean="0"/>
              <a:t>Elements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33879" y="2417194"/>
            <a:ext cx="7413240" cy="50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Use lead magnets (e.g., free eBooks, webinars) to encourage sign-ups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0287" y="224740"/>
            <a:ext cx="32095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Bradley Hand ITC" panose="03070402050302030203" pitchFamily="66" charset="0"/>
              </a:rPr>
              <a:t>Email Marketing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0287" y="2117812"/>
            <a:ext cx="271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1.  Building </a:t>
            </a:r>
            <a:r>
              <a:rPr lang="en-US" dirty="0">
                <a:solidFill>
                  <a:srgbClr val="FFC000"/>
                </a:solidFill>
              </a:rPr>
              <a:t>an Email List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1433879" y="2827933"/>
            <a:ext cx="7413240" cy="50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Ensure you have permission-based subscribers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1433878" y="3789471"/>
            <a:ext cx="9384543" cy="50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Divide your email list into segments based on user behavior, demographics, or interests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60287" y="3490089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2. </a:t>
            </a:r>
            <a:r>
              <a:rPr lang="en-US" dirty="0">
                <a:solidFill>
                  <a:srgbClr val="FFC000"/>
                </a:solidFill>
              </a:rPr>
              <a:t>Segmentation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1433879" y="4200210"/>
            <a:ext cx="7745748" cy="50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Send personalized content to specific segments for higher engagement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3233657" y="5230198"/>
            <a:ext cx="7074123" cy="50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Regular updates on company news, blog posts, or announcements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60287" y="4865659"/>
            <a:ext cx="2168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3. </a:t>
            </a:r>
            <a:r>
              <a:rPr lang="en-US" dirty="0">
                <a:solidFill>
                  <a:srgbClr val="FFC000"/>
                </a:solidFill>
              </a:rPr>
              <a:t>Campaign Types</a:t>
            </a: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4039675" y="5643983"/>
            <a:ext cx="6564990" cy="50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Drip campaigns or welcome emails triggered by user actions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1091" y="5288923"/>
            <a:ext cx="1678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SzPct val="85000"/>
              <a:buFont typeface="Wingdings 3" panose="05040102010807070707" pitchFamily="18" charset="2"/>
              <a:buChar char="u"/>
            </a:pPr>
            <a:r>
              <a:rPr lang="en-US" dirty="0">
                <a:solidFill>
                  <a:srgbClr val="92D050"/>
                </a:solidFill>
              </a:rPr>
              <a:t>Newsletters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481091" y="5712187"/>
            <a:ext cx="24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92D05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dirty="0">
                <a:solidFill>
                  <a:srgbClr val="92D050"/>
                </a:solidFill>
              </a:rPr>
              <a:t>Promotional Emails</a:t>
            </a:r>
          </a:p>
        </p:txBody>
      </p:sp>
    </p:spTree>
    <p:extLst>
      <p:ext uri="{BB962C8B-B14F-4D97-AF65-F5344CB8AC3E}">
        <p14:creationId xmlns:p14="http://schemas.microsoft.com/office/powerpoint/2010/main" val="113330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60287" y="224740"/>
            <a:ext cx="32095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Bradley Hand ITC" panose="03070402050302030203" pitchFamily="66" charset="0"/>
              </a:rPr>
              <a:t>Email Marketing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67952" y="1053057"/>
            <a:ext cx="1111202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Benefits</a:t>
            </a:r>
            <a:endParaRPr lang="en-US" sz="2000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2548990" y="1536912"/>
            <a:ext cx="5431229" cy="50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One of the most cost-effective marketing strategies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60287" y="1605116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C000"/>
                </a:solidFill>
              </a:rPr>
              <a:t>High ROI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3261519" y="1999889"/>
            <a:ext cx="4623700" cy="50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Tailor messages to specific user segments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95913" y="2068093"/>
            <a:ext cx="2050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C000"/>
                </a:solidFill>
              </a:rPr>
              <a:t>Personalization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3695778" y="2462866"/>
            <a:ext cx="6350746" cy="50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Track open rates, click-through rates, and conversions easily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36052" y="2513955"/>
            <a:ext cx="2512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C000"/>
                </a:solidFill>
              </a:rPr>
              <a:t>Measurable Results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77150" y="42751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65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288</TotalTime>
  <Words>889</Words>
  <Application>Microsoft Office PowerPoint</Application>
  <PresentationFormat>Widescreen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Bradley Hand ITC</vt:lpstr>
      <vt:lpstr>Courier New</vt:lpstr>
      <vt:lpstr>MS Shell Dlg 2</vt:lpstr>
      <vt:lpstr>Wingdings</vt:lpstr>
      <vt:lpstr>Wingdings 3</vt:lpstr>
      <vt:lpstr>Madison</vt:lpstr>
      <vt:lpstr>PowerPoint Presentation</vt:lpstr>
      <vt:lpstr>PowerPoint Presentation</vt:lpstr>
      <vt:lpstr>Digital marketing consists of several key components that work together to create an effective strategy. These include SEO, SEM, social media marketing, email marketing, and content marketing</vt:lpstr>
      <vt:lpstr>Search Engine Optimization (SEO) is the process of optimizing a website to improve its visibility and ranking on search engine results pages (SERPs)</vt:lpstr>
      <vt:lpstr>Search Engine Marketing (SEM) refers to paid advertising efforts aimed at increasing visibility on search engine results pages through platforms like Google Ads</vt:lpstr>
      <vt:lpstr>Social media marketing involves promoting products or services on platforms like Facebook, Instagram, Twitter, LinkedIn, and TikTok to engage users and build a brand presence</vt:lpstr>
      <vt:lpstr>PowerPoint Presentation</vt:lpstr>
      <vt:lpstr>Email marketing is a strategy for sending targeted messages directly to a list of subscribers, aiming to engage them and drive conversions</vt:lpstr>
      <vt:lpstr>PowerPoint Presentation</vt:lpstr>
      <vt:lpstr>Content marketing focuses on creating and distributing valuable, relevant content to attract, engage, and retain a target audience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428</cp:revision>
  <dcterms:created xsi:type="dcterms:W3CDTF">2024-06-08T09:17:22Z</dcterms:created>
  <dcterms:modified xsi:type="dcterms:W3CDTF">2024-09-23T06:48:10Z</dcterms:modified>
</cp:coreProperties>
</file>