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83" r:id="rId4"/>
    <p:sldId id="285" r:id="rId5"/>
    <p:sldId id="286" r:id="rId6"/>
    <p:sldId id="288" r:id="rId7"/>
    <p:sldId id="289" r:id="rId8"/>
    <p:sldId id="290" r:id="rId9"/>
    <p:sldId id="287" r:id="rId10"/>
    <p:sldId id="284" r:id="rId11"/>
    <p:sldId id="291" r:id="rId12"/>
    <p:sldId id="292" r:id="rId13"/>
    <p:sldId id="261" r:id="rId14"/>
    <p:sldId id="293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6144" autoAdjust="0"/>
  </p:normalViewPr>
  <p:slideViewPr>
    <p:cSldViewPr snapToGrid="0">
      <p:cViewPr varScale="1">
        <p:scale>
          <a:sx n="80" d="100"/>
          <a:sy n="80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9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7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0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9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uby on Rails: Full Guide About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17553" y="5934670"/>
            <a:ext cx="4210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Ruby on Rails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56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39097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r:id="rId3" imgW="16253640" imgH="9142560" progId="">
                  <p:embed/>
                </p:oleObj>
              </mc:Choice>
              <mc:Fallback>
                <p:oleObj r:id="rId3" imgW="16253640" imgH="91425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0427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76359" y="721426"/>
            <a:ext cx="3669409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What are Partials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61385" y="1727051"/>
            <a:ext cx="1642761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Role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451233" y="2559963"/>
            <a:ext cx="165291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Purpose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3114298" y="4197763"/>
            <a:ext cx="73597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/>
              <a:t>Included within layouts or other templates to avoid code duplication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3114298" y="1750194"/>
            <a:ext cx="48265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Reusable components or fragments of code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51232" y="3556961"/>
            <a:ext cx="165291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Functionality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3114298" y="3553053"/>
            <a:ext cx="83157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/>
              <a:t>Serve specific purposes and can be used multiple times across different pages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1451231" y="4197763"/>
            <a:ext cx="165291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Usage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422" y="11736"/>
            <a:ext cx="3771578" cy="251438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461385" y="2570848"/>
            <a:ext cx="10546131" cy="825060"/>
            <a:chOff x="1461385" y="2570848"/>
            <a:chExt cx="10546131" cy="825060"/>
          </a:xfrm>
        </p:grpSpPr>
        <p:sp>
          <p:nvSpPr>
            <p:cNvPr id="13" name="Rectangle 12"/>
            <p:cNvSpPr/>
            <p:nvPr/>
          </p:nvSpPr>
          <p:spPr>
            <a:xfrm>
              <a:off x="3114298" y="2570848"/>
              <a:ext cx="889321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C00000"/>
                </a:buClr>
                <a:buSzPct val="85000"/>
              </a:pPr>
              <a:r>
                <a:rPr lang="en-US" sz="2000" dirty="0"/>
                <a:t>Encapsulate small, repeatable elements that can be included in various </a:t>
              </a:r>
              <a:r>
                <a:rPr lang="en-US" sz="2000" dirty="0" smtClean="0"/>
                <a:t>places</a:t>
              </a:r>
              <a:endParaRPr lang="en-US" sz="20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61385" y="2995798"/>
              <a:ext cx="378438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C00000"/>
                </a:buClr>
                <a:buSzPct val="85000"/>
              </a:pPr>
              <a:r>
                <a:rPr lang="en-US" sz="2000" dirty="0" smtClean="0"/>
                <a:t>within </a:t>
              </a:r>
              <a:r>
                <a:rPr lang="en-US" sz="2000" dirty="0"/>
                <a:t>a layout or other templates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408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/>
      <p:bldP spid="11" grpId="0"/>
      <p:bldP spid="16" grpId="0" animBg="1"/>
      <p:bldP spid="17" grpId="0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29391" y="745958"/>
            <a:ext cx="2225621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5" y="1732548"/>
            <a:ext cx="4619905" cy="24395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154" y="561109"/>
            <a:ext cx="6382646" cy="629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5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77" y="107248"/>
            <a:ext cx="3266313" cy="24257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07431" y="2775596"/>
            <a:ext cx="533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main purpose of a layout in Rails?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307429" y="3273069"/>
            <a:ext cx="70545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Where do you typically place layout files in a Rails application?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307430" y="3770542"/>
            <a:ext cx="59716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method is used to include a partial in a view?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307430" y="4268015"/>
            <a:ext cx="59716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file extension should a partial template have?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307428" y="4765488"/>
            <a:ext cx="66454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purpose of the yield keyword in a Rails layout?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414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63" y="339425"/>
            <a:ext cx="4815876" cy="20175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01586" y="3057895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131108" y="3057895"/>
            <a:ext cx="42576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 smtClean="0"/>
              <a:t>Include a layout and partial in your app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500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88074" y="757052"/>
            <a:ext cx="3253942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About today…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1637" y="1782873"/>
            <a:ext cx="2741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radley Hand ITC" panose="03070402050302030203" pitchFamily="66" charset="0"/>
              </a:rPr>
              <a:t>Ruby on Rails</a:t>
            </a:r>
            <a:endParaRPr lang="en-US" sz="3200" dirty="0">
              <a:latin typeface="Bradley Hand ITC" panose="03070402050302030203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69346" y="2796734"/>
            <a:ext cx="1872670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Layouts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69346" y="3276694"/>
            <a:ext cx="1495159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Partials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69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Rails Caching: A Quick Tutorial - Kinsta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90620" y="113260"/>
            <a:ext cx="10394192" cy="92333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/>
              <a:t>Introduction to Layouts and Partials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64276" y="1704292"/>
            <a:ext cx="129528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Layouts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855995" y="2179487"/>
            <a:ext cx="43874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Templates </a:t>
            </a:r>
            <a:r>
              <a:rPr lang="en-US" sz="2000" dirty="0"/>
              <a:t>for consistent page structure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4964271" y="2702810"/>
            <a:ext cx="1295291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Partials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5316335" y="3226133"/>
            <a:ext cx="32430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Reusable pieces of view code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07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05290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r:id="rId3" imgW="10793520" imgH="5714280" progId="">
                  <p:embed/>
                </p:oleObj>
              </mc:Choice>
              <mc:Fallback>
                <p:oleObj r:id="rId3" imgW="10793520" imgH="57142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625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76359" y="721426"/>
            <a:ext cx="3573157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What are layouts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61385" y="1727051"/>
            <a:ext cx="1642761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Purpose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451233" y="2716379"/>
            <a:ext cx="165291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Functionality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3158337" y="4712529"/>
            <a:ext cx="20874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app/views/layouts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043" y="373403"/>
            <a:ext cx="3372852" cy="1257154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451234" y="1750194"/>
            <a:ext cx="10556282" cy="777077"/>
            <a:chOff x="1451234" y="1750194"/>
            <a:chExt cx="10556282" cy="777077"/>
          </a:xfrm>
        </p:grpSpPr>
        <p:sp>
          <p:nvSpPr>
            <p:cNvPr id="11" name="Rectangle 10"/>
            <p:cNvSpPr/>
            <p:nvPr/>
          </p:nvSpPr>
          <p:spPr>
            <a:xfrm>
              <a:off x="3114298" y="1750194"/>
              <a:ext cx="889321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C00000"/>
                </a:buClr>
                <a:buSzPct val="85000"/>
              </a:pPr>
              <a:r>
                <a:rPr lang="en-US" sz="2000" dirty="0" smtClean="0"/>
                <a:t>Provide </a:t>
              </a:r>
              <a:r>
                <a:rPr lang="en-US" sz="2000" dirty="0"/>
                <a:t>a consistent structure for web pages by defining a common template </a:t>
              </a:r>
              <a:r>
                <a:rPr lang="en-US" sz="2000" dirty="0" smtClean="0"/>
                <a:t>that</a:t>
              </a:r>
              <a:endParaRPr lang="en-US" sz="2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51234" y="2127161"/>
              <a:ext cx="379453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C00000"/>
                </a:buClr>
                <a:buSzPct val="85000"/>
              </a:pPr>
              <a:r>
                <a:rPr lang="en-US" sz="2000" dirty="0"/>
                <a:t>can be </a:t>
              </a:r>
              <a:r>
                <a:rPr lang="en-US" sz="2000" dirty="0" smtClean="0"/>
                <a:t>used across multiple pages</a:t>
              </a:r>
              <a:endParaRPr lang="en-US" sz="20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461384" y="2715229"/>
            <a:ext cx="10546132" cy="809040"/>
            <a:chOff x="1461384" y="2715229"/>
            <a:chExt cx="10546132" cy="809040"/>
          </a:xfrm>
        </p:grpSpPr>
        <p:sp>
          <p:nvSpPr>
            <p:cNvPr id="13" name="Rectangle 12"/>
            <p:cNvSpPr/>
            <p:nvPr/>
          </p:nvSpPr>
          <p:spPr>
            <a:xfrm>
              <a:off x="3114298" y="2715229"/>
              <a:ext cx="889321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C00000"/>
                </a:buClr>
                <a:buSzPct val="85000"/>
              </a:pPr>
              <a:r>
                <a:rPr lang="en-US" sz="2000" dirty="0"/>
                <a:t>They often include the basic HTML structure, such as &lt;html&gt;, &lt;head&gt;, and &lt;body</a:t>
              </a:r>
              <a:r>
                <a:rPr lang="en-US" sz="2000" dirty="0" smtClean="0"/>
                <a:t>&gt;</a:t>
              </a:r>
              <a:endParaRPr lang="en-US" sz="2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61384" y="3124159"/>
              <a:ext cx="889321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C00000"/>
                </a:buClr>
                <a:buSzPct val="85000"/>
              </a:pPr>
              <a:r>
                <a:rPr lang="en-US" sz="2000" dirty="0" smtClean="0"/>
                <a:t>tags</a:t>
              </a:r>
              <a:r>
                <a:rPr lang="en-US" sz="2000" dirty="0"/>
                <a:t>, along with common elements like headers, footers, and navigation bars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451232" y="3713377"/>
            <a:ext cx="165291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Usage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1451232" y="3709469"/>
            <a:ext cx="10556284" cy="809040"/>
            <a:chOff x="1451232" y="3709469"/>
            <a:chExt cx="10556284" cy="809040"/>
          </a:xfrm>
        </p:grpSpPr>
        <p:sp>
          <p:nvSpPr>
            <p:cNvPr id="17" name="Rectangle 16"/>
            <p:cNvSpPr/>
            <p:nvPr/>
          </p:nvSpPr>
          <p:spPr>
            <a:xfrm>
              <a:off x="3114298" y="3709469"/>
              <a:ext cx="889321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C00000"/>
                </a:buClr>
                <a:buSzPct val="85000"/>
              </a:pPr>
              <a:r>
                <a:rPr lang="en-US" sz="2000" dirty="0"/>
                <a:t>Layouts are used to wrap around the content of different pages, ensuring that </a:t>
              </a:r>
              <a:r>
                <a:rPr lang="en-US" sz="2000" dirty="0" smtClean="0"/>
                <a:t>the</a:t>
              </a:r>
              <a:endParaRPr lang="en-US" sz="2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451232" y="4118399"/>
              <a:ext cx="592412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C00000"/>
                </a:buClr>
                <a:buSzPct val="85000"/>
              </a:pPr>
              <a:r>
                <a:rPr lang="en-US" sz="2000" dirty="0" smtClean="0"/>
                <a:t>overall </a:t>
              </a:r>
              <a:r>
                <a:rPr lang="en-US" sz="2000" dirty="0"/>
                <a:t>look and feel of the website remains consistent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1451231" y="4712529"/>
            <a:ext cx="165291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Location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92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/>
      <p:bldP spid="16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702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03646" y="946303"/>
            <a:ext cx="45512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Provides </a:t>
            </a:r>
            <a:r>
              <a:rPr lang="en-US" sz="2000" dirty="0"/>
              <a:t>a structure for your webpage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03646" y="1454701"/>
            <a:ext cx="4185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Has </a:t>
            </a:r>
            <a:r>
              <a:rPr lang="en-US" sz="2000" dirty="0"/>
              <a:t>a placeholder for the page title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03646" y="1965046"/>
            <a:ext cx="49327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Defines </a:t>
            </a:r>
            <a:r>
              <a:rPr lang="en-US" sz="2000" dirty="0"/>
              <a:t>the basic layout with a header, </a:t>
            </a:r>
            <a:endParaRPr lang="en-US" sz="2000" dirty="0" smtClean="0"/>
          </a:p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 </a:t>
            </a:r>
            <a:r>
              <a:rPr lang="en-US" sz="2000" dirty="0" smtClean="0"/>
              <a:t>      navigation</a:t>
            </a:r>
            <a:r>
              <a:rPr lang="en-US" sz="2000" dirty="0"/>
              <a:t>, main content area, and footer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82453" y="141583"/>
            <a:ext cx="2658978" cy="56110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Base Template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19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83330" y="2185556"/>
            <a:ext cx="47949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Extends </a:t>
            </a:r>
            <a:r>
              <a:rPr lang="en-US" sz="2000" dirty="0"/>
              <a:t>the base template (</a:t>
            </a:r>
            <a:r>
              <a:rPr lang="en-US" sz="2000" dirty="0" smtClean="0"/>
              <a:t>layout.html)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6883330" y="2698972"/>
            <a:ext cx="50129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Defines </a:t>
            </a:r>
            <a:r>
              <a:rPr lang="en-US" sz="2000" dirty="0"/>
              <a:t>the content to be inserted into </a:t>
            </a:r>
            <a:r>
              <a:rPr lang="en-US" sz="2000" dirty="0" smtClean="0"/>
              <a:t>the</a:t>
            </a:r>
          </a:p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 </a:t>
            </a:r>
            <a:r>
              <a:rPr lang="en-US" sz="2000" dirty="0" smtClean="0"/>
              <a:t>      main </a:t>
            </a:r>
            <a:r>
              <a:rPr lang="en-US" sz="2000" dirty="0"/>
              <a:t>section of the base template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46359" y="346120"/>
            <a:ext cx="2658978" cy="56110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Child Template</a:t>
            </a:r>
            <a:endParaRPr lang="en-US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443" y="1241925"/>
            <a:ext cx="4749339" cy="24517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2367" y="3828335"/>
            <a:ext cx="498662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b="1" dirty="0"/>
              <a:t>Template Inheritance and Content Injection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911884" y="4363086"/>
            <a:ext cx="109843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The {% extends 'layout.html' %} line in about.html tells the template engine that about.html is a child of layout.html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76086" y="5184278"/>
            <a:ext cx="97410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The {% block content %} in about.html matches the placeholder {% block content %} in layout.html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290486" y="6005470"/>
            <a:ext cx="97410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When the template engine processes about.html, it replaces the {% block content %} section in layout.html with the content defined in about.html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677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5" grpId="0" animBg="1"/>
      <p:bldP spid="6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19727" y="923635"/>
            <a:ext cx="2658978" cy="561109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Final Look</a:t>
            </a: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46" y="1870114"/>
            <a:ext cx="5706728" cy="49878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858" y="3091319"/>
            <a:ext cx="5232680" cy="293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1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76358" y="721426"/>
            <a:ext cx="3717537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Creating a Layout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54213" y="1648658"/>
            <a:ext cx="23439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 err="1"/>
              <a:t>application.html.erb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82850" y="1648658"/>
            <a:ext cx="187136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Default Layout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82850" y="2371622"/>
            <a:ext cx="187136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Basic Structure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50" y="2771732"/>
            <a:ext cx="6160168" cy="32053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018" y="3204868"/>
            <a:ext cx="5457768" cy="355687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3620" y="6177185"/>
            <a:ext cx="5965095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Rails automatically uses </a:t>
            </a:r>
            <a:r>
              <a:rPr lang="en-US" sz="2000" dirty="0" err="1"/>
              <a:t>application.html.erb</a:t>
            </a:r>
            <a:r>
              <a:rPr lang="en-US" sz="2000" dirty="0"/>
              <a:t> if it exists</a:t>
            </a:r>
          </a:p>
        </p:txBody>
      </p:sp>
    </p:spTree>
    <p:extLst>
      <p:ext uri="{BB962C8B-B14F-4D97-AF65-F5344CB8AC3E}">
        <p14:creationId xmlns:p14="http://schemas.microsoft.com/office/powerpoint/2010/main" val="334220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9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922</TotalTime>
  <Words>373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Bradley Hand ITC</vt:lpstr>
      <vt:lpstr>Corbel</vt:lpstr>
      <vt:lpstr>Wingdings</vt:lpstr>
      <vt:lpstr>Wingdings 3</vt:lpstr>
      <vt:lpstr>Parallax</vt:lpstr>
      <vt:lpstr>PowerPoint Presentation</vt:lpstr>
      <vt:lpstr>PowerPoint Presentation</vt:lpstr>
      <vt:lpstr>PowerPoint Presentation</vt:lpstr>
      <vt:lpstr>PowerPoint Presentation</vt:lpstr>
      <vt:lpstr>What are layouts</vt:lpstr>
      <vt:lpstr>Base Template</vt:lpstr>
      <vt:lpstr>Child Template</vt:lpstr>
      <vt:lpstr>Final Look</vt:lpstr>
      <vt:lpstr>Creating a Layout</vt:lpstr>
      <vt:lpstr>PowerPoint Presentation</vt:lpstr>
      <vt:lpstr>What are Partials</vt:lpstr>
      <vt:lpstr>Example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1047</cp:revision>
  <dcterms:created xsi:type="dcterms:W3CDTF">2024-06-08T05:15:49Z</dcterms:created>
  <dcterms:modified xsi:type="dcterms:W3CDTF">2024-09-14T10:48:14Z</dcterms:modified>
</cp:coreProperties>
</file>