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2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4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B0D5-AFD8-40AE-AEB6-05CC0D9AA771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3F6AB-FB2E-4D41-98B2-1266E5500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Tful API key concep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66758" y="6332540"/>
            <a:ext cx="6025242" cy="607105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92D050"/>
                </a:solidFill>
              </a:rPr>
              <a:t>Representational State</a:t>
            </a:r>
            <a:r>
              <a:rPr lang="en-US" sz="3400" dirty="0">
                <a:solidFill>
                  <a:srgbClr val="92D050"/>
                </a:solidFill>
              </a:rPr>
              <a:t> </a:t>
            </a:r>
            <a:r>
              <a:rPr lang="en-US" sz="3400" dirty="0" smtClean="0">
                <a:solidFill>
                  <a:srgbClr val="92D050"/>
                </a:solidFill>
              </a:rPr>
              <a:t>Transfer</a:t>
            </a:r>
            <a:endParaRPr lang="en-US" sz="3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5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967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Future Trends in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273"/>
            <a:ext cx="10515600" cy="941959"/>
          </a:xfrm>
        </p:spPr>
        <p:txBody>
          <a:bodyPr>
            <a:normAutofit/>
          </a:bodyPr>
          <a:lstStyle/>
          <a:p>
            <a:r>
              <a:rPr lang="en-US" b="1" dirty="0" err="1"/>
              <a:t>Microservices</a:t>
            </a:r>
            <a:r>
              <a:rPr lang="en-US" b="1" dirty="0"/>
              <a:t> Architecture:</a:t>
            </a:r>
            <a:r>
              <a:rPr lang="en-US" dirty="0"/>
              <a:t> Integration of RESTful APIs in </a:t>
            </a:r>
            <a:r>
              <a:rPr lang="en-US" dirty="0" err="1"/>
              <a:t>microservices</a:t>
            </a:r>
            <a:r>
              <a:rPr lang="en-US" dirty="0"/>
              <a:t>-based architectures for agility and scalability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3134169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Hypermedia APIs:</a:t>
            </a:r>
            <a:r>
              <a:rPr lang="en-US" dirty="0"/>
              <a:t> Adoption of hypermedia-driven APIs (HATEOAS) for better discoverability and navigation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4316793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API Management:</a:t>
            </a:r>
            <a:r>
              <a:rPr lang="en-US" dirty="0"/>
              <a:t> Integration with API management platforms for API governance, monitoring, and analytics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499417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Serverless</a:t>
            </a:r>
            <a:r>
              <a:rPr lang="en-US" b="1" dirty="0"/>
              <a:t> Computing:</a:t>
            </a:r>
            <a:r>
              <a:rPr lang="en-US" dirty="0"/>
              <a:t> Use of RESTful APIs in </a:t>
            </a:r>
            <a:r>
              <a:rPr lang="en-US" dirty="0" err="1"/>
              <a:t>serverless</a:t>
            </a:r>
            <a:r>
              <a:rPr lang="en-US" dirty="0"/>
              <a:t> computing environments for event-driven applications</a:t>
            </a:r>
          </a:p>
        </p:txBody>
      </p:sp>
    </p:spTree>
    <p:extLst>
      <p:ext uri="{BB962C8B-B14F-4D97-AF65-F5344CB8AC3E}">
        <p14:creationId xmlns:p14="http://schemas.microsoft.com/office/powerpoint/2010/main" val="45316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87325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Principles of REST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216025"/>
            <a:ext cx="10515600" cy="968375"/>
          </a:xfrm>
        </p:spPr>
        <p:txBody>
          <a:bodyPr>
            <a:normAutofit/>
          </a:bodyPr>
          <a:lstStyle/>
          <a:p>
            <a:r>
              <a:rPr lang="en-US" b="1" dirty="0"/>
              <a:t>Statelessness:</a:t>
            </a:r>
            <a:r>
              <a:rPr lang="en-US" dirty="0"/>
              <a:t> RESTful APIs are stateless, meaning each request from a client contains all the information needed to process that request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192337"/>
            <a:ext cx="10515600" cy="93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Uniform Interface:</a:t>
            </a:r>
            <a:r>
              <a:rPr lang="en-US" dirty="0" smtClean="0"/>
              <a:t> APIs have a uniform interface with standard HTTP methods (GET, POST, PUT, DELETE) for CRUD operations.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900" y="3119437"/>
            <a:ext cx="10515600" cy="124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Resource-Based:</a:t>
            </a:r>
            <a:r>
              <a:rPr lang="en-US" dirty="0" smtClean="0"/>
              <a:t> Resources are identified by URIs (Uniform Resource Identifiers) and manipulated through representations (JSON, XML, etc.).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9900" y="4452938"/>
            <a:ext cx="105156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Self-Descriptive Messages:</a:t>
            </a:r>
            <a:r>
              <a:rPr lang="en-US" dirty="0" smtClean="0"/>
              <a:t> Responses include metadata (headers, status codes) to describe how to process the message.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9900" y="5359400"/>
            <a:ext cx="10515600" cy="128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Hypermedia as the Engine of Application State (HATEOAS):</a:t>
            </a:r>
            <a:r>
              <a:rPr lang="en-US" dirty="0" smtClean="0"/>
              <a:t> APIs provide links and navigation controls in responses to guide client interactions.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6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84" y="614045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HTTP Methods in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84" y="1789049"/>
            <a:ext cx="10515600" cy="539623"/>
          </a:xfrm>
        </p:spPr>
        <p:txBody>
          <a:bodyPr>
            <a:normAutofit/>
          </a:bodyPr>
          <a:lstStyle/>
          <a:p>
            <a:r>
              <a:rPr lang="en-US" b="1" dirty="0"/>
              <a:t>GET:</a:t>
            </a:r>
            <a:r>
              <a:rPr lang="en-US" dirty="0"/>
              <a:t> Retrieve resource representations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94284" y="2541397"/>
            <a:ext cx="10515600" cy="56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POST:</a:t>
            </a:r>
            <a:r>
              <a:rPr lang="en-US" dirty="0" smtClean="0"/>
              <a:t> Create new resources.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19684" y="3321685"/>
            <a:ext cx="10515600" cy="60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PUT:</a:t>
            </a:r>
            <a:r>
              <a:rPr lang="en-US" dirty="0" smtClean="0"/>
              <a:t> Update existing resources.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9684" y="4142105"/>
            <a:ext cx="10515600" cy="52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DELETE:</a:t>
            </a:r>
            <a:r>
              <a:rPr lang="en-US" dirty="0" smtClean="0"/>
              <a:t> Remove resources.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4284" y="4879086"/>
            <a:ext cx="10515600" cy="52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Other Methods:</a:t>
            </a:r>
            <a:r>
              <a:rPr lang="en-US" dirty="0"/>
              <a:t> OPTIONS, HEAD, PATCH, etc., for specific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71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84" y="614045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Designing RESTful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84" y="1703705"/>
            <a:ext cx="10515600" cy="978535"/>
          </a:xfrm>
        </p:spPr>
        <p:txBody>
          <a:bodyPr>
            <a:normAutofit/>
          </a:bodyPr>
          <a:lstStyle/>
          <a:p>
            <a:r>
              <a:rPr lang="en-US" b="1" dirty="0"/>
              <a:t>Resource Naming:</a:t>
            </a:r>
            <a:r>
              <a:rPr lang="en-US" dirty="0"/>
              <a:t> Use nouns for resources (e.g., /users, /products) for clear and meaningful endpoint naming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94284" y="2955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URL Structure:</a:t>
            </a:r>
            <a:r>
              <a:rPr lang="en-US" dirty="0" smtClean="0"/>
              <a:t> Follow a hierarchical structure for nested resources (e.g., /users/{</a:t>
            </a:r>
            <a:r>
              <a:rPr lang="en-US" dirty="0" err="1" smtClean="0"/>
              <a:t>userId</a:t>
            </a:r>
            <a:r>
              <a:rPr lang="en-US" dirty="0" smtClean="0"/>
              <a:t>}/posts).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94284" y="4120261"/>
            <a:ext cx="10515600" cy="100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Versioning:</a:t>
            </a:r>
            <a:r>
              <a:rPr lang="en-US" dirty="0" smtClean="0"/>
              <a:t> Implement versioning in APIs (e.g., /v1/users) to manage changes and ensure backward compatibility.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94284" y="5278501"/>
            <a:ext cx="10515600" cy="1072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Query Parameters:</a:t>
            </a:r>
            <a:r>
              <a:rPr lang="en-US" dirty="0" smtClean="0"/>
              <a:t> Use query parameters for filtering, sorting, pagination, and other query options (e.g., /</a:t>
            </a:r>
            <a:r>
              <a:rPr lang="en-US" dirty="0" err="1" smtClean="0"/>
              <a:t>users?limit</a:t>
            </a:r>
            <a:r>
              <a:rPr lang="en-US" dirty="0" smtClean="0"/>
              <a:t>=10&amp;page=1).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6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967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Handling Authentication and </a:t>
            </a:r>
            <a:r>
              <a:rPr lang="en-US" b="1" dirty="0" smtClean="0">
                <a:solidFill>
                  <a:srgbClr val="00B050"/>
                </a:solidFill>
              </a:rPr>
              <a:t>Authorization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273"/>
            <a:ext cx="10515600" cy="941959"/>
          </a:xfrm>
        </p:spPr>
        <p:txBody>
          <a:bodyPr/>
          <a:lstStyle/>
          <a:p>
            <a:r>
              <a:rPr lang="en-US" b="1" dirty="0"/>
              <a:t>Authentication:</a:t>
            </a:r>
            <a:r>
              <a:rPr lang="en-US" dirty="0"/>
              <a:t> Implement authentication mechanisms (Basic </a:t>
            </a:r>
            <a:r>
              <a:rPr lang="en-US" dirty="0" err="1"/>
              <a:t>Auth</a:t>
            </a:r>
            <a:r>
              <a:rPr lang="en-US" dirty="0"/>
              <a:t>, OAuth, JWT) to verify client identities and secure API access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3134169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Authorization:</a:t>
            </a:r>
            <a:r>
              <a:rPr lang="en-US" dirty="0" smtClean="0"/>
              <a:t> Enforce access control policies to restrict API access based on user roles, permissions, and scopes.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8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967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CRUD Operations in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273"/>
            <a:ext cx="10515600" cy="941959"/>
          </a:xfrm>
        </p:spPr>
        <p:txBody>
          <a:bodyPr/>
          <a:lstStyle/>
          <a:p>
            <a:r>
              <a:rPr lang="en-US" b="1" dirty="0"/>
              <a:t>Create (POST):</a:t>
            </a:r>
            <a:r>
              <a:rPr lang="en-US" dirty="0"/>
              <a:t> Create new resources (e.g., /users - POST data to create a new user)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3134169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Read (GET):</a:t>
            </a:r>
            <a:r>
              <a:rPr lang="en-US" dirty="0"/>
              <a:t> Retrieve resource representations (e.g., /users/{</a:t>
            </a:r>
            <a:r>
              <a:rPr lang="en-US" dirty="0" err="1"/>
              <a:t>userId</a:t>
            </a:r>
            <a:r>
              <a:rPr lang="en-US" dirty="0"/>
              <a:t>} - GET user details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4316793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Update (PUT/PATCH):</a:t>
            </a:r>
            <a:r>
              <a:rPr lang="en-US" dirty="0"/>
              <a:t> Update existing resources (e.g., /users/{</a:t>
            </a:r>
            <a:r>
              <a:rPr lang="en-US" dirty="0" err="1"/>
              <a:t>userId</a:t>
            </a:r>
            <a:r>
              <a:rPr lang="en-US" dirty="0"/>
              <a:t>} - PUT data to update user details).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499417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Delete (DELETE):</a:t>
            </a:r>
            <a:r>
              <a:rPr lang="en-US" dirty="0"/>
              <a:t> Remove resources (e.g., /users/{</a:t>
            </a:r>
            <a:r>
              <a:rPr lang="en-US" dirty="0" err="1"/>
              <a:t>userId</a:t>
            </a:r>
            <a:r>
              <a:rPr lang="en-US" dirty="0"/>
              <a:t>} - DELETE user).</a:t>
            </a:r>
          </a:p>
        </p:txBody>
      </p:sp>
    </p:spTree>
    <p:extLst>
      <p:ext uri="{BB962C8B-B14F-4D97-AF65-F5344CB8AC3E}">
        <p14:creationId xmlns:p14="http://schemas.microsoft.com/office/powerpoint/2010/main" val="47785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967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Best Practices for RESTful </a:t>
            </a:r>
            <a:r>
              <a:rPr lang="en-US" b="1" dirty="0" smtClean="0">
                <a:solidFill>
                  <a:srgbClr val="00B050"/>
                </a:solidFill>
              </a:rPr>
              <a:t>APIs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273"/>
            <a:ext cx="10515600" cy="941959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Use HTTP Status Codes:</a:t>
            </a:r>
            <a:r>
              <a:rPr lang="en-US" dirty="0"/>
              <a:t> Use appropriate HTTP status codes (200, 201, 400, 401, 404, etc.) to indicate the status of API requests and responses.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3134169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Error Handling:</a:t>
            </a:r>
            <a:r>
              <a:rPr lang="en-US" dirty="0"/>
              <a:t> Provide meaningful error messages and use consistent error formats for easy troubleshooting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4316793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Documentation:</a:t>
            </a:r>
            <a:r>
              <a:rPr lang="fr-FR" dirty="0"/>
              <a:t> Document API </a:t>
            </a:r>
            <a:r>
              <a:rPr lang="fr-FR" dirty="0" err="1"/>
              <a:t>endpoints</a:t>
            </a:r>
            <a:r>
              <a:rPr lang="fr-FR" dirty="0"/>
              <a:t>, </a:t>
            </a:r>
            <a:r>
              <a:rPr lang="fr-FR" dirty="0" err="1"/>
              <a:t>request</a:t>
            </a:r>
            <a:r>
              <a:rPr lang="fr-FR" dirty="0"/>
              <a:t> formats, </a:t>
            </a:r>
            <a:r>
              <a:rPr lang="fr-FR" dirty="0" err="1"/>
              <a:t>response</a:t>
            </a:r>
            <a:r>
              <a:rPr lang="fr-FR" dirty="0"/>
              <a:t> formats, and </a:t>
            </a:r>
            <a:r>
              <a:rPr lang="fr-FR" dirty="0" err="1"/>
              <a:t>error</a:t>
            </a:r>
            <a:r>
              <a:rPr lang="fr-FR" dirty="0"/>
              <a:t> codes for </a:t>
            </a:r>
            <a:r>
              <a:rPr lang="fr-FR" dirty="0" err="1"/>
              <a:t>developers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499417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Versioning Strategies:</a:t>
            </a:r>
            <a:r>
              <a:rPr lang="en-US" dirty="0"/>
              <a:t> Choose versioning strategies (URI versioning, header versioning) to manage API changes.</a:t>
            </a:r>
          </a:p>
        </p:txBody>
      </p:sp>
    </p:spTree>
    <p:extLst>
      <p:ext uri="{BB962C8B-B14F-4D97-AF65-F5344CB8AC3E}">
        <p14:creationId xmlns:p14="http://schemas.microsoft.com/office/powerpoint/2010/main" val="335657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967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Testing and Debugging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273"/>
            <a:ext cx="10515600" cy="941959"/>
          </a:xfrm>
        </p:spPr>
        <p:txBody>
          <a:bodyPr>
            <a:normAutofit/>
          </a:bodyPr>
          <a:lstStyle/>
          <a:p>
            <a:r>
              <a:rPr lang="en-US" b="1" dirty="0"/>
              <a:t>Unit Testing:</a:t>
            </a:r>
            <a:r>
              <a:rPr lang="en-US" dirty="0"/>
              <a:t> Test individual API endpoints and functionalities using unit tests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3134169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Integration Testing:</a:t>
            </a:r>
            <a:r>
              <a:rPr lang="en-US" dirty="0"/>
              <a:t> Test API integrations with other services or systems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4316793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Automated Testing:</a:t>
            </a:r>
            <a:r>
              <a:rPr lang="en-US" dirty="0"/>
              <a:t> Use tools like Postman, Newman, or REST Assured for automated API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5499417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Debugging:</a:t>
            </a:r>
            <a:r>
              <a:rPr lang="en-US" dirty="0"/>
              <a:t> Debug API issues using logging, monitoring, and debugging </a:t>
            </a:r>
            <a:r>
              <a:rPr lang="en-US" dirty="0" smtClean="0"/>
              <a:t>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6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967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Real-world Examples of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57273"/>
            <a:ext cx="10515600" cy="941959"/>
          </a:xfrm>
        </p:spPr>
        <p:txBody>
          <a:bodyPr>
            <a:normAutofit/>
          </a:bodyPr>
          <a:lstStyle/>
          <a:p>
            <a:r>
              <a:rPr lang="en-US" b="1" dirty="0"/>
              <a:t>Popular APIs:</a:t>
            </a:r>
            <a:r>
              <a:rPr lang="en-US" dirty="0"/>
              <a:t> Showcase examples of popular RESTful APIs (e.g., GitHub API, Twitter API, Google Maps API)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" y="3134169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Use Cases:</a:t>
            </a:r>
            <a:r>
              <a:rPr lang="en-US" dirty="0"/>
              <a:t> Explore real-world use cases of RESTful APIs in various industries (e-commerce, social media, finance, etc.)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4360" y="4316793"/>
            <a:ext cx="10515600" cy="104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Benefits:</a:t>
            </a:r>
            <a:r>
              <a:rPr lang="en-US" dirty="0"/>
              <a:t> Discuss the benefits of RESTful APIs in terms of scalability, performance, and developer adoption</a:t>
            </a:r>
          </a:p>
        </p:txBody>
      </p:sp>
    </p:spTree>
    <p:extLst>
      <p:ext uri="{BB962C8B-B14F-4D97-AF65-F5344CB8AC3E}">
        <p14:creationId xmlns:p14="http://schemas.microsoft.com/office/powerpoint/2010/main" val="358857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665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Principles of REST Architecture</vt:lpstr>
      <vt:lpstr>HTTP Methods in RESTful APIs</vt:lpstr>
      <vt:lpstr>Designing RESTful Endpoints</vt:lpstr>
      <vt:lpstr>Handling Authentication and Authorization</vt:lpstr>
      <vt:lpstr>CRUD Operations in RESTful APIs</vt:lpstr>
      <vt:lpstr>Best Practices for RESTful APIs</vt:lpstr>
      <vt:lpstr>Testing and Debugging RESTful APIs</vt:lpstr>
      <vt:lpstr>Real-world Examples of RESTful APIs</vt:lpstr>
      <vt:lpstr>Future Trends in RESTful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Muhammad Ahmed Saeed</dc:creator>
  <cp:lastModifiedBy>Muhammad Ahmed Saeed</cp:lastModifiedBy>
  <cp:revision>76</cp:revision>
  <dcterms:created xsi:type="dcterms:W3CDTF">2024-05-31T06:34:28Z</dcterms:created>
  <dcterms:modified xsi:type="dcterms:W3CDTF">2024-05-31T10:29:08Z</dcterms:modified>
</cp:coreProperties>
</file>