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C55B-72DC-4326-BA2D-E14093ADA0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99E2-B948-47E1-A739-D0D3B8DC3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745" y="160172"/>
            <a:ext cx="69537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 smtClean="0">
                <a:solidFill>
                  <a:schemeClr val="bg1"/>
                </a:solidFill>
                <a:effectLst/>
                <a:latin typeface="Google Sans"/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5400" b="1" dirty="0">
                <a:solidFill>
                  <a:schemeClr val="bg1"/>
                </a:solidFill>
              </a:rPr>
              <a:t>Graph Query </a:t>
            </a:r>
            <a:r>
              <a:rPr lang="en-US" sz="5400" b="1" dirty="0" smtClean="0">
                <a:solidFill>
                  <a:schemeClr val="bg1"/>
                </a:solidFill>
              </a:rPr>
              <a:t>Language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7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Testing and Debugging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Unit Testing:</a:t>
            </a:r>
            <a:r>
              <a:rPr lang="en-US" dirty="0"/>
              <a:t> Test </a:t>
            </a:r>
            <a:r>
              <a:rPr lang="en-US" dirty="0" err="1"/>
              <a:t>GraphQL</a:t>
            </a:r>
            <a:r>
              <a:rPr lang="en-US" dirty="0"/>
              <a:t> resolvers and schema with unit tests to ensure functionality and data 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913762"/>
            <a:ext cx="11144003" cy="13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Integration Testing:</a:t>
            </a:r>
            <a:r>
              <a:rPr lang="en-US" dirty="0"/>
              <a:t> Test end-to-end </a:t>
            </a:r>
            <a:r>
              <a:rPr lang="en-US" dirty="0" err="1"/>
              <a:t>GraphQL</a:t>
            </a:r>
            <a:r>
              <a:rPr lang="en-US" dirty="0"/>
              <a:t> interactions, including query validation, error handling, and data mutations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089414"/>
            <a:ext cx="10965873" cy="108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Tool Support:</a:t>
            </a:r>
            <a:r>
              <a:rPr lang="en-US" dirty="0"/>
              <a:t> Use tools like Apollo Client, </a:t>
            </a:r>
            <a:r>
              <a:rPr lang="en-US" dirty="0" err="1"/>
              <a:t>GraphQL</a:t>
            </a:r>
            <a:r>
              <a:rPr lang="en-US" dirty="0"/>
              <a:t> Inspector, and </a:t>
            </a:r>
            <a:r>
              <a:rPr lang="en-US" dirty="0" err="1"/>
              <a:t>GraphQL</a:t>
            </a:r>
            <a:r>
              <a:rPr lang="en-US" dirty="0"/>
              <a:t> Playground for testing, debugging, and monitoring </a:t>
            </a:r>
            <a:r>
              <a:rPr lang="en-US" dirty="0" err="1"/>
              <a:t>GraphQL</a:t>
            </a:r>
            <a:r>
              <a:rPr lang="en-US" dirty="0"/>
              <a:t> APIs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10088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Handling:</a:t>
            </a:r>
            <a:r>
              <a:rPr lang="en-US" dirty="0"/>
              <a:t> Handle errors gracefully in </a:t>
            </a:r>
            <a:r>
              <a:rPr lang="en-US" dirty="0" err="1"/>
              <a:t>GraphQL</a:t>
            </a:r>
            <a:r>
              <a:rPr lang="en-US" dirty="0"/>
              <a:t> responses, providing meaningful error messages and status codes</a:t>
            </a:r>
          </a:p>
        </p:txBody>
      </p:sp>
    </p:spTree>
    <p:extLst>
      <p:ext uri="{BB962C8B-B14F-4D97-AF65-F5344CB8AC3E}">
        <p14:creationId xmlns:p14="http://schemas.microsoft.com/office/powerpoint/2010/main" val="30879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Real-world Examples of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Popular APIs:</a:t>
            </a:r>
            <a:r>
              <a:rPr lang="en-US" dirty="0"/>
              <a:t> Showcase examples of popular </a:t>
            </a:r>
            <a:r>
              <a:rPr lang="en-US" dirty="0" err="1"/>
              <a:t>GraphQL</a:t>
            </a:r>
            <a:r>
              <a:rPr lang="en-US" dirty="0"/>
              <a:t> APIs (e.g., GitHub </a:t>
            </a:r>
            <a:r>
              <a:rPr lang="en-US" dirty="0" err="1"/>
              <a:t>GraphQL</a:t>
            </a:r>
            <a:r>
              <a:rPr lang="en-US" dirty="0"/>
              <a:t> API, Shopify </a:t>
            </a:r>
            <a:r>
              <a:rPr lang="en-US" dirty="0" err="1"/>
              <a:t>GraphQL</a:t>
            </a:r>
            <a:r>
              <a:rPr lang="en-US" dirty="0"/>
              <a:t> API, </a:t>
            </a:r>
            <a:r>
              <a:rPr lang="en-US" dirty="0" err="1"/>
              <a:t>SpaceX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API)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961262"/>
            <a:ext cx="11144003" cy="13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Cases:</a:t>
            </a:r>
            <a:r>
              <a:rPr lang="en-US" dirty="0"/>
              <a:t> Explore real-world use cases of </a:t>
            </a:r>
            <a:r>
              <a:rPr lang="en-US" dirty="0" err="1"/>
              <a:t>GraphQL</a:t>
            </a:r>
            <a:r>
              <a:rPr lang="en-US" dirty="0"/>
              <a:t> APIs in various domains (e-commerce, social media, </a:t>
            </a:r>
            <a:r>
              <a:rPr lang="en-US" dirty="0" err="1"/>
              <a:t>IoT</a:t>
            </a:r>
            <a:r>
              <a:rPr lang="en-US" dirty="0"/>
              <a:t>, etc.), highlighting the benefits and challenges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56946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Benefits:</a:t>
            </a:r>
            <a:r>
              <a:rPr lang="en-US" dirty="0"/>
              <a:t> Discuss the benefits of </a:t>
            </a:r>
            <a:r>
              <a:rPr lang="en-US" dirty="0" err="1"/>
              <a:t>GraphQL</a:t>
            </a:r>
            <a:r>
              <a:rPr lang="en-US" dirty="0"/>
              <a:t> APIs in terms of data flexibility, developer productivity, and client-server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90311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Future Trends in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Adoption:</a:t>
            </a:r>
            <a:r>
              <a:rPr lang="en-US" dirty="0"/>
              <a:t> Continued adoption of </a:t>
            </a:r>
            <a:r>
              <a:rPr lang="en-US" dirty="0" err="1"/>
              <a:t>GraphQL</a:t>
            </a:r>
            <a:r>
              <a:rPr lang="en-US" dirty="0"/>
              <a:t> in various industries for flexible and efficient data fetching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961262"/>
            <a:ext cx="11144003" cy="92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Tooling:</a:t>
            </a:r>
            <a:r>
              <a:rPr lang="en-US" dirty="0"/>
              <a:t> Advancements in </a:t>
            </a:r>
            <a:r>
              <a:rPr lang="en-US" dirty="0" err="1"/>
              <a:t>GraphQL</a:t>
            </a:r>
            <a:r>
              <a:rPr lang="en-US" dirty="0"/>
              <a:t> tooling, frameworks, and libraries for better developer experience and performance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165062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Standardization:</a:t>
            </a:r>
            <a:r>
              <a:rPr lang="en-US" dirty="0"/>
              <a:t> Efforts towards standardizing </a:t>
            </a:r>
            <a:r>
              <a:rPr lang="en-US" dirty="0" err="1"/>
              <a:t>GraphQL</a:t>
            </a:r>
            <a:r>
              <a:rPr lang="en-US" dirty="0"/>
              <a:t> specifications, best practices, and governance for broader adoption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352594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Integration with </a:t>
            </a:r>
            <a:r>
              <a:rPr lang="en-US" b="1" dirty="0" err="1"/>
              <a:t>Microservices</a:t>
            </a:r>
            <a:r>
              <a:rPr lang="en-US" b="1" dirty="0"/>
              <a:t>:</a:t>
            </a:r>
            <a:r>
              <a:rPr lang="en-US" dirty="0"/>
              <a:t> Integration of </a:t>
            </a:r>
            <a:r>
              <a:rPr lang="en-US" dirty="0" err="1"/>
              <a:t>GraphQL</a:t>
            </a:r>
            <a:r>
              <a:rPr lang="en-US" dirty="0"/>
              <a:t> APIs with </a:t>
            </a:r>
            <a:r>
              <a:rPr lang="en-US" dirty="0" err="1"/>
              <a:t>microservices</a:t>
            </a:r>
            <a:r>
              <a:rPr lang="en-US" dirty="0"/>
              <a:t> architectures for data aggregation and composition</a:t>
            </a:r>
          </a:p>
        </p:txBody>
      </p:sp>
    </p:spTree>
    <p:extLst>
      <p:ext uri="{BB962C8B-B14F-4D97-AF65-F5344CB8AC3E}">
        <p14:creationId xmlns:p14="http://schemas.microsoft.com/office/powerpoint/2010/main" val="26345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Introduction to </a:t>
            </a:r>
            <a:r>
              <a:rPr lang="en-US" b="1" dirty="0" err="1" smtClean="0">
                <a:solidFill>
                  <a:srgbClr val="00B050"/>
                </a:solidFill>
              </a:rPr>
              <a:t>GraphQL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is a query language for APIs that allows clients to request specific data and shape the response based on their needs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Schema:</a:t>
            </a:r>
            <a:r>
              <a:rPr lang="en-US" dirty="0" smtClean="0"/>
              <a:t> </a:t>
            </a:r>
            <a:r>
              <a:rPr lang="en-US" dirty="0" err="1" smtClean="0"/>
              <a:t>GraphQL</a:t>
            </a:r>
            <a:r>
              <a:rPr lang="en-US" dirty="0" smtClean="0"/>
              <a:t> APIs are schema-driven, with a defined schema that describes the available types, fields, queries, and mutations.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Advantages:</a:t>
            </a:r>
            <a:r>
              <a:rPr lang="en-US" dirty="0" smtClean="0"/>
              <a:t> Provides a flexible and efficient way to fetch and manipulate data, reducing over-fetching and under-fetching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/>
          <a:lstStyle/>
          <a:p>
            <a:r>
              <a:rPr lang="en-US" b="1" dirty="0"/>
              <a:t>Types:</a:t>
            </a:r>
            <a:r>
              <a:rPr lang="en-US" dirty="0"/>
              <a:t> Define </a:t>
            </a:r>
            <a:r>
              <a:rPr lang="en-US" dirty="0" err="1"/>
              <a:t>GraphQL</a:t>
            </a:r>
            <a:r>
              <a:rPr lang="en-US" dirty="0"/>
              <a:t> types (e.g., Object types, Scalar types, </a:t>
            </a:r>
            <a:r>
              <a:rPr lang="en-US" dirty="0" err="1"/>
              <a:t>Enum</a:t>
            </a:r>
            <a:r>
              <a:rPr lang="en-US" dirty="0"/>
              <a:t> types, Interface types, Union types) to represent data structures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Fields:</a:t>
            </a:r>
            <a:r>
              <a:rPr lang="en-US" dirty="0"/>
              <a:t> Specify fields within types, including scalar fields, object fields, and nested fields for complex data structures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Queries:</a:t>
            </a:r>
            <a:r>
              <a:rPr lang="en-US" dirty="0"/>
              <a:t> Define query types for fetching data from the </a:t>
            </a:r>
            <a:r>
              <a:rPr lang="en-US" dirty="0" err="1"/>
              <a:t>GraphQL</a:t>
            </a:r>
            <a:r>
              <a:rPr lang="en-US" dirty="0"/>
              <a:t> API, with customizable fields and parameters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400097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Mutations:</a:t>
            </a:r>
            <a:r>
              <a:rPr lang="en-US" dirty="0"/>
              <a:t> Define mutation types for performing write operations (create, update, delete) on data, with input parameters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5148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Querying Data with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Query Syntax:</a:t>
            </a:r>
            <a:r>
              <a:rPr lang="en-US" dirty="0"/>
              <a:t> Use </a:t>
            </a:r>
            <a:r>
              <a:rPr lang="en-US" dirty="0" err="1"/>
              <a:t>GraphQL</a:t>
            </a:r>
            <a:r>
              <a:rPr lang="en-US" dirty="0"/>
              <a:t> query syntax to specify the data requirements, including fields, nested fields, aliases, arguments, and fragments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Execution:</a:t>
            </a:r>
            <a:r>
              <a:rPr lang="en-US" dirty="0"/>
              <a:t> Execute </a:t>
            </a:r>
            <a:r>
              <a:rPr lang="en-US" dirty="0" err="1"/>
              <a:t>GraphQL</a:t>
            </a:r>
            <a:r>
              <a:rPr lang="en-US" dirty="0"/>
              <a:t> queries against the API endpoint to retrieve precisely the requested data structure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GraphiQL</a:t>
            </a:r>
            <a:r>
              <a:rPr lang="en-US" b="1" dirty="0"/>
              <a:t>:</a:t>
            </a:r>
            <a:r>
              <a:rPr lang="en-US" dirty="0"/>
              <a:t> Explore and test </a:t>
            </a:r>
            <a:r>
              <a:rPr lang="en-US" dirty="0" err="1"/>
              <a:t>GraphQL</a:t>
            </a:r>
            <a:r>
              <a:rPr lang="en-US" dirty="0"/>
              <a:t> queries interactively using tools like </a:t>
            </a:r>
            <a:r>
              <a:rPr lang="en-US" dirty="0" err="1"/>
              <a:t>GraphiQL</a:t>
            </a:r>
            <a:r>
              <a:rPr lang="en-US" dirty="0"/>
              <a:t> or </a:t>
            </a:r>
            <a:r>
              <a:rPr lang="en-US" dirty="0" err="1"/>
              <a:t>GraphQL</a:t>
            </a:r>
            <a:r>
              <a:rPr lang="en-US" dirty="0"/>
              <a:t> Playground</a:t>
            </a:r>
          </a:p>
        </p:txBody>
      </p:sp>
    </p:spTree>
    <p:extLst>
      <p:ext uri="{BB962C8B-B14F-4D97-AF65-F5344CB8AC3E}">
        <p14:creationId xmlns:p14="http://schemas.microsoft.com/office/powerpoint/2010/main" val="24071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Mutating Data with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Mutation Syntax:</a:t>
            </a:r>
            <a:r>
              <a:rPr lang="en-US" dirty="0"/>
              <a:t> Use </a:t>
            </a:r>
            <a:r>
              <a:rPr lang="en-US" dirty="0" err="1"/>
              <a:t>GraphQL</a:t>
            </a:r>
            <a:r>
              <a:rPr lang="en-US" dirty="0"/>
              <a:t> mutation syntax to perform write operations (create, update, delete) on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Input Types:</a:t>
            </a:r>
            <a:r>
              <a:rPr lang="en-US" dirty="0"/>
              <a:t> Define input types for mutation operations, specifying input fields and validation rules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Handling:</a:t>
            </a:r>
            <a:r>
              <a:rPr lang="en-US" dirty="0"/>
              <a:t> Handle errors and validation failures in </a:t>
            </a:r>
            <a:r>
              <a:rPr lang="en-US" dirty="0" err="1"/>
              <a:t>GraphQL</a:t>
            </a:r>
            <a:r>
              <a:rPr lang="en-US" dirty="0"/>
              <a:t> mutations, returning meaningful error messages and status codes</a:t>
            </a:r>
          </a:p>
        </p:txBody>
      </p:sp>
    </p:spTree>
    <p:extLst>
      <p:ext uri="{BB962C8B-B14F-4D97-AF65-F5344CB8AC3E}">
        <p14:creationId xmlns:p14="http://schemas.microsoft.com/office/powerpoint/2010/main" val="2682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Resolvers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Resolver Functions:</a:t>
            </a:r>
            <a:r>
              <a:rPr lang="en-US" dirty="0"/>
              <a:t> Implement resolver functions for each field in the </a:t>
            </a:r>
            <a:r>
              <a:rPr lang="en-US" dirty="0" err="1"/>
              <a:t>GraphQL</a:t>
            </a:r>
            <a:r>
              <a:rPr lang="en-US" dirty="0"/>
              <a:t> schema, fetching data from backend services or databases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Fetching:</a:t>
            </a:r>
            <a:r>
              <a:rPr lang="en-US" dirty="0"/>
              <a:t> Use resolver functions to fetch data for queries and mutations, resolving nested fields and relationships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Optimization:</a:t>
            </a:r>
            <a:r>
              <a:rPr lang="en-US" dirty="0"/>
              <a:t> Optimize resolver functions for performance, batching data fetching operations, and handling caching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9508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Advantages of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Flexible Queries:</a:t>
            </a:r>
            <a:r>
              <a:rPr lang="en-US" dirty="0"/>
              <a:t> Clients can request precisely the data they need, reducing over-fetching and under-fetching of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Single Endpoint: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APIs have a single endpoint for all data operations (queries, mutations), simplifying API interactions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System:</a:t>
            </a:r>
            <a:r>
              <a:rPr lang="en-US" dirty="0"/>
              <a:t> Strongly typed schema ensures data consistency, validation, and documentation within the API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400097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Real-time Updates:</a:t>
            </a:r>
            <a:r>
              <a:rPr lang="en-US" dirty="0"/>
              <a:t> Support for real-time subscriptions to receive live updates from the API based on specified criteria</a:t>
            </a:r>
          </a:p>
        </p:txBody>
      </p:sp>
    </p:spTree>
    <p:extLst>
      <p:ext uri="{BB962C8B-B14F-4D97-AF65-F5344CB8AC3E}">
        <p14:creationId xmlns:p14="http://schemas.microsoft.com/office/powerpoint/2010/main" val="141980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vs.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Fetching: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allows precise data fetching with a single request, while RESTful APIs may require multiple requests for related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818762"/>
            <a:ext cx="11144003" cy="13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Response Structure: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responses are structured based on the query, providing only the requested fields, while RESTful APIs return fixed data structures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267544"/>
            <a:ext cx="10965873" cy="108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Versioning: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APIs do not require versioning due to schema evolution, whereas RESTful APIs may need versioning for backward compatibility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88218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Complexity: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APIs can be more complex to implement and maintain due to the schema definition and resolver functions</a:t>
            </a:r>
          </a:p>
        </p:txBody>
      </p:sp>
    </p:spTree>
    <p:extLst>
      <p:ext uri="{BB962C8B-B14F-4D97-AF65-F5344CB8AC3E}">
        <p14:creationId xmlns:p14="http://schemas.microsoft.com/office/powerpoint/2010/main" val="7890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Best Practices for </a:t>
            </a:r>
            <a:r>
              <a:rPr lang="en-US" b="1" dirty="0" err="1">
                <a:solidFill>
                  <a:srgbClr val="00B050"/>
                </a:solidFill>
              </a:rPr>
              <a:t>GraphQL</a:t>
            </a:r>
            <a:r>
              <a:rPr lang="en-US" b="1" dirty="0">
                <a:solidFill>
                  <a:srgbClr val="00B050"/>
                </a:solidFill>
              </a:rPr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Schema Design:</a:t>
            </a:r>
            <a:r>
              <a:rPr lang="en-US" dirty="0"/>
              <a:t> Design a clear and consistent </a:t>
            </a:r>
            <a:r>
              <a:rPr lang="en-US" dirty="0" err="1"/>
              <a:t>GraphQL</a:t>
            </a:r>
            <a:r>
              <a:rPr lang="en-US" dirty="0"/>
              <a:t> schema with well-defined types, fields, queries, and mutations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913762"/>
            <a:ext cx="11144003" cy="13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Pagination:</a:t>
            </a:r>
            <a:r>
              <a:rPr lang="en-US" dirty="0"/>
              <a:t> Implement pagination strategies (cursor-based, offset-based) for large datasets in </a:t>
            </a:r>
            <a:r>
              <a:rPr lang="en-US" dirty="0" err="1"/>
              <a:t>GraphQL</a:t>
            </a:r>
            <a:r>
              <a:rPr lang="en-US" dirty="0"/>
              <a:t> queries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089414"/>
            <a:ext cx="10965873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Security:</a:t>
            </a:r>
            <a:r>
              <a:rPr lang="en-US" dirty="0"/>
              <a:t> Secure </a:t>
            </a:r>
            <a:r>
              <a:rPr lang="en-US" dirty="0" err="1"/>
              <a:t>GraphQL</a:t>
            </a:r>
            <a:r>
              <a:rPr lang="en-US" dirty="0"/>
              <a:t> APIs with authentication, authorization, and input validation to prevent malicious queries and mutations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10088"/>
            <a:ext cx="10515600" cy="108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Performance Optimization:</a:t>
            </a:r>
            <a:r>
              <a:rPr lang="en-US" dirty="0"/>
              <a:t> Optimize resolver functions, implement caching strategies, and monitor API performance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243795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PowerPoint Presentation</vt:lpstr>
      <vt:lpstr>Introduction to GraphQL</vt:lpstr>
      <vt:lpstr>GraphQL Schema</vt:lpstr>
      <vt:lpstr>Querying Data with GraphQL</vt:lpstr>
      <vt:lpstr>Mutating Data with GraphQL</vt:lpstr>
      <vt:lpstr>GraphQL Resolvers</vt:lpstr>
      <vt:lpstr>Advantages of GraphQL APIs</vt:lpstr>
      <vt:lpstr>GraphQL vs. RESTful APIs</vt:lpstr>
      <vt:lpstr>Best Practices for GraphQL APIs</vt:lpstr>
      <vt:lpstr>Testing and Debugging GraphQL APIs</vt:lpstr>
      <vt:lpstr>Real-world Examples of GraphQL APIs</vt:lpstr>
      <vt:lpstr>Future Trends in GraphQL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25</cp:revision>
  <dcterms:created xsi:type="dcterms:W3CDTF">2024-05-31T10:49:04Z</dcterms:created>
  <dcterms:modified xsi:type="dcterms:W3CDTF">2024-05-31T11:13:17Z</dcterms:modified>
</cp:coreProperties>
</file>