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uhammad Ahmed Saeed" initials="MAS" lastIdx="1" clrIdx="0">
    <p:extLst>
      <p:ext uri="{19B8F6BF-5375-455C-9EA6-DF929625EA0E}">
        <p15:presenceInfo xmlns:p15="http://schemas.microsoft.com/office/powerpoint/2012/main" userId="Muhammad Ahmed Saeed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144" autoAdjust="0"/>
  </p:normalViewPr>
  <p:slideViewPr>
    <p:cSldViewPr snapToGrid="0">
      <p:cViewPr varScale="1">
        <p:scale>
          <a:sx n="81" d="100"/>
          <a:sy n="81" d="100"/>
        </p:scale>
        <p:origin x="96" y="6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29D09-0776-4FC3-BD89-FF5E334D49A3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10524-56E0-4CBE-84D0-7063CCDE9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712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29D09-0776-4FC3-BD89-FF5E334D49A3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10524-56E0-4CBE-84D0-7063CCDE9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431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29D09-0776-4FC3-BD89-FF5E334D49A3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10524-56E0-4CBE-84D0-7063CCDE9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30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29D09-0776-4FC3-BD89-FF5E334D49A3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10524-56E0-4CBE-84D0-7063CCDE9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351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29D09-0776-4FC3-BD89-FF5E334D49A3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10524-56E0-4CBE-84D0-7063CCDE9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072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29D09-0776-4FC3-BD89-FF5E334D49A3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10524-56E0-4CBE-84D0-7063CCDE9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327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29D09-0776-4FC3-BD89-FF5E334D49A3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10524-56E0-4CBE-84D0-7063CCDE9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683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29D09-0776-4FC3-BD89-FF5E334D49A3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10524-56E0-4CBE-84D0-7063CCDE9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941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29D09-0776-4FC3-BD89-FF5E334D49A3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10524-56E0-4CBE-84D0-7063CCDE9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212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29D09-0776-4FC3-BD89-FF5E334D49A3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10524-56E0-4CBE-84D0-7063CCDE9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222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29D09-0776-4FC3-BD89-FF5E334D49A3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10524-56E0-4CBE-84D0-7063CCDE9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193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D29D09-0776-4FC3-BD89-FF5E334D49A3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B10524-56E0-4CBE-84D0-7063CCDE9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543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ulti-Cloud API Security With Visibility &amp; Risk Manageme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755075" y="5486399"/>
            <a:ext cx="38516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 smtClean="0">
                <a:solidFill>
                  <a:schemeClr val="accent2">
                    <a:lumMod val="75000"/>
                  </a:schemeClr>
                </a:solidFill>
              </a:rPr>
              <a:t>SECURITY</a:t>
            </a:r>
            <a:endParaRPr lang="en-US" sz="72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83327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14507"/>
            <a:ext cx="8448304" cy="703654"/>
          </a:xfrm>
        </p:spPr>
        <p:txBody>
          <a:bodyPr/>
          <a:lstStyle/>
          <a:p>
            <a:r>
              <a:rPr lang="en-US" b="1" dirty="0">
                <a:solidFill>
                  <a:srgbClr val="00B050"/>
                </a:solidFill>
              </a:rPr>
              <a:t>API Security in Practice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0067" y="1754368"/>
            <a:ext cx="10515600" cy="1048204"/>
          </a:xfrm>
        </p:spPr>
        <p:txBody>
          <a:bodyPr>
            <a:normAutofit/>
          </a:bodyPr>
          <a:lstStyle/>
          <a:p>
            <a:r>
              <a:rPr lang="en-US" b="1" dirty="0"/>
              <a:t>Secure Coding Practices:</a:t>
            </a:r>
            <a:r>
              <a:rPr lang="en-US" dirty="0"/>
              <a:t> Follow secure coding guidelines, sanitize inputs, use secure libraries, and avoid hardcoded credentials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70067" y="2901883"/>
            <a:ext cx="10515600" cy="1040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Regular Audits and Updates:</a:t>
            </a:r>
            <a:r>
              <a:rPr lang="en-US" dirty="0"/>
              <a:t> Conduct security audits, apply patches and updates to mitigate vulnerabilities</a:t>
            </a:r>
            <a:endParaRPr lang="en-US" dirty="0" smtClean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70067" y="4065666"/>
            <a:ext cx="10515600" cy="1040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Incident Response:</a:t>
            </a:r>
            <a:r>
              <a:rPr lang="en-US" dirty="0"/>
              <a:t> Have an incident response plan for handling security incidents, breaches, and data breaches</a:t>
            </a:r>
            <a:endParaRPr lang="en-US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6163292" y="1073112"/>
            <a:ext cx="888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rgbClr val="00B050"/>
                </a:solidFill>
              </a:rPr>
              <a:t>contd</a:t>
            </a:r>
            <a:r>
              <a:rPr lang="en-US" b="1" dirty="0" smtClean="0">
                <a:solidFill>
                  <a:srgbClr val="00B050"/>
                </a:solidFill>
              </a:rPr>
              <a:t>…</a:t>
            </a:r>
            <a:endParaRPr lang="en-U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74918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8448304" cy="703654"/>
          </a:xfrm>
        </p:spPr>
        <p:txBody>
          <a:bodyPr/>
          <a:lstStyle/>
          <a:p>
            <a:r>
              <a:rPr lang="en-US" b="1" dirty="0">
                <a:solidFill>
                  <a:srgbClr val="00B050"/>
                </a:solidFill>
              </a:rPr>
              <a:t>API Security Tools and Technologies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0067" y="1255612"/>
            <a:ext cx="10515600" cy="1048204"/>
          </a:xfrm>
        </p:spPr>
        <p:txBody>
          <a:bodyPr>
            <a:normAutofit/>
          </a:bodyPr>
          <a:lstStyle/>
          <a:p>
            <a:r>
              <a:rPr lang="en-US" b="1" dirty="0"/>
              <a:t>API Gateways:</a:t>
            </a:r>
            <a:r>
              <a:rPr lang="en-US" dirty="0"/>
              <a:t> </a:t>
            </a:r>
            <a:r>
              <a:rPr lang="en-US" dirty="0" err="1"/>
              <a:t>Apigee</a:t>
            </a:r>
            <a:r>
              <a:rPr lang="en-US" dirty="0"/>
              <a:t>, Kong, AWS API Gateway for centralized API management, security policy enforcement, and monitoring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70067" y="2320002"/>
            <a:ext cx="10515600" cy="1040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Web Application Firewalls (WAF):</a:t>
            </a:r>
            <a:r>
              <a:rPr lang="en-US" dirty="0"/>
              <a:t> </a:t>
            </a:r>
            <a:r>
              <a:rPr lang="en-US" dirty="0" err="1"/>
              <a:t>ModSecurity</a:t>
            </a:r>
            <a:r>
              <a:rPr lang="en-US" dirty="0"/>
              <a:t>, </a:t>
            </a:r>
            <a:r>
              <a:rPr lang="en-US" dirty="0" err="1"/>
              <a:t>Cloudflare</a:t>
            </a:r>
            <a:r>
              <a:rPr lang="en-US" dirty="0"/>
              <a:t> WAF for protection against OWASP Top 10 vulnerabilities and API attacks</a:t>
            </a:r>
            <a:endParaRPr lang="en-US" dirty="0" smtClean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70067" y="3388784"/>
            <a:ext cx="10515600" cy="1040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API Security Testing Tools:</a:t>
            </a:r>
            <a:r>
              <a:rPr lang="en-US" dirty="0"/>
              <a:t> OWASP ZAP, Burp Suite, Postman for API security assessments, penetration testing, and vulnerability scanning</a:t>
            </a:r>
            <a:endParaRPr lang="en-US" dirty="0" smtClean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70067" y="4516941"/>
            <a:ext cx="10515600" cy="1040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Authentication Services:</a:t>
            </a:r>
            <a:r>
              <a:rPr lang="en-US" dirty="0"/>
              <a:t> Auth0, </a:t>
            </a:r>
            <a:r>
              <a:rPr lang="en-US" dirty="0" err="1"/>
              <a:t>Okta</a:t>
            </a:r>
            <a:r>
              <a:rPr lang="en-US" dirty="0"/>
              <a:t>, AWS </a:t>
            </a:r>
            <a:r>
              <a:rPr lang="en-US" dirty="0" err="1"/>
              <a:t>Cognito</a:t>
            </a:r>
            <a:r>
              <a:rPr lang="en-US" dirty="0"/>
              <a:t> for identity management, authentication, and single sign-on (SSO) solutions</a:t>
            </a:r>
            <a:endParaRPr lang="en-US" dirty="0" smtClean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70067" y="5603529"/>
            <a:ext cx="10515600" cy="1040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Encryption Libraries:</a:t>
            </a:r>
            <a:r>
              <a:rPr lang="en-US" dirty="0"/>
              <a:t> OpenSSL, Bouncy Castle, </a:t>
            </a:r>
            <a:r>
              <a:rPr lang="en-US" dirty="0" err="1"/>
              <a:t>libsodium</a:t>
            </a:r>
            <a:r>
              <a:rPr lang="en-US" dirty="0"/>
              <a:t> for data encryption, hashing, and cryptographic operations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873283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700" y="685759"/>
            <a:ext cx="8448304" cy="703654"/>
          </a:xfrm>
        </p:spPr>
        <p:txBody>
          <a:bodyPr/>
          <a:lstStyle/>
          <a:p>
            <a:r>
              <a:rPr lang="en-US" b="1" dirty="0">
                <a:solidFill>
                  <a:srgbClr val="00B050"/>
                </a:solidFill>
              </a:rPr>
              <a:t>API Security Tools and Technologies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2567" y="2086875"/>
            <a:ext cx="10515600" cy="1048204"/>
          </a:xfrm>
        </p:spPr>
        <p:txBody>
          <a:bodyPr>
            <a:normAutofit fontScale="92500"/>
          </a:bodyPr>
          <a:lstStyle/>
          <a:p>
            <a:r>
              <a:rPr lang="en-US" b="1" dirty="0"/>
              <a:t>Monitoring and Logging Tools:</a:t>
            </a:r>
            <a:r>
              <a:rPr lang="en-US" dirty="0"/>
              <a:t> ELK Stack (</a:t>
            </a:r>
            <a:r>
              <a:rPr lang="en-US" dirty="0" err="1"/>
              <a:t>Elasticsearch</a:t>
            </a:r>
            <a:r>
              <a:rPr lang="en-US" dirty="0"/>
              <a:t>, </a:t>
            </a:r>
            <a:r>
              <a:rPr lang="en-US" dirty="0" err="1"/>
              <a:t>Logstash</a:t>
            </a:r>
            <a:r>
              <a:rPr lang="en-US" dirty="0"/>
              <a:t>, </a:t>
            </a:r>
            <a:r>
              <a:rPr lang="en-US" dirty="0" err="1"/>
              <a:t>Kibana</a:t>
            </a:r>
            <a:r>
              <a:rPr lang="en-US" dirty="0"/>
              <a:t>), </a:t>
            </a:r>
            <a:r>
              <a:rPr lang="en-US" dirty="0" err="1"/>
              <a:t>Splunk</a:t>
            </a:r>
            <a:r>
              <a:rPr lang="en-US" dirty="0"/>
              <a:t>, AWS </a:t>
            </a:r>
            <a:r>
              <a:rPr lang="en-US" dirty="0" err="1"/>
              <a:t>CloudWatch</a:t>
            </a:r>
            <a:r>
              <a:rPr lang="en-US" dirty="0"/>
              <a:t> for API traffic monitoring, logging, and analysis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098971" y="1292184"/>
            <a:ext cx="888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rgbClr val="00B050"/>
                </a:solidFill>
              </a:rPr>
              <a:t>contd</a:t>
            </a:r>
            <a:r>
              <a:rPr lang="en-US" b="1" dirty="0" smtClean="0">
                <a:solidFill>
                  <a:srgbClr val="00B050"/>
                </a:solidFill>
              </a:rPr>
              <a:t>…</a:t>
            </a:r>
            <a:endParaRPr lang="en-U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41351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8448304" cy="703654"/>
          </a:xfrm>
        </p:spPr>
        <p:txBody>
          <a:bodyPr/>
          <a:lstStyle/>
          <a:p>
            <a:r>
              <a:rPr lang="en-US" b="1" dirty="0">
                <a:solidFill>
                  <a:srgbClr val="00B050"/>
                </a:solidFill>
              </a:rPr>
              <a:t>Future Trends in API 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0067" y="1255612"/>
            <a:ext cx="10515600" cy="1048204"/>
          </a:xfrm>
        </p:spPr>
        <p:txBody>
          <a:bodyPr>
            <a:normAutofit/>
          </a:bodyPr>
          <a:lstStyle/>
          <a:p>
            <a:r>
              <a:rPr lang="en-US" b="1" dirty="0"/>
              <a:t>Zero Trust Architecture:</a:t>
            </a:r>
            <a:r>
              <a:rPr lang="en-US" dirty="0"/>
              <a:t> Adoption of zero trust principles, micro-segmentation, and continuous authentication for API security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70067" y="2320002"/>
            <a:ext cx="10515600" cy="1040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AI/ML in API Security:</a:t>
            </a:r>
            <a:r>
              <a:rPr lang="en-US" dirty="0"/>
              <a:t> Integration of AI/ML algorithms for threat detection, anomaly detection, and behavior analysis in APIs</a:t>
            </a:r>
            <a:endParaRPr lang="en-US" dirty="0" smtClean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70067" y="3388784"/>
            <a:ext cx="10515600" cy="1040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err="1"/>
              <a:t>DevSecOps</a:t>
            </a:r>
            <a:r>
              <a:rPr lang="en-US" b="1" dirty="0"/>
              <a:t>:</a:t>
            </a:r>
            <a:r>
              <a:rPr lang="en-US" dirty="0"/>
              <a:t> Integration of security practices into DevOps workflows, automation of security testing, and continuous monitoring</a:t>
            </a:r>
            <a:endParaRPr lang="en-US" dirty="0" smtClean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70067" y="4516941"/>
            <a:ext cx="10515600" cy="1040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err="1"/>
              <a:t>Blockchain</a:t>
            </a:r>
            <a:r>
              <a:rPr lang="en-US" b="1" dirty="0"/>
              <a:t> for API Security:</a:t>
            </a:r>
            <a:r>
              <a:rPr lang="en-US" dirty="0"/>
              <a:t> Use of </a:t>
            </a:r>
            <a:r>
              <a:rPr lang="en-US" dirty="0" err="1"/>
              <a:t>blockchain</a:t>
            </a:r>
            <a:r>
              <a:rPr lang="en-US" dirty="0"/>
              <a:t> technology for secure API transactions, identity verification, and data integrity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6986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B050"/>
                </a:solidFill>
              </a:rPr>
              <a:t>Importance of API 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48204"/>
          </a:xfrm>
        </p:spPr>
        <p:txBody>
          <a:bodyPr>
            <a:normAutofit fontScale="92500"/>
          </a:bodyPr>
          <a:lstStyle/>
          <a:p>
            <a:r>
              <a:rPr lang="en-US" b="1" dirty="0"/>
              <a:t>Definition:</a:t>
            </a:r>
            <a:r>
              <a:rPr lang="en-US" dirty="0"/>
              <a:t> API security refers to the measures and protocols implemented to protect APIs from unauthorized access, data breaches, and cyber threats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3008766"/>
            <a:ext cx="10515600" cy="104072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Criticality:</a:t>
            </a:r>
            <a:r>
              <a:rPr lang="en-US" dirty="0"/>
              <a:t> APIs are often targeted by attackers due to their accessibility and integration with multiple systems, making API security paramount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60610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B050"/>
                </a:solidFill>
              </a:rPr>
              <a:t>Common API Security Threats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48204"/>
          </a:xfrm>
        </p:spPr>
        <p:txBody>
          <a:bodyPr>
            <a:normAutofit/>
          </a:bodyPr>
          <a:lstStyle/>
          <a:p>
            <a:r>
              <a:rPr lang="en-US" b="1" dirty="0"/>
              <a:t>Injection Attacks:</a:t>
            </a:r>
            <a:r>
              <a:rPr lang="en-US" dirty="0"/>
              <a:t> SQL injection, NoSQL injection, and command injection targeting API endpoints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3008766"/>
            <a:ext cx="10515600" cy="1040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Authentication Issues:</a:t>
            </a:r>
            <a:r>
              <a:rPr lang="en-US" dirty="0"/>
              <a:t> Weak authentication mechanisms, broken authentication, and insufficient session management</a:t>
            </a:r>
            <a:endParaRPr lang="en-US" dirty="0" smtClean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4184423"/>
            <a:ext cx="10515600" cy="1040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Authorization Flaws:</a:t>
            </a:r>
            <a:r>
              <a:rPr lang="en-US" dirty="0"/>
              <a:t> Inadequate access control, privilege escalation, and over-privileged accounts</a:t>
            </a:r>
            <a:endParaRPr lang="en-US" dirty="0" smtClean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38200" y="5360080"/>
            <a:ext cx="10515600" cy="1040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Data Exposure:</a:t>
            </a:r>
            <a:r>
              <a:rPr lang="en-US" dirty="0"/>
              <a:t> Improper data handling, insecure data storage, and sensitive data exposure in API responses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48683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B050"/>
                </a:solidFill>
              </a:rPr>
              <a:t>Common API Security Threats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68127"/>
            <a:ext cx="10515600" cy="1048204"/>
          </a:xfrm>
        </p:spPr>
        <p:txBody>
          <a:bodyPr>
            <a:normAutofit/>
          </a:bodyPr>
          <a:lstStyle/>
          <a:p>
            <a:r>
              <a:rPr lang="en-US" b="1" dirty="0"/>
              <a:t>Denial of Service (</a:t>
            </a:r>
            <a:r>
              <a:rPr lang="en-US" b="1" dirty="0" err="1"/>
              <a:t>DoS</a:t>
            </a:r>
            <a:r>
              <a:rPr lang="en-US" b="1" dirty="0"/>
              <a:t>):</a:t>
            </a:r>
            <a:r>
              <a:rPr lang="en-US" dirty="0"/>
              <a:t> Attacks targeting API availability through flooding requests or resource exhaustion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3151268"/>
            <a:ext cx="10515600" cy="1040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Insecure APIs:</a:t>
            </a:r>
            <a:r>
              <a:rPr lang="en-US" dirty="0"/>
              <a:t> Vulnerabilities in API implementations, outdated libraries, and lack of input validation</a:t>
            </a:r>
            <a:endParaRPr lang="en-US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7433952" y="1346661"/>
            <a:ext cx="888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rgbClr val="00B050"/>
                </a:solidFill>
              </a:rPr>
              <a:t>contd</a:t>
            </a:r>
            <a:r>
              <a:rPr lang="en-US" b="1" dirty="0" smtClean="0">
                <a:solidFill>
                  <a:srgbClr val="00B050"/>
                </a:solidFill>
              </a:rPr>
              <a:t>…</a:t>
            </a:r>
            <a:endParaRPr lang="en-U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3768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B050"/>
                </a:solidFill>
              </a:rPr>
              <a:t>API Security Best Practices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48204"/>
          </a:xfrm>
        </p:spPr>
        <p:txBody>
          <a:bodyPr>
            <a:normAutofit/>
          </a:bodyPr>
          <a:lstStyle/>
          <a:p>
            <a:r>
              <a:rPr lang="en-US" b="1" dirty="0"/>
              <a:t>Authentication:</a:t>
            </a:r>
            <a:r>
              <a:rPr lang="en-US" dirty="0"/>
              <a:t> Use strong authentication mechanisms such as OAuth 2.0, JWT, API keys, or certificate-based authentication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3008766"/>
            <a:ext cx="10515600" cy="1040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Authorization:</a:t>
            </a:r>
            <a:r>
              <a:rPr lang="en-US" dirty="0"/>
              <a:t> Implement fine-grained access control, role-based access control (RBAC), and least privilege principle</a:t>
            </a:r>
            <a:endParaRPr lang="en-US" dirty="0" smtClean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4184423"/>
            <a:ext cx="10515600" cy="1040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Input Validation:</a:t>
            </a:r>
            <a:r>
              <a:rPr lang="en-US" dirty="0"/>
              <a:t> Validate and sanitize user input to prevent injection attacks, buffer overflows, and data manipulation</a:t>
            </a:r>
            <a:endParaRPr lang="en-US" dirty="0" smtClean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38200" y="5360080"/>
            <a:ext cx="10515600" cy="1040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Data Encryption:</a:t>
            </a:r>
            <a:r>
              <a:rPr lang="en-US" dirty="0"/>
              <a:t> Encrypt sensitive data at rest (storage) and in transit (communication) using TLS/SSL protocols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053251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B050"/>
                </a:solidFill>
              </a:rPr>
              <a:t>API Security Best Practices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48204"/>
          </a:xfrm>
        </p:spPr>
        <p:txBody>
          <a:bodyPr>
            <a:normAutofit/>
          </a:bodyPr>
          <a:lstStyle/>
          <a:p>
            <a:r>
              <a:rPr lang="en-US" b="1" dirty="0"/>
              <a:t>Rate Limiting:</a:t>
            </a:r>
            <a:r>
              <a:rPr lang="en-US" dirty="0"/>
              <a:t> Implement rate limiting and throttling mechanisms to prevent abuse and </a:t>
            </a:r>
            <a:r>
              <a:rPr lang="en-US" dirty="0" err="1"/>
              <a:t>DoS</a:t>
            </a:r>
            <a:r>
              <a:rPr lang="en-US" dirty="0"/>
              <a:t> attacks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3008766"/>
            <a:ext cx="10515600" cy="1040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Logging and Monitoring:</a:t>
            </a:r>
            <a:r>
              <a:rPr lang="en-US" dirty="0"/>
              <a:t> Enable logging of API activities, monitor API traffic, and set up alerts for suspicious behavior</a:t>
            </a:r>
            <a:endParaRPr lang="en-US" dirty="0" smtClean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4184423"/>
            <a:ext cx="10515600" cy="1040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Security Headers:</a:t>
            </a:r>
            <a:r>
              <a:rPr lang="en-US" dirty="0"/>
              <a:t> Use HTTP security headers (e.g., Content Security Policy, Strict-Transport-Security) to enhance security posture</a:t>
            </a:r>
            <a:endParaRPr lang="en-US" dirty="0" smtClean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38200" y="5360080"/>
            <a:ext cx="10515600" cy="1040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Security Testing:</a:t>
            </a:r>
            <a:r>
              <a:rPr lang="en-US" dirty="0"/>
              <a:t> Conduct regular security assessments, penetration testing, and code reviews to identify and mitigate vulnerabilities</a:t>
            </a:r>
            <a:endParaRPr lang="en-US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6840186" y="1321356"/>
            <a:ext cx="888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rgbClr val="00B050"/>
                </a:solidFill>
              </a:rPr>
              <a:t>contd</a:t>
            </a:r>
            <a:r>
              <a:rPr lang="en-US" b="1" dirty="0" smtClean="0">
                <a:solidFill>
                  <a:srgbClr val="00B050"/>
                </a:solidFill>
              </a:rPr>
              <a:t>…</a:t>
            </a:r>
            <a:endParaRPr lang="en-U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58741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8448304" cy="703654"/>
          </a:xfrm>
        </p:spPr>
        <p:txBody>
          <a:bodyPr/>
          <a:lstStyle/>
          <a:p>
            <a:r>
              <a:rPr lang="en-US" b="1" dirty="0">
                <a:solidFill>
                  <a:srgbClr val="00B050"/>
                </a:solidFill>
              </a:rPr>
              <a:t>API Security Protocols and Standards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0067" y="1255612"/>
            <a:ext cx="10515600" cy="1048204"/>
          </a:xfrm>
        </p:spPr>
        <p:txBody>
          <a:bodyPr>
            <a:normAutofit/>
          </a:bodyPr>
          <a:lstStyle/>
          <a:p>
            <a:r>
              <a:rPr lang="en-US" b="1" dirty="0"/>
              <a:t>OAuth 2.0:</a:t>
            </a:r>
            <a:r>
              <a:rPr lang="en-US" dirty="0"/>
              <a:t> Authorization framework for secure access delegation, token-based authentication, and user consent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70067" y="2438753"/>
            <a:ext cx="10515600" cy="1040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JWT (JSON Web Tokens):</a:t>
            </a:r>
            <a:r>
              <a:rPr lang="en-US" dirty="0"/>
              <a:t> Compact, URL-safe tokens for secure authentication and information exchange between parties</a:t>
            </a:r>
            <a:endParaRPr lang="en-US" dirty="0" smtClean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70067" y="3614410"/>
            <a:ext cx="10515600" cy="1040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TLS/SSL:</a:t>
            </a:r>
            <a:r>
              <a:rPr lang="en-US" dirty="0"/>
              <a:t> Transport Layer Security (TLS) and Secure Sockets Layer (SSL) protocols for encrypted communication over the network</a:t>
            </a:r>
            <a:endParaRPr lang="en-US" dirty="0" smtClean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70067" y="4790067"/>
            <a:ext cx="10515600" cy="1040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err="1"/>
              <a:t>OpenID</a:t>
            </a:r>
            <a:r>
              <a:rPr lang="en-US" b="1" dirty="0"/>
              <a:t> Connect:</a:t>
            </a:r>
            <a:r>
              <a:rPr lang="en-US" dirty="0"/>
              <a:t> Identity layer on top of OAuth 2.0 for authentication, user identity verification, and single sign-on (SSO)</a:t>
            </a:r>
            <a:endParaRPr lang="en-US" dirty="0" smtClean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70067" y="5757905"/>
            <a:ext cx="10515600" cy="1040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API Keys:</a:t>
            </a:r>
            <a:r>
              <a:rPr lang="en-US" dirty="0"/>
              <a:t> Unique identifiers or tokens assigned to API clients for authentication and access control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520541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8448304" cy="703654"/>
          </a:xfrm>
        </p:spPr>
        <p:txBody>
          <a:bodyPr/>
          <a:lstStyle/>
          <a:p>
            <a:r>
              <a:rPr lang="en-US" b="1" dirty="0">
                <a:solidFill>
                  <a:srgbClr val="00B050"/>
                </a:solidFill>
              </a:rPr>
              <a:t>API Security 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0067" y="1255612"/>
            <a:ext cx="10515600" cy="1048204"/>
          </a:xfrm>
        </p:spPr>
        <p:txBody>
          <a:bodyPr>
            <a:normAutofit/>
          </a:bodyPr>
          <a:lstStyle/>
          <a:p>
            <a:r>
              <a:rPr lang="en-US" b="1" dirty="0"/>
              <a:t>Third-party Integrations:</a:t>
            </a:r>
            <a:r>
              <a:rPr lang="en-US" dirty="0"/>
              <a:t> Managing security risks associated with third-party APIs and integrations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70067" y="2320002"/>
            <a:ext cx="10515600" cy="1040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Mobile and </a:t>
            </a:r>
            <a:r>
              <a:rPr lang="en-US" b="1" dirty="0" err="1"/>
              <a:t>IoT</a:t>
            </a:r>
            <a:r>
              <a:rPr lang="en-US" b="1" dirty="0"/>
              <a:t> Devices:</a:t>
            </a:r>
            <a:r>
              <a:rPr lang="en-US" dirty="0"/>
              <a:t> Securing APIs accessed by mobile apps, </a:t>
            </a:r>
            <a:r>
              <a:rPr lang="en-US" dirty="0" err="1"/>
              <a:t>IoT</a:t>
            </a:r>
            <a:r>
              <a:rPr lang="en-US" dirty="0"/>
              <a:t> devices, and edge computing environments</a:t>
            </a:r>
            <a:endParaRPr lang="en-US" dirty="0" smtClean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70067" y="3388784"/>
            <a:ext cx="10515600" cy="1040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Data Privacy:</a:t>
            </a:r>
            <a:r>
              <a:rPr lang="en-US" dirty="0"/>
              <a:t> Compliance with data privacy regulations (e.g., GDPR, CCPA) and protection of user data in APIs</a:t>
            </a:r>
            <a:endParaRPr lang="en-US" dirty="0" smtClean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70067" y="4516941"/>
            <a:ext cx="10515600" cy="1040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Insider Threats:</a:t>
            </a:r>
            <a:r>
              <a:rPr lang="en-US" dirty="0"/>
              <a:t> Mitigating risks from insider attacks, unauthorized access by privileged users, and API misuse</a:t>
            </a:r>
            <a:endParaRPr lang="en-US" dirty="0" smtClean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70067" y="5603529"/>
            <a:ext cx="10515600" cy="1040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Scalability:</a:t>
            </a:r>
            <a:r>
              <a:rPr lang="en-US" dirty="0"/>
              <a:t> Ensuring API security measures scale with growing API usage, traffic, and complexity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846470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8448304" cy="703654"/>
          </a:xfrm>
        </p:spPr>
        <p:txBody>
          <a:bodyPr/>
          <a:lstStyle/>
          <a:p>
            <a:r>
              <a:rPr lang="en-US" b="1" dirty="0">
                <a:solidFill>
                  <a:srgbClr val="00B050"/>
                </a:solidFill>
              </a:rPr>
              <a:t>API Security in Practice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0067" y="1255612"/>
            <a:ext cx="10515600" cy="1048204"/>
          </a:xfrm>
        </p:spPr>
        <p:txBody>
          <a:bodyPr>
            <a:normAutofit/>
          </a:bodyPr>
          <a:lstStyle/>
          <a:p>
            <a:r>
              <a:rPr lang="en-US" b="1" dirty="0"/>
              <a:t>Secure API Endpoints:</a:t>
            </a:r>
            <a:r>
              <a:rPr lang="en-US" dirty="0"/>
              <a:t> Harden API endpoints, use HTTPS for secure communication, and apply access controls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70067" y="2320002"/>
            <a:ext cx="10515600" cy="1040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Authentication and Authorization:</a:t>
            </a:r>
            <a:r>
              <a:rPr lang="en-US" dirty="0"/>
              <a:t> Implement strong authentication and authorization mechanisms, enforce least privilege</a:t>
            </a:r>
            <a:endParaRPr lang="en-US" dirty="0" smtClean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70067" y="3388784"/>
            <a:ext cx="10515600" cy="1040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Secure Data Transmission:</a:t>
            </a:r>
            <a:r>
              <a:rPr lang="en-US" dirty="0"/>
              <a:t> Encrypt sensitive data in transit using TLS/SSL protocols, validate SSL certificates</a:t>
            </a:r>
            <a:endParaRPr lang="en-US" dirty="0" smtClean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70067" y="4516941"/>
            <a:ext cx="10515600" cy="1040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Input Validation:</a:t>
            </a:r>
            <a:r>
              <a:rPr lang="en-US" dirty="0"/>
              <a:t> Sanitize and validate user input, use parameterized queries to prevent injection attacks</a:t>
            </a:r>
            <a:endParaRPr lang="en-US" dirty="0" smtClean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70067" y="5603529"/>
            <a:ext cx="10515600" cy="1040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Rate Limiting and Throttling:</a:t>
            </a:r>
            <a:r>
              <a:rPr lang="en-US" dirty="0"/>
              <a:t> Set limits on API usage, monitor and enforce rate limits to prevent abuse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840160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875</Words>
  <Application>Microsoft Office PowerPoint</Application>
  <PresentationFormat>Widescreen</PresentationFormat>
  <Paragraphs>61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Importance of API Security</vt:lpstr>
      <vt:lpstr>Common API Security Threats</vt:lpstr>
      <vt:lpstr>Common API Security Threats</vt:lpstr>
      <vt:lpstr>API Security Best Practices</vt:lpstr>
      <vt:lpstr>API Security Best Practices</vt:lpstr>
      <vt:lpstr>API Security Protocols and Standards</vt:lpstr>
      <vt:lpstr>API Security Challenges</vt:lpstr>
      <vt:lpstr>API Security in Practice</vt:lpstr>
      <vt:lpstr>API Security in Practice</vt:lpstr>
      <vt:lpstr>API Security Tools and Technologies</vt:lpstr>
      <vt:lpstr>API Security Tools and Technologies</vt:lpstr>
      <vt:lpstr>Future Trends in API Security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Ahmed Saeed</dc:creator>
  <cp:lastModifiedBy>Muhammad Ahmed Saeed</cp:lastModifiedBy>
  <cp:revision>33</cp:revision>
  <dcterms:created xsi:type="dcterms:W3CDTF">2024-05-31T11:15:13Z</dcterms:created>
  <dcterms:modified xsi:type="dcterms:W3CDTF">2024-05-31T11:49:26Z</dcterms:modified>
</cp:coreProperties>
</file>