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5" r:id="rId2"/>
  </p:sldMasterIdLst>
  <p:sldIdLst>
    <p:sldId id="285" r:id="rId3"/>
    <p:sldId id="286" r:id="rId4"/>
    <p:sldId id="312" r:id="rId5"/>
    <p:sldId id="319" r:id="rId6"/>
    <p:sldId id="325" r:id="rId7"/>
    <p:sldId id="324" r:id="rId8"/>
    <p:sldId id="326" r:id="rId9"/>
    <p:sldId id="328" r:id="rId10"/>
    <p:sldId id="329" r:id="rId11"/>
    <p:sldId id="330" r:id="rId12"/>
    <p:sldId id="331" r:id="rId13"/>
    <p:sldId id="332" r:id="rId14"/>
    <p:sldId id="333" r:id="rId15"/>
    <p:sldId id="334" r:id="rId16"/>
    <p:sldId id="335" r:id="rId17"/>
    <p:sldId id="336" r:id="rId18"/>
    <p:sldId id="298" r:id="rId19"/>
    <p:sldId id="299" r:id="rId20"/>
    <p:sldId id="32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72D8"/>
    <a:srgbClr val="22313F"/>
    <a:srgbClr val="EEEDE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144" autoAdjust="0"/>
  </p:normalViewPr>
  <p:slideViewPr>
    <p:cSldViewPr snapToGrid="0">
      <p:cViewPr varScale="1">
        <p:scale>
          <a:sx n="81" d="100"/>
          <a:sy n="81" d="100"/>
        </p:scale>
        <p:origin x="96"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966D28-9CFD-4293-B7EE-BF0FECB1F852}" type="datetimeFigureOut">
              <a:rPr lang="en-US" smtClean="0"/>
              <a:t>9/10/2024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1050492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966D28-9CFD-4293-B7EE-BF0FECB1F852}"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2674120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966D28-9CFD-4293-B7EE-BF0FECB1F852}"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141675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966D28-9CFD-4293-B7EE-BF0FECB1F852}"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349103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966D28-9CFD-4293-B7EE-BF0FECB1F852}"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598174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966D28-9CFD-4293-B7EE-BF0FECB1F852}"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1144588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966D28-9CFD-4293-B7EE-BF0FECB1F852}"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2612811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966D28-9CFD-4293-B7EE-BF0FECB1F852}"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407289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966D28-9CFD-4293-B7EE-BF0FECB1F852}"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1094339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966D28-9CFD-4293-B7EE-BF0FECB1F852}"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40870098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966D28-9CFD-4293-B7EE-BF0FECB1F852}"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72180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966D28-9CFD-4293-B7EE-BF0FECB1F852}"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468347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966D28-9CFD-4293-B7EE-BF0FECB1F852}"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19797114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966D28-9CFD-4293-B7EE-BF0FECB1F852}"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26886463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966D28-9CFD-4293-B7EE-BF0FECB1F852}"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2695112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966D28-9CFD-4293-B7EE-BF0FECB1F852}"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20972907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966D28-9CFD-4293-B7EE-BF0FECB1F852}"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1651069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966D28-9CFD-4293-B7EE-BF0FECB1F852}"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19736619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966D28-9CFD-4293-B7EE-BF0FECB1F852}"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19678781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966D28-9CFD-4293-B7EE-BF0FECB1F852}"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4752808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966D28-9CFD-4293-B7EE-BF0FECB1F852}"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2502269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966D28-9CFD-4293-B7EE-BF0FECB1F852}"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106934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966D28-9CFD-4293-B7EE-BF0FECB1F852}"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962301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966D28-9CFD-4293-B7EE-BF0FECB1F852}"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59562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966D28-9CFD-4293-B7EE-BF0FECB1F852}"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441279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966D28-9CFD-4293-B7EE-BF0FECB1F852}"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018785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966D28-9CFD-4293-B7EE-BF0FECB1F852}"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788832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966D28-9CFD-4293-B7EE-BF0FECB1F852}"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1238178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966D28-9CFD-4293-B7EE-BF0FECB1F852}" type="datetimeFigureOut">
              <a:rPr lang="en-US" smtClean="0"/>
              <a:t>9/10/2024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51C18A-91E6-4DE9-9F3C-4F9EBB12E96B}" type="slidenum">
              <a:rPr lang="en-US" smtClean="0"/>
              <a:t>‹#›</a:t>
            </a:fld>
            <a:endParaRPr lang="en-US"/>
          </a:p>
        </p:txBody>
      </p:sp>
    </p:spTree>
    <p:extLst>
      <p:ext uri="{BB962C8B-B14F-4D97-AF65-F5344CB8AC3E}">
        <p14:creationId xmlns:p14="http://schemas.microsoft.com/office/powerpoint/2010/main" val="328965540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966D28-9CFD-4293-B7EE-BF0FECB1F852}" type="datetimeFigureOut">
              <a:rPr lang="en-US" smtClean="0"/>
              <a:t>9/10/2024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1C18A-91E6-4DE9-9F3C-4F9EBB12E96B}" type="slidenum">
              <a:rPr lang="en-US" smtClean="0"/>
              <a:t>‹#›</a:t>
            </a:fld>
            <a:endParaRPr lang="en-US"/>
          </a:p>
        </p:txBody>
      </p:sp>
    </p:spTree>
    <p:extLst>
      <p:ext uri="{BB962C8B-B14F-4D97-AF65-F5344CB8AC3E}">
        <p14:creationId xmlns:p14="http://schemas.microsoft.com/office/powerpoint/2010/main" val="362404498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372D8"/>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05441" y="1603170"/>
            <a:ext cx="8392221" cy="3475449"/>
          </a:xfrm>
          <a:prstGeom prst="rect">
            <a:avLst/>
          </a:prstGeom>
        </p:spPr>
      </p:pic>
    </p:spTree>
    <p:extLst>
      <p:ext uri="{BB962C8B-B14F-4D97-AF65-F5344CB8AC3E}">
        <p14:creationId xmlns:p14="http://schemas.microsoft.com/office/powerpoint/2010/main" val="3921117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583365" y="582637"/>
            <a:ext cx="3321143" cy="646331"/>
          </a:xfrm>
          <a:prstGeom prst="rect">
            <a:avLst/>
          </a:prstGeom>
        </p:spPr>
        <p:txBody>
          <a:bodyPr wrap="square">
            <a:spAutoFit/>
          </a:bodyPr>
          <a:lstStyle/>
          <a:p>
            <a:pPr>
              <a:buClr>
                <a:srgbClr val="7372D8"/>
              </a:buClr>
              <a:buSzPct val="85000"/>
            </a:pPr>
            <a:r>
              <a:rPr lang="en-US" sz="3600" b="1" dirty="0" smtClean="0">
                <a:solidFill>
                  <a:srgbClr val="7372D8"/>
                </a:solidFill>
              </a:rPr>
              <a:t>XML </a:t>
            </a:r>
            <a:r>
              <a:rPr lang="en-US" sz="3600" b="1" dirty="0">
                <a:solidFill>
                  <a:srgbClr val="7372D8"/>
                </a:solidFill>
              </a:rPr>
              <a:t>Structure</a:t>
            </a:r>
          </a:p>
        </p:txBody>
      </p:sp>
      <p:sp>
        <p:nvSpPr>
          <p:cNvPr id="2" name="Rectangle 1"/>
          <p:cNvSpPr/>
          <p:nvPr/>
        </p:nvSpPr>
        <p:spPr>
          <a:xfrm>
            <a:off x="1357738" y="1641160"/>
            <a:ext cx="2287985" cy="400110"/>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a:t>Tags and Attributes</a:t>
            </a:r>
            <a:endParaRPr lang="en-US" sz="2000" dirty="0"/>
          </a:p>
        </p:txBody>
      </p:sp>
      <p:sp>
        <p:nvSpPr>
          <p:cNvPr id="4" name="Rectangle 3"/>
          <p:cNvSpPr/>
          <p:nvPr/>
        </p:nvSpPr>
        <p:spPr>
          <a:xfrm>
            <a:off x="3645723" y="1641160"/>
            <a:ext cx="4418197" cy="400110"/>
          </a:xfrm>
          <a:prstGeom prst="rect">
            <a:avLst/>
          </a:prstGeom>
        </p:spPr>
        <p:txBody>
          <a:bodyPr wrap="none">
            <a:spAutoFit/>
          </a:bodyPr>
          <a:lstStyle/>
          <a:p>
            <a:r>
              <a:rPr lang="en-US" sz="2000"/>
              <a:t>Data structured with tags and attributes</a:t>
            </a:r>
            <a:endParaRPr lang="en-US" sz="2000" dirty="0" smtClean="0"/>
          </a:p>
        </p:txBody>
      </p:sp>
      <p:sp>
        <p:nvSpPr>
          <p:cNvPr id="8" name="Rectangle 7"/>
          <p:cNvSpPr/>
          <p:nvPr/>
        </p:nvSpPr>
        <p:spPr>
          <a:xfrm>
            <a:off x="1654620" y="2199137"/>
            <a:ext cx="1587343" cy="400110"/>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a:t>Tags</a:t>
            </a:r>
            <a:endParaRPr lang="en-US" sz="2000" dirty="0"/>
          </a:p>
        </p:txBody>
      </p:sp>
      <p:sp>
        <p:nvSpPr>
          <p:cNvPr id="10" name="Rectangle 9"/>
          <p:cNvSpPr/>
          <p:nvPr/>
        </p:nvSpPr>
        <p:spPr>
          <a:xfrm>
            <a:off x="3906980" y="3382664"/>
            <a:ext cx="2834250" cy="400110"/>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a:t>Example XML Document</a:t>
            </a:r>
            <a:endParaRPr lang="en-US" sz="2000" dirty="0"/>
          </a:p>
        </p:txBody>
      </p:sp>
      <p:sp>
        <p:nvSpPr>
          <p:cNvPr id="17" name="Rectangle 16"/>
          <p:cNvSpPr/>
          <p:nvPr/>
        </p:nvSpPr>
        <p:spPr>
          <a:xfrm>
            <a:off x="1654621" y="2714319"/>
            <a:ext cx="1587342" cy="40011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a:t>Attributes</a:t>
            </a:r>
            <a:endParaRPr lang="en-US" sz="2000" dirty="0">
              <a:solidFill>
                <a:schemeClr val="tx1"/>
              </a:solidFill>
            </a:endParaRPr>
          </a:p>
        </p:txBody>
      </p:sp>
      <p:sp>
        <p:nvSpPr>
          <p:cNvPr id="18" name="Rectangle 17"/>
          <p:cNvSpPr/>
          <p:nvPr/>
        </p:nvSpPr>
        <p:spPr>
          <a:xfrm>
            <a:off x="3280894" y="2199137"/>
            <a:ext cx="4440639" cy="400110"/>
          </a:xfrm>
          <a:prstGeom prst="rect">
            <a:avLst/>
          </a:prstGeom>
        </p:spPr>
        <p:txBody>
          <a:bodyPr wrap="none">
            <a:spAutoFit/>
          </a:bodyPr>
          <a:lstStyle/>
          <a:p>
            <a:r>
              <a:rPr lang="en-US" sz="2000" dirty="0"/>
              <a:t>Enclose data in opening and closing tags</a:t>
            </a:r>
            <a:endParaRPr lang="en-US" sz="2000" dirty="0" smtClean="0"/>
          </a:p>
        </p:txBody>
      </p:sp>
      <p:sp>
        <p:nvSpPr>
          <p:cNvPr id="19" name="Rectangle 18"/>
          <p:cNvSpPr/>
          <p:nvPr/>
        </p:nvSpPr>
        <p:spPr>
          <a:xfrm>
            <a:off x="3280894" y="2712869"/>
            <a:ext cx="5131533" cy="400110"/>
          </a:xfrm>
          <a:prstGeom prst="rect">
            <a:avLst/>
          </a:prstGeom>
        </p:spPr>
        <p:txBody>
          <a:bodyPr wrap="none">
            <a:spAutoFit/>
          </a:bodyPr>
          <a:lstStyle/>
          <a:p>
            <a:r>
              <a:rPr lang="en-US" sz="2000" dirty="0"/>
              <a:t>Provide additional information about elements</a:t>
            </a:r>
            <a:endParaRPr lang="en-US" sz="2000" dirty="0" smtClean="0"/>
          </a:p>
        </p:txBody>
      </p:sp>
      <p:pic>
        <p:nvPicPr>
          <p:cNvPr id="3" name="Picture 2"/>
          <p:cNvPicPr>
            <a:picLocks noChangeAspect="1"/>
          </p:cNvPicPr>
          <p:nvPr/>
        </p:nvPicPr>
        <p:blipFill>
          <a:blip r:embed="rId2"/>
          <a:stretch>
            <a:fillRect/>
          </a:stretch>
        </p:blipFill>
        <p:spPr>
          <a:xfrm>
            <a:off x="6741230" y="3382664"/>
            <a:ext cx="4857008" cy="3042452"/>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1000" y="3897847"/>
            <a:ext cx="4440230" cy="2960153"/>
          </a:xfrm>
          <a:prstGeom prst="rect">
            <a:avLst/>
          </a:prstGeom>
        </p:spPr>
      </p:pic>
    </p:spTree>
    <p:extLst>
      <p:ext uri="{BB962C8B-B14F-4D97-AF65-F5344CB8AC3E}">
        <p14:creationId xmlns:p14="http://schemas.microsoft.com/office/powerpoint/2010/main" val="219871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anim calcmode="lin" valueType="num">
                                      <p:cBhvr>
                                        <p:cTn id="24" dur="1000" fill="hold"/>
                                        <p:tgtEl>
                                          <p:spTgt spid="17"/>
                                        </p:tgtEl>
                                        <p:attrNameLst>
                                          <p:attrName>ppt_x</p:attrName>
                                        </p:attrNameLst>
                                      </p:cBhvr>
                                      <p:tavLst>
                                        <p:tav tm="0">
                                          <p:val>
                                            <p:strVal val="#ppt_x"/>
                                          </p:val>
                                        </p:tav>
                                        <p:tav tm="100000">
                                          <p:val>
                                            <p:strVal val="#ppt_x"/>
                                          </p:val>
                                        </p:tav>
                                      </p:tavLst>
                                    </p:anim>
                                    <p:anim calcmode="lin" valueType="num">
                                      <p:cBhvr>
                                        <p:cTn id="2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0-#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0-#ppt_w/2"/>
                                          </p:val>
                                        </p:tav>
                                        <p:tav tm="100000">
                                          <p:val>
                                            <p:strVal val="#ppt_x"/>
                                          </p:val>
                                        </p:tav>
                                      </p:tavLst>
                                    </p:anim>
                                    <p:anim calcmode="lin" valueType="num">
                                      <p:cBhvr additive="base">
                                        <p:cTn id="37"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0-#ppt_w/2"/>
                                          </p:val>
                                        </p:tav>
                                        <p:tav tm="100000">
                                          <p:val>
                                            <p:strVal val="#ppt_x"/>
                                          </p:val>
                                        </p:tav>
                                      </p:tavLst>
                                    </p:anim>
                                    <p:anim calcmode="lin" valueType="num">
                                      <p:cBhvr additive="base">
                                        <p:cTn id="43" dur="500" fill="hold"/>
                                        <p:tgtEl>
                                          <p:spTgt spid="10"/>
                                        </p:tgtEl>
                                        <p:attrNameLst>
                                          <p:attrName>ppt_y</p:attrName>
                                        </p:attrNameLst>
                                      </p:cBhvr>
                                      <p:tavLst>
                                        <p:tav tm="0">
                                          <p:val>
                                            <p:strVal val="#ppt_y"/>
                                          </p:val>
                                        </p:tav>
                                        <p:tav tm="100000">
                                          <p:val>
                                            <p:strVal val="#ppt_y"/>
                                          </p:val>
                                        </p:tav>
                                      </p:tavLst>
                                    </p:anim>
                                  </p:childTnLst>
                                </p:cTn>
                              </p:par>
                            </p:childTnLst>
                          </p:cTn>
                        </p:par>
                        <p:par>
                          <p:cTn id="44" fill="hold">
                            <p:stCondLst>
                              <p:cond delay="500"/>
                            </p:stCondLst>
                            <p:childTnLst>
                              <p:par>
                                <p:cTn id="45" presetID="53" presetClass="entr" presetSubtype="16"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ppt_w</p:attrName>
                                        </p:attrNameLst>
                                      </p:cBhvr>
                                      <p:tavLst>
                                        <p:tav tm="0">
                                          <p:val>
                                            <p:fltVal val="0"/>
                                          </p:val>
                                        </p:tav>
                                        <p:tav tm="100000">
                                          <p:val>
                                            <p:strVal val="#ppt_w"/>
                                          </p:val>
                                        </p:tav>
                                      </p:tavLst>
                                    </p:anim>
                                    <p:anim calcmode="lin" valueType="num">
                                      <p:cBhvr>
                                        <p:cTn id="48" dur="500" fill="hold"/>
                                        <p:tgtEl>
                                          <p:spTgt spid="3"/>
                                        </p:tgtEl>
                                        <p:attrNameLst>
                                          <p:attrName>ppt_h</p:attrName>
                                        </p:attrNameLst>
                                      </p:cBhvr>
                                      <p:tavLst>
                                        <p:tav tm="0">
                                          <p:val>
                                            <p:fltVal val="0"/>
                                          </p:val>
                                        </p:tav>
                                        <p:tav tm="100000">
                                          <p:val>
                                            <p:strVal val="#ppt_h"/>
                                          </p:val>
                                        </p:tav>
                                      </p:tavLst>
                                    </p:anim>
                                    <p:animEffect transition="in" filter="fade">
                                      <p:cBhvr>
                                        <p:cTn id="4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8" grpId="0" animBg="1"/>
      <p:bldP spid="10" grpId="0" animBg="1"/>
      <p:bldP spid="17" grpId="0" animBg="1"/>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808996" y="475759"/>
            <a:ext cx="5434951" cy="646331"/>
          </a:xfrm>
          <a:prstGeom prst="rect">
            <a:avLst/>
          </a:prstGeom>
        </p:spPr>
        <p:txBody>
          <a:bodyPr wrap="square">
            <a:spAutoFit/>
          </a:bodyPr>
          <a:lstStyle/>
          <a:p>
            <a:pPr>
              <a:buClr>
                <a:srgbClr val="7372D8"/>
              </a:buClr>
              <a:buSzPct val="85000"/>
            </a:pPr>
            <a:r>
              <a:rPr lang="en-US" sz="3600" b="1">
                <a:solidFill>
                  <a:srgbClr val="7372D8"/>
                </a:solidFill>
              </a:rPr>
              <a:t>Comparing JSON and XML</a:t>
            </a:r>
            <a:endParaRPr lang="en-US" sz="3600" b="1" dirty="0">
              <a:solidFill>
                <a:srgbClr val="7372D8"/>
              </a:solidFill>
            </a:endParaRPr>
          </a:p>
        </p:txBody>
      </p:sp>
      <p:sp>
        <p:nvSpPr>
          <p:cNvPr id="2" name="Rectangle 1"/>
          <p:cNvSpPr/>
          <p:nvPr/>
        </p:nvSpPr>
        <p:spPr>
          <a:xfrm>
            <a:off x="1583369" y="1534282"/>
            <a:ext cx="1456713" cy="400110"/>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dirty="0"/>
              <a:t>Syntax</a:t>
            </a:r>
          </a:p>
        </p:txBody>
      </p:sp>
      <p:sp>
        <p:nvSpPr>
          <p:cNvPr id="8" name="Rectangle 7"/>
          <p:cNvSpPr/>
          <p:nvPr/>
        </p:nvSpPr>
        <p:spPr>
          <a:xfrm>
            <a:off x="1880251" y="1997259"/>
            <a:ext cx="1159831" cy="400110"/>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dirty="0"/>
              <a:t>JSON</a:t>
            </a:r>
          </a:p>
        </p:txBody>
      </p:sp>
      <p:sp>
        <p:nvSpPr>
          <p:cNvPr id="17" name="Rectangle 16"/>
          <p:cNvSpPr/>
          <p:nvPr/>
        </p:nvSpPr>
        <p:spPr>
          <a:xfrm>
            <a:off x="1880252" y="2464941"/>
            <a:ext cx="1159830" cy="40011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dirty="0"/>
              <a:t>XML</a:t>
            </a:r>
            <a:endParaRPr lang="en-US" sz="2000" dirty="0">
              <a:solidFill>
                <a:schemeClr val="tx1"/>
              </a:solidFill>
            </a:endParaRPr>
          </a:p>
        </p:txBody>
      </p:sp>
      <p:sp>
        <p:nvSpPr>
          <p:cNvPr id="18" name="Rectangle 17"/>
          <p:cNvSpPr/>
          <p:nvPr/>
        </p:nvSpPr>
        <p:spPr>
          <a:xfrm>
            <a:off x="3040082" y="1997259"/>
            <a:ext cx="1797415" cy="400110"/>
          </a:xfrm>
          <a:prstGeom prst="rect">
            <a:avLst/>
          </a:prstGeom>
        </p:spPr>
        <p:txBody>
          <a:bodyPr wrap="none">
            <a:spAutoFit/>
          </a:bodyPr>
          <a:lstStyle/>
          <a:p>
            <a:r>
              <a:rPr lang="en-US" sz="2000"/>
              <a:t>Key-value pairs</a:t>
            </a:r>
            <a:endParaRPr lang="en-US" sz="2000" dirty="0" smtClean="0"/>
          </a:p>
        </p:txBody>
      </p:sp>
      <p:sp>
        <p:nvSpPr>
          <p:cNvPr id="11" name="Rectangle 10"/>
          <p:cNvSpPr/>
          <p:nvPr/>
        </p:nvSpPr>
        <p:spPr>
          <a:xfrm>
            <a:off x="3040082" y="2464941"/>
            <a:ext cx="2302682" cy="400110"/>
          </a:xfrm>
          <a:prstGeom prst="rect">
            <a:avLst/>
          </a:prstGeom>
        </p:spPr>
        <p:txBody>
          <a:bodyPr wrap="none">
            <a:spAutoFit/>
          </a:bodyPr>
          <a:lstStyle/>
          <a:p>
            <a:r>
              <a:rPr lang="en-US" sz="2000"/>
              <a:t>Tag-based structure</a:t>
            </a:r>
            <a:endParaRPr lang="en-US" sz="2000" dirty="0" smtClean="0"/>
          </a:p>
        </p:txBody>
      </p:sp>
      <p:sp>
        <p:nvSpPr>
          <p:cNvPr id="12" name="Rectangle 11"/>
          <p:cNvSpPr/>
          <p:nvPr/>
        </p:nvSpPr>
        <p:spPr>
          <a:xfrm>
            <a:off x="1583369" y="3207814"/>
            <a:ext cx="1456713" cy="400110"/>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a:t>Data Types</a:t>
            </a:r>
            <a:endParaRPr lang="en-US" sz="2000" dirty="0"/>
          </a:p>
        </p:txBody>
      </p:sp>
      <p:sp>
        <p:nvSpPr>
          <p:cNvPr id="13" name="Rectangle 12"/>
          <p:cNvSpPr/>
          <p:nvPr/>
        </p:nvSpPr>
        <p:spPr>
          <a:xfrm>
            <a:off x="1880251" y="3670791"/>
            <a:ext cx="1159831" cy="400110"/>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a:t>JSON</a:t>
            </a:r>
            <a:endParaRPr lang="en-US" sz="2000" dirty="0"/>
          </a:p>
        </p:txBody>
      </p:sp>
      <p:sp>
        <p:nvSpPr>
          <p:cNvPr id="14" name="Rectangle 13"/>
          <p:cNvSpPr/>
          <p:nvPr/>
        </p:nvSpPr>
        <p:spPr>
          <a:xfrm>
            <a:off x="1880252" y="4138473"/>
            <a:ext cx="1159830" cy="40011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a:t>XML</a:t>
            </a:r>
            <a:endParaRPr lang="en-US" sz="2000" dirty="0">
              <a:solidFill>
                <a:schemeClr val="tx1"/>
              </a:solidFill>
            </a:endParaRPr>
          </a:p>
        </p:txBody>
      </p:sp>
      <p:sp>
        <p:nvSpPr>
          <p:cNvPr id="15" name="Rectangle 14"/>
          <p:cNvSpPr/>
          <p:nvPr/>
        </p:nvSpPr>
        <p:spPr>
          <a:xfrm>
            <a:off x="3040082" y="3670791"/>
            <a:ext cx="5237331" cy="400110"/>
          </a:xfrm>
          <a:prstGeom prst="rect">
            <a:avLst/>
          </a:prstGeom>
        </p:spPr>
        <p:txBody>
          <a:bodyPr wrap="none">
            <a:spAutoFit/>
          </a:bodyPr>
          <a:lstStyle/>
          <a:p>
            <a:r>
              <a:rPr lang="en-US" sz="2000" dirty="0"/>
              <a:t>Strings, numbers, arrays, objects, </a:t>
            </a:r>
            <a:r>
              <a:rPr lang="en-US" sz="2000" dirty="0" err="1"/>
              <a:t>booleans</a:t>
            </a:r>
            <a:r>
              <a:rPr lang="en-US" sz="2000" dirty="0"/>
              <a:t>, null</a:t>
            </a:r>
            <a:endParaRPr lang="en-US" sz="2000" dirty="0" smtClean="0"/>
          </a:p>
        </p:txBody>
      </p:sp>
      <p:sp>
        <p:nvSpPr>
          <p:cNvPr id="16" name="Rectangle 15"/>
          <p:cNvSpPr/>
          <p:nvPr/>
        </p:nvSpPr>
        <p:spPr>
          <a:xfrm>
            <a:off x="3040082" y="4138473"/>
            <a:ext cx="5211235" cy="400110"/>
          </a:xfrm>
          <a:prstGeom prst="rect">
            <a:avLst/>
          </a:prstGeom>
        </p:spPr>
        <p:txBody>
          <a:bodyPr wrap="none">
            <a:spAutoFit/>
          </a:bodyPr>
          <a:lstStyle/>
          <a:p>
            <a:r>
              <a:rPr lang="en-US" sz="2000"/>
              <a:t>Text and attributes (custom data type handling)</a:t>
            </a:r>
            <a:endParaRPr lang="en-US" sz="2000" dirty="0" smtClean="0"/>
          </a:p>
        </p:txBody>
      </p:sp>
      <p:sp>
        <p:nvSpPr>
          <p:cNvPr id="20" name="Rectangle 19"/>
          <p:cNvSpPr/>
          <p:nvPr/>
        </p:nvSpPr>
        <p:spPr>
          <a:xfrm>
            <a:off x="6820700" y="1656220"/>
            <a:ext cx="1456713" cy="400110"/>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dirty="0" err="1" smtClean="0"/>
              <a:t>Readibility</a:t>
            </a:r>
            <a:endParaRPr lang="en-US" sz="2000" dirty="0"/>
          </a:p>
        </p:txBody>
      </p:sp>
      <p:sp>
        <p:nvSpPr>
          <p:cNvPr id="21" name="Rectangle 20"/>
          <p:cNvSpPr/>
          <p:nvPr/>
        </p:nvSpPr>
        <p:spPr>
          <a:xfrm>
            <a:off x="7117582" y="2119197"/>
            <a:ext cx="1159831" cy="400110"/>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a:t>JSON</a:t>
            </a:r>
            <a:endParaRPr lang="en-US" sz="2000" dirty="0"/>
          </a:p>
        </p:txBody>
      </p:sp>
      <p:sp>
        <p:nvSpPr>
          <p:cNvPr id="22" name="Rectangle 21"/>
          <p:cNvSpPr/>
          <p:nvPr/>
        </p:nvSpPr>
        <p:spPr>
          <a:xfrm>
            <a:off x="7117583" y="2586879"/>
            <a:ext cx="1159830" cy="40011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a:t>XML</a:t>
            </a:r>
            <a:endParaRPr lang="en-US" sz="2000" dirty="0">
              <a:solidFill>
                <a:schemeClr val="tx1"/>
              </a:solidFill>
            </a:endParaRPr>
          </a:p>
        </p:txBody>
      </p:sp>
      <p:sp>
        <p:nvSpPr>
          <p:cNvPr id="5" name="Rectangle 4"/>
          <p:cNvSpPr/>
          <p:nvPr/>
        </p:nvSpPr>
        <p:spPr>
          <a:xfrm>
            <a:off x="8288761" y="2119197"/>
            <a:ext cx="2082621" cy="400110"/>
          </a:xfrm>
          <a:prstGeom prst="rect">
            <a:avLst/>
          </a:prstGeom>
        </p:spPr>
        <p:txBody>
          <a:bodyPr wrap="none">
            <a:spAutoFit/>
          </a:bodyPr>
          <a:lstStyle/>
          <a:p>
            <a:r>
              <a:rPr lang="en-US" sz="2000" dirty="0"/>
              <a:t>Easier for humans</a:t>
            </a:r>
          </a:p>
        </p:txBody>
      </p:sp>
      <p:sp>
        <p:nvSpPr>
          <p:cNvPr id="24" name="Rectangle 23"/>
          <p:cNvSpPr/>
          <p:nvPr/>
        </p:nvSpPr>
        <p:spPr>
          <a:xfrm>
            <a:off x="8288761" y="2605924"/>
            <a:ext cx="1636987" cy="400110"/>
          </a:xfrm>
          <a:prstGeom prst="rect">
            <a:avLst/>
          </a:prstGeom>
        </p:spPr>
        <p:txBody>
          <a:bodyPr wrap="none">
            <a:spAutoFit/>
          </a:bodyPr>
          <a:lstStyle/>
          <a:p>
            <a:r>
              <a:rPr lang="en-US" sz="2000"/>
              <a:t>More verbose</a:t>
            </a:r>
            <a:endParaRPr lang="en-US" sz="2000" dirty="0"/>
          </a:p>
        </p:txBody>
      </p:sp>
      <p:sp>
        <p:nvSpPr>
          <p:cNvPr id="25" name="Rectangle 24"/>
          <p:cNvSpPr/>
          <p:nvPr/>
        </p:nvSpPr>
        <p:spPr>
          <a:xfrm>
            <a:off x="1583368" y="4946070"/>
            <a:ext cx="1456713" cy="400110"/>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a:t>Use Cases</a:t>
            </a:r>
            <a:endParaRPr lang="en-US" sz="2000" dirty="0"/>
          </a:p>
        </p:txBody>
      </p:sp>
      <p:sp>
        <p:nvSpPr>
          <p:cNvPr id="26" name="Rectangle 25"/>
          <p:cNvSpPr/>
          <p:nvPr/>
        </p:nvSpPr>
        <p:spPr>
          <a:xfrm>
            <a:off x="1880250" y="5409047"/>
            <a:ext cx="1159831" cy="400110"/>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a:t>JSON</a:t>
            </a:r>
            <a:endParaRPr lang="en-US" sz="2000" dirty="0"/>
          </a:p>
        </p:txBody>
      </p:sp>
      <p:sp>
        <p:nvSpPr>
          <p:cNvPr id="27" name="Rectangle 26"/>
          <p:cNvSpPr/>
          <p:nvPr/>
        </p:nvSpPr>
        <p:spPr>
          <a:xfrm>
            <a:off x="1880251" y="5876729"/>
            <a:ext cx="1159830" cy="40011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a:t>XML</a:t>
            </a:r>
            <a:endParaRPr lang="en-US" sz="2000" dirty="0">
              <a:solidFill>
                <a:schemeClr val="tx1"/>
              </a:solidFill>
            </a:endParaRPr>
          </a:p>
        </p:txBody>
      </p:sp>
      <p:sp>
        <p:nvSpPr>
          <p:cNvPr id="28" name="Rectangle 27"/>
          <p:cNvSpPr/>
          <p:nvPr/>
        </p:nvSpPr>
        <p:spPr>
          <a:xfrm>
            <a:off x="3040081" y="5409047"/>
            <a:ext cx="4789773" cy="400110"/>
          </a:xfrm>
          <a:prstGeom prst="rect">
            <a:avLst/>
          </a:prstGeom>
        </p:spPr>
        <p:txBody>
          <a:bodyPr wrap="none">
            <a:spAutoFit/>
          </a:bodyPr>
          <a:lstStyle/>
          <a:p>
            <a:r>
              <a:rPr lang="en-US" sz="2000"/>
              <a:t>Popular in web APIs, JavaScript applications</a:t>
            </a:r>
            <a:endParaRPr lang="en-US" sz="2000" dirty="0" smtClean="0"/>
          </a:p>
        </p:txBody>
      </p:sp>
      <p:sp>
        <p:nvSpPr>
          <p:cNvPr id="29" name="Rectangle 28"/>
          <p:cNvSpPr/>
          <p:nvPr/>
        </p:nvSpPr>
        <p:spPr>
          <a:xfrm>
            <a:off x="3040081" y="5890730"/>
            <a:ext cx="6478055" cy="400110"/>
          </a:xfrm>
          <a:prstGeom prst="rect">
            <a:avLst/>
          </a:prstGeom>
        </p:spPr>
        <p:txBody>
          <a:bodyPr wrap="none">
            <a:spAutoFit/>
          </a:bodyPr>
          <a:lstStyle/>
          <a:p>
            <a:r>
              <a:rPr lang="en-US" sz="2000"/>
              <a:t>Used in document storage, configuration files, data transfer</a:t>
            </a:r>
            <a:endParaRPr lang="en-US" sz="2000" dirty="0" smtClean="0"/>
          </a:p>
        </p:txBody>
      </p:sp>
    </p:spTree>
    <p:extLst>
      <p:ext uri="{BB962C8B-B14F-4D97-AF65-F5344CB8AC3E}">
        <p14:creationId xmlns:p14="http://schemas.microsoft.com/office/powerpoint/2010/main" val="350184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0-#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8"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fill="hold"/>
                                        <p:tgtEl>
                                          <p:spTgt spid="18"/>
                                        </p:tgtEl>
                                        <p:attrNameLst>
                                          <p:attrName>ppt_x</p:attrName>
                                        </p:attrNameLst>
                                      </p:cBhvr>
                                      <p:tavLst>
                                        <p:tav tm="0">
                                          <p:val>
                                            <p:strVal val="0-#ppt_w/2"/>
                                          </p:val>
                                        </p:tav>
                                        <p:tav tm="100000">
                                          <p:val>
                                            <p:strVal val="#ppt_x"/>
                                          </p:val>
                                        </p:tav>
                                      </p:tavLst>
                                    </p:anim>
                                    <p:anim calcmode="lin" valueType="num">
                                      <p:cBhvr additive="base">
                                        <p:cTn id="35"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 presetClass="entr" presetSubtype="8"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0-#ppt_w/2"/>
                                          </p:val>
                                        </p:tav>
                                        <p:tav tm="100000">
                                          <p:val>
                                            <p:strVal val="#ppt_x"/>
                                          </p:val>
                                        </p:tav>
                                      </p:tavLst>
                                    </p:anim>
                                    <p:anim calcmode="lin" valueType="num">
                                      <p:cBhvr additive="base">
                                        <p:cTn id="4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0-#ppt_w/2"/>
                                          </p:val>
                                        </p:tav>
                                        <p:tav tm="100000">
                                          <p:val>
                                            <p:strVal val="#ppt_x"/>
                                          </p:val>
                                        </p:tav>
                                      </p:tavLst>
                                    </p:anim>
                                    <p:anim calcmode="lin" valueType="num">
                                      <p:cBhvr additive="base">
                                        <p:cTn id="52" dur="500" fill="hold"/>
                                        <p:tgtEl>
                                          <p:spTgt spid="13"/>
                                        </p:tgtEl>
                                        <p:attrNameLst>
                                          <p:attrName>ppt_y</p:attrName>
                                        </p:attrNameLst>
                                      </p:cBhvr>
                                      <p:tavLst>
                                        <p:tav tm="0">
                                          <p:val>
                                            <p:strVal val="#ppt_y"/>
                                          </p:val>
                                        </p:tav>
                                        <p:tav tm="100000">
                                          <p:val>
                                            <p:strVal val="#ppt_y"/>
                                          </p:val>
                                        </p:tav>
                                      </p:tavLst>
                                    </p:anim>
                                  </p:childTnLst>
                                </p:cTn>
                              </p:par>
                            </p:childTnLst>
                          </p:cTn>
                        </p:par>
                        <p:par>
                          <p:cTn id="53" fill="hold">
                            <p:stCondLst>
                              <p:cond delay="500"/>
                            </p:stCondLst>
                            <p:childTnLst>
                              <p:par>
                                <p:cTn id="54" presetID="2" presetClass="entr" presetSubtype="8"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0-#ppt_w/2"/>
                                          </p:val>
                                        </p:tav>
                                        <p:tav tm="100000">
                                          <p:val>
                                            <p:strVal val="#ppt_x"/>
                                          </p:val>
                                        </p:tav>
                                      </p:tavLst>
                                    </p:anim>
                                    <p:anim calcmode="lin" valueType="num">
                                      <p:cBhvr additive="base">
                                        <p:cTn id="57"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additive="base">
                                        <p:cTn id="62" dur="500" fill="hold"/>
                                        <p:tgtEl>
                                          <p:spTgt spid="14"/>
                                        </p:tgtEl>
                                        <p:attrNameLst>
                                          <p:attrName>ppt_x</p:attrName>
                                        </p:attrNameLst>
                                      </p:cBhvr>
                                      <p:tavLst>
                                        <p:tav tm="0">
                                          <p:val>
                                            <p:strVal val="0-#ppt_w/2"/>
                                          </p:val>
                                        </p:tav>
                                        <p:tav tm="100000">
                                          <p:val>
                                            <p:strVal val="#ppt_x"/>
                                          </p:val>
                                        </p:tav>
                                      </p:tavLst>
                                    </p:anim>
                                    <p:anim calcmode="lin" valueType="num">
                                      <p:cBhvr additive="base">
                                        <p:cTn id="63" dur="500" fill="hold"/>
                                        <p:tgtEl>
                                          <p:spTgt spid="14"/>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2" presetClass="entr" presetSubtype="8"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0-#ppt_w/2"/>
                                          </p:val>
                                        </p:tav>
                                        <p:tav tm="100000">
                                          <p:val>
                                            <p:strVal val="#ppt_x"/>
                                          </p:val>
                                        </p:tav>
                                      </p:tavLst>
                                    </p:anim>
                                    <p:anim calcmode="lin" valueType="num">
                                      <p:cBhvr additive="base">
                                        <p:cTn id="6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0-#ppt_w/2"/>
                                          </p:val>
                                        </p:tav>
                                        <p:tav tm="100000">
                                          <p:val>
                                            <p:strVal val="#ppt_x"/>
                                          </p:val>
                                        </p:tav>
                                      </p:tavLst>
                                    </p:anim>
                                    <p:anim calcmode="lin" valueType="num">
                                      <p:cBhvr additive="base">
                                        <p:cTn id="74" dur="500" fill="hold"/>
                                        <p:tgtEl>
                                          <p:spTgt spid="26"/>
                                        </p:tgtEl>
                                        <p:attrNameLst>
                                          <p:attrName>ppt_y</p:attrName>
                                        </p:attrNameLst>
                                      </p:cBhvr>
                                      <p:tavLst>
                                        <p:tav tm="0">
                                          <p:val>
                                            <p:strVal val="#ppt_y"/>
                                          </p:val>
                                        </p:tav>
                                        <p:tav tm="100000">
                                          <p:val>
                                            <p:strVal val="#ppt_y"/>
                                          </p:val>
                                        </p:tav>
                                      </p:tavLst>
                                    </p:anim>
                                  </p:childTnLst>
                                </p:cTn>
                              </p:par>
                            </p:childTnLst>
                          </p:cTn>
                        </p:par>
                        <p:par>
                          <p:cTn id="75" fill="hold">
                            <p:stCondLst>
                              <p:cond delay="500"/>
                            </p:stCondLst>
                            <p:childTnLst>
                              <p:par>
                                <p:cTn id="76" presetID="2" presetClass="entr" presetSubtype="8" fill="hold" grpId="0" nodeType="after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0-#ppt_w/2"/>
                                          </p:val>
                                        </p:tav>
                                        <p:tav tm="100000">
                                          <p:val>
                                            <p:strVal val="#ppt_x"/>
                                          </p:val>
                                        </p:tav>
                                      </p:tavLst>
                                    </p:anim>
                                    <p:anim calcmode="lin" valueType="num">
                                      <p:cBhvr additive="base">
                                        <p:cTn id="79"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27"/>
                                        </p:tgtEl>
                                        <p:attrNameLst>
                                          <p:attrName>style.visibility</p:attrName>
                                        </p:attrNameLst>
                                      </p:cBhvr>
                                      <p:to>
                                        <p:strVal val="visible"/>
                                      </p:to>
                                    </p:set>
                                    <p:anim calcmode="lin" valueType="num">
                                      <p:cBhvr additive="base">
                                        <p:cTn id="84" dur="500" fill="hold"/>
                                        <p:tgtEl>
                                          <p:spTgt spid="27"/>
                                        </p:tgtEl>
                                        <p:attrNameLst>
                                          <p:attrName>ppt_x</p:attrName>
                                        </p:attrNameLst>
                                      </p:cBhvr>
                                      <p:tavLst>
                                        <p:tav tm="0">
                                          <p:val>
                                            <p:strVal val="0-#ppt_w/2"/>
                                          </p:val>
                                        </p:tav>
                                        <p:tav tm="100000">
                                          <p:val>
                                            <p:strVal val="#ppt_x"/>
                                          </p:val>
                                        </p:tav>
                                      </p:tavLst>
                                    </p:anim>
                                    <p:anim calcmode="lin" valueType="num">
                                      <p:cBhvr additive="base">
                                        <p:cTn id="85" dur="500" fill="hold"/>
                                        <p:tgtEl>
                                          <p:spTgt spid="27"/>
                                        </p:tgtEl>
                                        <p:attrNameLst>
                                          <p:attrName>ppt_y</p:attrName>
                                        </p:attrNameLst>
                                      </p:cBhvr>
                                      <p:tavLst>
                                        <p:tav tm="0">
                                          <p:val>
                                            <p:strVal val="#ppt_y"/>
                                          </p:val>
                                        </p:tav>
                                        <p:tav tm="100000">
                                          <p:val>
                                            <p:strVal val="#ppt_y"/>
                                          </p:val>
                                        </p:tav>
                                      </p:tavLst>
                                    </p:anim>
                                  </p:childTnLst>
                                </p:cTn>
                              </p:par>
                            </p:childTnLst>
                          </p:cTn>
                        </p:par>
                        <p:par>
                          <p:cTn id="86" fill="hold">
                            <p:stCondLst>
                              <p:cond delay="500"/>
                            </p:stCondLst>
                            <p:childTnLst>
                              <p:par>
                                <p:cTn id="87" presetID="2" presetClass="entr" presetSubtype="8" fill="hold" grpId="0" nodeType="afterEffect">
                                  <p:stCondLst>
                                    <p:cond delay="0"/>
                                  </p:stCondLst>
                                  <p:childTnLst>
                                    <p:set>
                                      <p:cBhvr>
                                        <p:cTn id="88" dur="1" fill="hold">
                                          <p:stCondLst>
                                            <p:cond delay="0"/>
                                          </p:stCondLst>
                                        </p:cTn>
                                        <p:tgtEl>
                                          <p:spTgt spid="29"/>
                                        </p:tgtEl>
                                        <p:attrNameLst>
                                          <p:attrName>style.visibility</p:attrName>
                                        </p:attrNameLst>
                                      </p:cBhvr>
                                      <p:to>
                                        <p:strVal val="visible"/>
                                      </p:to>
                                    </p:set>
                                    <p:anim calcmode="lin" valueType="num">
                                      <p:cBhvr additive="base">
                                        <p:cTn id="89" dur="500" fill="hold"/>
                                        <p:tgtEl>
                                          <p:spTgt spid="29"/>
                                        </p:tgtEl>
                                        <p:attrNameLst>
                                          <p:attrName>ppt_x</p:attrName>
                                        </p:attrNameLst>
                                      </p:cBhvr>
                                      <p:tavLst>
                                        <p:tav tm="0">
                                          <p:val>
                                            <p:strVal val="0-#ppt_w/2"/>
                                          </p:val>
                                        </p:tav>
                                        <p:tav tm="100000">
                                          <p:val>
                                            <p:strVal val="#ppt_x"/>
                                          </p:val>
                                        </p:tav>
                                      </p:tavLst>
                                    </p:anim>
                                    <p:anim calcmode="lin" valueType="num">
                                      <p:cBhvr additive="base">
                                        <p:cTn id="9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anim calcmode="lin" valueType="num">
                                      <p:cBhvr additive="base">
                                        <p:cTn id="95" dur="500" fill="hold"/>
                                        <p:tgtEl>
                                          <p:spTgt spid="21"/>
                                        </p:tgtEl>
                                        <p:attrNameLst>
                                          <p:attrName>ppt_x</p:attrName>
                                        </p:attrNameLst>
                                      </p:cBhvr>
                                      <p:tavLst>
                                        <p:tav tm="0">
                                          <p:val>
                                            <p:strVal val="0-#ppt_w/2"/>
                                          </p:val>
                                        </p:tav>
                                        <p:tav tm="100000">
                                          <p:val>
                                            <p:strVal val="#ppt_x"/>
                                          </p:val>
                                        </p:tav>
                                      </p:tavLst>
                                    </p:anim>
                                    <p:anim calcmode="lin" valueType="num">
                                      <p:cBhvr additive="base">
                                        <p:cTn id="96" dur="500" fill="hold"/>
                                        <p:tgtEl>
                                          <p:spTgt spid="21"/>
                                        </p:tgtEl>
                                        <p:attrNameLst>
                                          <p:attrName>ppt_y</p:attrName>
                                        </p:attrNameLst>
                                      </p:cBhvr>
                                      <p:tavLst>
                                        <p:tav tm="0">
                                          <p:val>
                                            <p:strVal val="#ppt_y"/>
                                          </p:val>
                                        </p:tav>
                                        <p:tav tm="100000">
                                          <p:val>
                                            <p:strVal val="#ppt_y"/>
                                          </p:val>
                                        </p:tav>
                                      </p:tavLst>
                                    </p:anim>
                                  </p:childTnLst>
                                </p:cTn>
                              </p:par>
                            </p:childTnLst>
                          </p:cTn>
                        </p:par>
                        <p:par>
                          <p:cTn id="97" fill="hold">
                            <p:stCondLst>
                              <p:cond delay="500"/>
                            </p:stCondLst>
                            <p:childTnLst>
                              <p:par>
                                <p:cTn id="98" presetID="2" presetClass="entr" presetSubtype="8" fill="hold" grpId="0" nodeType="afterEffect">
                                  <p:stCondLst>
                                    <p:cond delay="0"/>
                                  </p:stCondLst>
                                  <p:childTnLst>
                                    <p:set>
                                      <p:cBhvr>
                                        <p:cTn id="99" dur="1" fill="hold">
                                          <p:stCondLst>
                                            <p:cond delay="0"/>
                                          </p:stCondLst>
                                        </p:cTn>
                                        <p:tgtEl>
                                          <p:spTgt spid="5"/>
                                        </p:tgtEl>
                                        <p:attrNameLst>
                                          <p:attrName>style.visibility</p:attrName>
                                        </p:attrNameLst>
                                      </p:cBhvr>
                                      <p:to>
                                        <p:strVal val="visible"/>
                                      </p:to>
                                    </p:set>
                                    <p:anim calcmode="lin" valueType="num">
                                      <p:cBhvr additive="base">
                                        <p:cTn id="100" dur="500" fill="hold"/>
                                        <p:tgtEl>
                                          <p:spTgt spid="5"/>
                                        </p:tgtEl>
                                        <p:attrNameLst>
                                          <p:attrName>ppt_x</p:attrName>
                                        </p:attrNameLst>
                                      </p:cBhvr>
                                      <p:tavLst>
                                        <p:tav tm="0">
                                          <p:val>
                                            <p:strVal val="0-#ppt_w/2"/>
                                          </p:val>
                                        </p:tav>
                                        <p:tav tm="100000">
                                          <p:val>
                                            <p:strVal val="#ppt_x"/>
                                          </p:val>
                                        </p:tav>
                                      </p:tavLst>
                                    </p:anim>
                                    <p:anim calcmode="lin" valueType="num">
                                      <p:cBhvr additive="base">
                                        <p:cTn id="101"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8" fill="hold" grpId="0" nodeType="clickEffect">
                                  <p:stCondLst>
                                    <p:cond delay="0"/>
                                  </p:stCondLst>
                                  <p:childTnLst>
                                    <p:set>
                                      <p:cBhvr>
                                        <p:cTn id="105" dur="1" fill="hold">
                                          <p:stCondLst>
                                            <p:cond delay="0"/>
                                          </p:stCondLst>
                                        </p:cTn>
                                        <p:tgtEl>
                                          <p:spTgt spid="22"/>
                                        </p:tgtEl>
                                        <p:attrNameLst>
                                          <p:attrName>style.visibility</p:attrName>
                                        </p:attrNameLst>
                                      </p:cBhvr>
                                      <p:to>
                                        <p:strVal val="visible"/>
                                      </p:to>
                                    </p:set>
                                    <p:anim calcmode="lin" valueType="num">
                                      <p:cBhvr additive="base">
                                        <p:cTn id="106" dur="500" fill="hold"/>
                                        <p:tgtEl>
                                          <p:spTgt spid="22"/>
                                        </p:tgtEl>
                                        <p:attrNameLst>
                                          <p:attrName>ppt_x</p:attrName>
                                        </p:attrNameLst>
                                      </p:cBhvr>
                                      <p:tavLst>
                                        <p:tav tm="0">
                                          <p:val>
                                            <p:strVal val="0-#ppt_w/2"/>
                                          </p:val>
                                        </p:tav>
                                        <p:tav tm="100000">
                                          <p:val>
                                            <p:strVal val="#ppt_x"/>
                                          </p:val>
                                        </p:tav>
                                      </p:tavLst>
                                    </p:anim>
                                    <p:anim calcmode="lin" valueType="num">
                                      <p:cBhvr additive="base">
                                        <p:cTn id="107" dur="500" fill="hold"/>
                                        <p:tgtEl>
                                          <p:spTgt spid="22"/>
                                        </p:tgtEl>
                                        <p:attrNameLst>
                                          <p:attrName>ppt_y</p:attrName>
                                        </p:attrNameLst>
                                      </p:cBhvr>
                                      <p:tavLst>
                                        <p:tav tm="0">
                                          <p:val>
                                            <p:strVal val="#ppt_y"/>
                                          </p:val>
                                        </p:tav>
                                        <p:tav tm="100000">
                                          <p:val>
                                            <p:strVal val="#ppt_y"/>
                                          </p:val>
                                        </p:tav>
                                      </p:tavLst>
                                    </p:anim>
                                  </p:childTnLst>
                                </p:cTn>
                              </p:par>
                            </p:childTnLst>
                          </p:cTn>
                        </p:par>
                        <p:par>
                          <p:cTn id="108" fill="hold">
                            <p:stCondLst>
                              <p:cond delay="500"/>
                            </p:stCondLst>
                            <p:childTnLst>
                              <p:par>
                                <p:cTn id="109" presetID="2" presetClass="entr" presetSubtype="8" fill="hold" grpId="0" nodeType="afterEffect">
                                  <p:stCondLst>
                                    <p:cond delay="0"/>
                                  </p:stCondLst>
                                  <p:childTnLst>
                                    <p:set>
                                      <p:cBhvr>
                                        <p:cTn id="110" dur="1" fill="hold">
                                          <p:stCondLst>
                                            <p:cond delay="0"/>
                                          </p:stCondLst>
                                        </p:cTn>
                                        <p:tgtEl>
                                          <p:spTgt spid="24"/>
                                        </p:tgtEl>
                                        <p:attrNameLst>
                                          <p:attrName>style.visibility</p:attrName>
                                        </p:attrNameLst>
                                      </p:cBhvr>
                                      <p:to>
                                        <p:strVal val="visible"/>
                                      </p:to>
                                    </p:set>
                                    <p:anim calcmode="lin" valueType="num">
                                      <p:cBhvr additive="base">
                                        <p:cTn id="111" dur="500" fill="hold"/>
                                        <p:tgtEl>
                                          <p:spTgt spid="24"/>
                                        </p:tgtEl>
                                        <p:attrNameLst>
                                          <p:attrName>ppt_x</p:attrName>
                                        </p:attrNameLst>
                                      </p:cBhvr>
                                      <p:tavLst>
                                        <p:tav tm="0">
                                          <p:val>
                                            <p:strVal val="0-#ppt_w/2"/>
                                          </p:val>
                                        </p:tav>
                                        <p:tav tm="100000">
                                          <p:val>
                                            <p:strVal val="#ppt_x"/>
                                          </p:val>
                                        </p:tav>
                                      </p:tavLst>
                                    </p:anim>
                                    <p:anim calcmode="lin" valueType="num">
                                      <p:cBhvr additive="base">
                                        <p:cTn id="1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17" grpId="0" animBg="1"/>
      <p:bldP spid="18" grpId="0"/>
      <p:bldP spid="11" grpId="0"/>
      <p:bldP spid="12" grpId="0" animBg="1"/>
      <p:bldP spid="13" grpId="0" animBg="1"/>
      <p:bldP spid="14" grpId="0" animBg="1"/>
      <p:bldP spid="15" grpId="0"/>
      <p:bldP spid="16" grpId="0"/>
      <p:bldP spid="20" grpId="0" animBg="1"/>
      <p:bldP spid="21" grpId="0" animBg="1"/>
      <p:bldP spid="22" grpId="0" animBg="1"/>
      <p:bldP spid="5" grpId="0"/>
      <p:bldP spid="24" grpId="0"/>
      <p:bldP spid="25" grpId="0" animBg="1"/>
      <p:bldP spid="26" grpId="0" animBg="1"/>
      <p:bldP spid="27" grpId="0" animBg="1"/>
      <p:bldP spid="28"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523989" y="1522856"/>
            <a:ext cx="5672458" cy="646331"/>
          </a:xfrm>
          <a:prstGeom prst="rect">
            <a:avLst/>
          </a:prstGeom>
        </p:spPr>
        <p:txBody>
          <a:bodyPr wrap="square">
            <a:spAutoFit/>
          </a:bodyPr>
          <a:lstStyle/>
          <a:p>
            <a:pPr>
              <a:buClr>
                <a:srgbClr val="7372D8"/>
              </a:buClr>
              <a:buSzPct val="85000"/>
            </a:pPr>
            <a:r>
              <a:rPr lang="en-US" sz="3600" b="1" dirty="0">
                <a:solidFill>
                  <a:srgbClr val="7372D8"/>
                </a:solidFill>
              </a:rPr>
              <a:t>Parsing JSON in </a:t>
            </a:r>
            <a:r>
              <a:rPr lang="en-US" sz="3600" b="1" dirty="0" smtClean="0">
                <a:solidFill>
                  <a:srgbClr val="7372D8"/>
                </a:solidFill>
              </a:rPr>
              <a:t>PHP</a:t>
            </a:r>
            <a:endParaRPr lang="en-US" sz="3600" b="1" dirty="0">
              <a:solidFill>
                <a:srgbClr val="7372D8"/>
              </a:solidFill>
            </a:endParaRPr>
          </a:p>
        </p:txBody>
      </p:sp>
      <p:sp>
        <p:nvSpPr>
          <p:cNvPr id="2" name="Rectangle 1"/>
          <p:cNvSpPr/>
          <p:nvPr/>
        </p:nvSpPr>
        <p:spPr>
          <a:xfrm>
            <a:off x="1428987" y="2698064"/>
            <a:ext cx="1919851" cy="400110"/>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a:t>json_decode()</a:t>
            </a:r>
            <a:endParaRPr lang="en-US" sz="2000" dirty="0"/>
          </a:p>
        </p:txBody>
      </p:sp>
      <p:sp>
        <p:nvSpPr>
          <p:cNvPr id="3" name="Rectangle 2"/>
          <p:cNvSpPr/>
          <p:nvPr/>
        </p:nvSpPr>
        <p:spPr>
          <a:xfrm>
            <a:off x="3348837" y="2708653"/>
            <a:ext cx="4943789" cy="400110"/>
          </a:xfrm>
          <a:prstGeom prst="rect">
            <a:avLst/>
          </a:prstGeom>
        </p:spPr>
        <p:txBody>
          <a:bodyPr wrap="none">
            <a:spAutoFit/>
          </a:bodyPr>
          <a:lstStyle/>
          <a:p>
            <a:r>
              <a:rPr lang="en-US" sz="2000"/>
              <a:t>Convert JSON string to PHP associative array</a:t>
            </a:r>
            <a:endParaRPr lang="en-US" sz="2000" dirty="0"/>
          </a:p>
        </p:txBody>
      </p:sp>
      <p:pic>
        <p:nvPicPr>
          <p:cNvPr id="7" name="Picture 6"/>
          <p:cNvPicPr>
            <a:picLocks noChangeAspect="1"/>
          </p:cNvPicPr>
          <p:nvPr/>
        </p:nvPicPr>
        <p:blipFill>
          <a:blip r:embed="rId2"/>
          <a:stretch>
            <a:fillRect/>
          </a:stretch>
        </p:blipFill>
        <p:spPr>
          <a:xfrm>
            <a:off x="1654614" y="3303505"/>
            <a:ext cx="6955439" cy="218289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9428" y="204873"/>
            <a:ext cx="3533556" cy="2271572"/>
          </a:xfrm>
          <a:prstGeom prst="rect">
            <a:avLst/>
          </a:prstGeom>
        </p:spPr>
      </p:pic>
    </p:spTree>
    <p:extLst>
      <p:ext uri="{BB962C8B-B14F-4D97-AF65-F5344CB8AC3E}">
        <p14:creationId xmlns:p14="http://schemas.microsoft.com/office/powerpoint/2010/main" val="383893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523989" y="1522856"/>
            <a:ext cx="5672458" cy="646331"/>
          </a:xfrm>
          <a:prstGeom prst="rect">
            <a:avLst/>
          </a:prstGeom>
        </p:spPr>
        <p:txBody>
          <a:bodyPr wrap="square">
            <a:spAutoFit/>
          </a:bodyPr>
          <a:lstStyle/>
          <a:p>
            <a:pPr>
              <a:buClr>
                <a:srgbClr val="7372D8"/>
              </a:buClr>
              <a:buSzPct val="85000"/>
            </a:pPr>
            <a:r>
              <a:rPr lang="en-US" sz="3600" b="1" dirty="0">
                <a:solidFill>
                  <a:srgbClr val="7372D8"/>
                </a:solidFill>
              </a:rPr>
              <a:t>Parsing </a:t>
            </a:r>
            <a:r>
              <a:rPr lang="en-US" sz="3600" b="1" dirty="0" smtClean="0">
                <a:solidFill>
                  <a:srgbClr val="7372D8"/>
                </a:solidFill>
              </a:rPr>
              <a:t>XML </a:t>
            </a:r>
            <a:r>
              <a:rPr lang="en-US" sz="3600" b="1" dirty="0">
                <a:solidFill>
                  <a:srgbClr val="7372D8"/>
                </a:solidFill>
              </a:rPr>
              <a:t>in </a:t>
            </a:r>
            <a:r>
              <a:rPr lang="en-US" sz="3600" b="1" dirty="0" smtClean="0">
                <a:solidFill>
                  <a:srgbClr val="7372D8"/>
                </a:solidFill>
              </a:rPr>
              <a:t>PHP</a:t>
            </a:r>
            <a:endParaRPr lang="en-US" sz="3600" b="1" dirty="0">
              <a:solidFill>
                <a:srgbClr val="7372D8"/>
              </a:solidFill>
            </a:endParaRPr>
          </a:p>
        </p:txBody>
      </p:sp>
      <p:sp>
        <p:nvSpPr>
          <p:cNvPr id="2" name="Rectangle 1"/>
          <p:cNvSpPr/>
          <p:nvPr/>
        </p:nvSpPr>
        <p:spPr>
          <a:xfrm>
            <a:off x="1428987" y="2698064"/>
            <a:ext cx="1919851" cy="400110"/>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a:t>SimpleXML</a:t>
            </a:r>
            <a:endParaRPr lang="en-US" sz="2000" dirty="0"/>
          </a:p>
        </p:txBody>
      </p:sp>
      <p:sp>
        <p:nvSpPr>
          <p:cNvPr id="3" name="Rectangle 2"/>
          <p:cNvSpPr/>
          <p:nvPr/>
        </p:nvSpPr>
        <p:spPr>
          <a:xfrm>
            <a:off x="3348837" y="2708653"/>
            <a:ext cx="5135701" cy="400110"/>
          </a:xfrm>
          <a:prstGeom prst="rect">
            <a:avLst/>
          </a:prstGeom>
        </p:spPr>
        <p:txBody>
          <a:bodyPr wrap="none">
            <a:spAutoFit/>
          </a:bodyPr>
          <a:lstStyle/>
          <a:p>
            <a:r>
              <a:rPr lang="en-US" sz="2000"/>
              <a:t>Parse XML string to SimpleXMLElement object</a:t>
            </a:r>
            <a:endParaRPr lang="en-US" sz="2000" dirty="0"/>
          </a:p>
        </p:txBody>
      </p:sp>
      <p:pic>
        <p:nvPicPr>
          <p:cNvPr id="4" name="Picture 3"/>
          <p:cNvPicPr>
            <a:picLocks noChangeAspect="1"/>
          </p:cNvPicPr>
          <p:nvPr/>
        </p:nvPicPr>
        <p:blipFill>
          <a:blip r:embed="rId2"/>
          <a:stretch>
            <a:fillRect/>
          </a:stretch>
        </p:blipFill>
        <p:spPr>
          <a:xfrm>
            <a:off x="1719262" y="3243633"/>
            <a:ext cx="7092229" cy="26645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1540" y="33862"/>
            <a:ext cx="3209771" cy="3209771"/>
          </a:xfrm>
          <a:prstGeom prst="rect">
            <a:avLst/>
          </a:prstGeom>
        </p:spPr>
      </p:pic>
    </p:spTree>
    <p:extLst>
      <p:ext uri="{BB962C8B-B14F-4D97-AF65-F5344CB8AC3E}">
        <p14:creationId xmlns:p14="http://schemas.microsoft.com/office/powerpoint/2010/main" val="382510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583366" y="513453"/>
            <a:ext cx="5672458" cy="646331"/>
          </a:xfrm>
          <a:prstGeom prst="rect">
            <a:avLst/>
          </a:prstGeom>
        </p:spPr>
        <p:txBody>
          <a:bodyPr wrap="square">
            <a:spAutoFit/>
          </a:bodyPr>
          <a:lstStyle/>
          <a:p>
            <a:pPr>
              <a:buClr>
                <a:srgbClr val="7372D8"/>
              </a:buClr>
              <a:buSzPct val="85000"/>
            </a:pPr>
            <a:r>
              <a:rPr lang="en-US" sz="3600" b="1">
                <a:solidFill>
                  <a:srgbClr val="7372D8"/>
                </a:solidFill>
              </a:rPr>
              <a:t>Working with JSON in PHP</a:t>
            </a:r>
            <a:endParaRPr lang="en-US" sz="3600" b="1" dirty="0">
              <a:solidFill>
                <a:srgbClr val="7372D8"/>
              </a:solidFill>
            </a:endParaRPr>
          </a:p>
        </p:txBody>
      </p:sp>
      <p:sp>
        <p:nvSpPr>
          <p:cNvPr id="2" name="Rectangle 1"/>
          <p:cNvSpPr/>
          <p:nvPr/>
        </p:nvSpPr>
        <p:spPr>
          <a:xfrm>
            <a:off x="1666495" y="1340624"/>
            <a:ext cx="5171326" cy="400110"/>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dirty="0"/>
              <a:t>Fetching JSON data from a web API using PHP</a:t>
            </a:r>
          </a:p>
        </p:txBody>
      </p:sp>
      <p:pic>
        <p:nvPicPr>
          <p:cNvPr id="6" name="Picture 5"/>
          <p:cNvPicPr>
            <a:picLocks noChangeAspect="1"/>
          </p:cNvPicPr>
          <p:nvPr/>
        </p:nvPicPr>
        <p:blipFill>
          <a:blip r:embed="rId2"/>
          <a:stretch>
            <a:fillRect/>
          </a:stretch>
        </p:blipFill>
        <p:spPr>
          <a:xfrm>
            <a:off x="1666495" y="1740734"/>
            <a:ext cx="4496700" cy="1450076"/>
          </a:xfrm>
          <a:prstGeom prst="rect">
            <a:avLst/>
          </a:prstGeom>
        </p:spPr>
      </p:pic>
      <p:sp>
        <p:nvSpPr>
          <p:cNvPr id="8" name="Rectangle 7"/>
          <p:cNvSpPr/>
          <p:nvPr/>
        </p:nvSpPr>
        <p:spPr>
          <a:xfrm>
            <a:off x="1666495" y="3390865"/>
            <a:ext cx="3333018" cy="40011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dirty="0"/>
              <a:t>Generating JSON data in PHP</a:t>
            </a:r>
          </a:p>
        </p:txBody>
      </p:sp>
      <p:pic>
        <p:nvPicPr>
          <p:cNvPr id="10" name="Picture 9"/>
          <p:cNvPicPr>
            <a:picLocks noChangeAspect="1"/>
          </p:cNvPicPr>
          <p:nvPr/>
        </p:nvPicPr>
        <p:blipFill>
          <a:blip r:embed="rId3"/>
          <a:stretch>
            <a:fillRect/>
          </a:stretch>
        </p:blipFill>
        <p:spPr>
          <a:xfrm>
            <a:off x="1666495" y="3799198"/>
            <a:ext cx="3969680" cy="1826053"/>
          </a:xfrm>
          <a:prstGeom prst="rect">
            <a:avLst/>
          </a:prstGeom>
        </p:spPr>
      </p:pic>
      <p:pic>
        <p:nvPicPr>
          <p:cNvPr id="11" name="Picture 10"/>
          <p:cNvPicPr>
            <a:picLocks noChangeAspect="1"/>
          </p:cNvPicPr>
          <p:nvPr/>
        </p:nvPicPr>
        <p:blipFill>
          <a:blip r:embed="rId4"/>
          <a:stretch>
            <a:fillRect/>
          </a:stretch>
        </p:blipFill>
        <p:spPr>
          <a:xfrm>
            <a:off x="2612605" y="5625251"/>
            <a:ext cx="7729421" cy="713485"/>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77315" y="2132781"/>
            <a:ext cx="5481316" cy="2579443"/>
          </a:xfrm>
          <a:prstGeom prst="rect">
            <a:avLst/>
          </a:prstGeom>
        </p:spPr>
      </p:pic>
    </p:spTree>
    <p:extLst>
      <p:ext uri="{BB962C8B-B14F-4D97-AF65-F5344CB8AC3E}">
        <p14:creationId xmlns:p14="http://schemas.microsoft.com/office/powerpoint/2010/main" val="101998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583366" y="513453"/>
            <a:ext cx="5672458" cy="646331"/>
          </a:xfrm>
          <a:prstGeom prst="rect">
            <a:avLst/>
          </a:prstGeom>
        </p:spPr>
        <p:txBody>
          <a:bodyPr wrap="square">
            <a:spAutoFit/>
          </a:bodyPr>
          <a:lstStyle/>
          <a:p>
            <a:pPr>
              <a:buClr>
                <a:srgbClr val="7372D8"/>
              </a:buClr>
              <a:buSzPct val="85000"/>
            </a:pPr>
            <a:r>
              <a:rPr lang="en-US" sz="3600" b="1" dirty="0">
                <a:solidFill>
                  <a:srgbClr val="7372D8"/>
                </a:solidFill>
              </a:rPr>
              <a:t>Working with </a:t>
            </a:r>
            <a:r>
              <a:rPr lang="en-US" sz="3600" b="1" dirty="0" smtClean="0">
                <a:solidFill>
                  <a:srgbClr val="7372D8"/>
                </a:solidFill>
              </a:rPr>
              <a:t>XML </a:t>
            </a:r>
            <a:r>
              <a:rPr lang="en-US" sz="3600" b="1" dirty="0">
                <a:solidFill>
                  <a:srgbClr val="7372D8"/>
                </a:solidFill>
              </a:rPr>
              <a:t>in PHP</a:t>
            </a:r>
          </a:p>
        </p:txBody>
      </p:sp>
      <p:sp>
        <p:nvSpPr>
          <p:cNvPr id="2" name="Rectangle 1"/>
          <p:cNvSpPr/>
          <p:nvPr/>
        </p:nvSpPr>
        <p:spPr>
          <a:xfrm>
            <a:off x="1666495" y="1340624"/>
            <a:ext cx="5171326" cy="400110"/>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a:t>Fetching XML data from a web API using PHP</a:t>
            </a:r>
            <a:endParaRPr lang="en-US" sz="2000" dirty="0"/>
          </a:p>
        </p:txBody>
      </p:sp>
      <p:sp>
        <p:nvSpPr>
          <p:cNvPr id="9" name="Rectangle 8"/>
          <p:cNvSpPr/>
          <p:nvPr/>
        </p:nvSpPr>
        <p:spPr>
          <a:xfrm>
            <a:off x="1666495" y="3371304"/>
            <a:ext cx="3261765" cy="40011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it-IT" sz="2000"/>
              <a:t>Generating XML data in PHP</a:t>
            </a:r>
            <a:endParaRPr lang="en-US" sz="2000" dirty="0"/>
          </a:p>
        </p:txBody>
      </p:sp>
      <p:pic>
        <p:nvPicPr>
          <p:cNvPr id="3" name="Picture 2"/>
          <p:cNvPicPr>
            <a:picLocks noChangeAspect="1"/>
          </p:cNvPicPr>
          <p:nvPr/>
        </p:nvPicPr>
        <p:blipFill>
          <a:blip r:embed="rId2"/>
          <a:stretch>
            <a:fillRect/>
          </a:stretch>
        </p:blipFill>
        <p:spPr>
          <a:xfrm>
            <a:off x="1666495" y="1740733"/>
            <a:ext cx="4520076" cy="1299349"/>
          </a:xfrm>
          <a:prstGeom prst="rect">
            <a:avLst/>
          </a:prstGeom>
        </p:spPr>
      </p:pic>
      <p:pic>
        <p:nvPicPr>
          <p:cNvPr id="4" name="Picture 3"/>
          <p:cNvPicPr>
            <a:picLocks noChangeAspect="1"/>
          </p:cNvPicPr>
          <p:nvPr/>
        </p:nvPicPr>
        <p:blipFill>
          <a:blip r:embed="rId3"/>
          <a:stretch>
            <a:fillRect/>
          </a:stretch>
        </p:blipFill>
        <p:spPr>
          <a:xfrm>
            <a:off x="1666495" y="3771413"/>
            <a:ext cx="5684826" cy="1049968"/>
          </a:xfrm>
          <a:prstGeom prst="rect">
            <a:avLst/>
          </a:prstGeom>
        </p:spPr>
      </p:pic>
      <p:pic>
        <p:nvPicPr>
          <p:cNvPr id="5" name="Picture 4"/>
          <p:cNvPicPr>
            <a:picLocks noChangeAspect="1"/>
          </p:cNvPicPr>
          <p:nvPr/>
        </p:nvPicPr>
        <p:blipFill>
          <a:blip r:embed="rId4"/>
          <a:stretch>
            <a:fillRect/>
          </a:stretch>
        </p:blipFill>
        <p:spPr>
          <a:xfrm>
            <a:off x="2241963" y="4821381"/>
            <a:ext cx="3677758" cy="831274"/>
          </a:xfrm>
          <a:prstGeom prst="rect">
            <a:avLst/>
          </a:prstGeom>
        </p:spPr>
      </p:pic>
      <p:pic>
        <p:nvPicPr>
          <p:cNvPr id="7" name="Picture 6"/>
          <p:cNvPicPr>
            <a:picLocks noChangeAspect="1"/>
          </p:cNvPicPr>
          <p:nvPr/>
        </p:nvPicPr>
        <p:blipFill>
          <a:blip r:embed="rId5"/>
          <a:stretch>
            <a:fillRect/>
          </a:stretch>
        </p:blipFill>
        <p:spPr>
          <a:xfrm>
            <a:off x="2832686" y="5652655"/>
            <a:ext cx="4149098" cy="848086"/>
          </a:xfrm>
          <a:prstGeom prst="rect">
            <a:avLst/>
          </a:prstGeom>
        </p:spPr>
      </p:pic>
      <p:pic>
        <p:nvPicPr>
          <p:cNvPr id="12" name="Picture 11"/>
          <p:cNvPicPr>
            <a:picLocks noChangeAspect="1"/>
          </p:cNvPicPr>
          <p:nvPr/>
        </p:nvPicPr>
        <p:blipFill>
          <a:blip r:embed="rId6"/>
          <a:stretch>
            <a:fillRect/>
          </a:stretch>
        </p:blipFill>
        <p:spPr>
          <a:xfrm>
            <a:off x="7351321" y="5702624"/>
            <a:ext cx="3600458" cy="748147"/>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51321" y="2356251"/>
            <a:ext cx="4245485" cy="2830323"/>
          </a:xfrm>
          <a:prstGeom prst="rect">
            <a:avLst/>
          </a:prstGeom>
        </p:spPr>
      </p:pic>
    </p:spTree>
    <p:extLst>
      <p:ext uri="{BB962C8B-B14F-4D97-AF65-F5344CB8AC3E}">
        <p14:creationId xmlns:p14="http://schemas.microsoft.com/office/powerpoint/2010/main" val="64759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09299" y="3056537"/>
            <a:ext cx="4895892" cy="400110"/>
          </a:xfrm>
          <a:prstGeom prst="rect">
            <a:avLst/>
          </a:prstGeom>
        </p:spPr>
        <p:txBody>
          <a:bodyPr wrap="none">
            <a:spAutoFit/>
          </a:bodyPr>
          <a:lstStyle/>
          <a:p>
            <a:pPr marL="342900" indent="-342900">
              <a:buClr>
                <a:srgbClr val="7372D8"/>
              </a:buClr>
              <a:buSzPct val="85000"/>
              <a:buFont typeface="Wingdings 3" panose="05040102010807070707" pitchFamily="18" charset="2"/>
              <a:buChar char="u"/>
            </a:pPr>
            <a:r>
              <a:rPr lang="en-US" sz="2000"/>
              <a:t>Choose the right format for your use case</a:t>
            </a:r>
            <a:endParaRPr lang="en-US" sz="2000" dirty="0" smtClean="0"/>
          </a:p>
        </p:txBody>
      </p:sp>
      <p:sp>
        <p:nvSpPr>
          <p:cNvPr id="15" name="Rectangle 14"/>
          <p:cNvSpPr/>
          <p:nvPr/>
        </p:nvSpPr>
        <p:spPr>
          <a:xfrm>
            <a:off x="1509299" y="3527897"/>
            <a:ext cx="5156220" cy="400110"/>
          </a:xfrm>
          <a:prstGeom prst="rect">
            <a:avLst/>
          </a:prstGeom>
        </p:spPr>
        <p:txBody>
          <a:bodyPr wrap="none">
            <a:spAutoFit/>
          </a:bodyPr>
          <a:lstStyle/>
          <a:p>
            <a:pPr marL="342900" indent="-342900">
              <a:buClr>
                <a:srgbClr val="7372D8"/>
              </a:buClr>
              <a:buSzPct val="85000"/>
              <a:buFont typeface="Wingdings 3" panose="05040102010807070707" pitchFamily="18" charset="2"/>
              <a:buChar char="u"/>
            </a:pPr>
            <a:r>
              <a:rPr lang="en-US" sz="2000"/>
              <a:t>Validate JSON and XML data before parsing</a:t>
            </a:r>
            <a:endParaRPr lang="en-US" sz="2000" dirty="0" smtClean="0"/>
          </a:p>
        </p:txBody>
      </p:sp>
      <p:sp>
        <p:nvSpPr>
          <p:cNvPr id="17" name="Rectangle 16"/>
          <p:cNvSpPr/>
          <p:nvPr/>
        </p:nvSpPr>
        <p:spPr>
          <a:xfrm>
            <a:off x="1509299" y="4015832"/>
            <a:ext cx="3897221" cy="400110"/>
          </a:xfrm>
          <a:prstGeom prst="rect">
            <a:avLst/>
          </a:prstGeom>
        </p:spPr>
        <p:txBody>
          <a:bodyPr wrap="none">
            <a:spAutoFit/>
          </a:bodyPr>
          <a:lstStyle/>
          <a:p>
            <a:pPr marL="342900" indent="-342900">
              <a:buClr>
                <a:srgbClr val="7372D8"/>
              </a:buClr>
              <a:buSzPct val="85000"/>
              <a:buFont typeface="Wingdings 3" panose="05040102010807070707" pitchFamily="18" charset="2"/>
              <a:buChar char="u"/>
            </a:pPr>
            <a:r>
              <a:rPr lang="en-US" sz="2000"/>
              <a:t>Handle parsing errors gracefully</a:t>
            </a:r>
            <a:endParaRPr lang="en-US" sz="2000" dirty="0" smtClean="0"/>
          </a:p>
        </p:txBody>
      </p:sp>
      <p:sp>
        <p:nvSpPr>
          <p:cNvPr id="18" name="Rectangle 17"/>
          <p:cNvSpPr/>
          <p:nvPr/>
        </p:nvSpPr>
        <p:spPr>
          <a:xfrm>
            <a:off x="1509299" y="4503767"/>
            <a:ext cx="8357416" cy="400110"/>
          </a:xfrm>
          <a:prstGeom prst="rect">
            <a:avLst/>
          </a:prstGeom>
        </p:spPr>
        <p:txBody>
          <a:bodyPr wrap="none">
            <a:spAutoFit/>
          </a:bodyPr>
          <a:lstStyle/>
          <a:p>
            <a:pPr marL="342900" indent="-342900">
              <a:buClr>
                <a:srgbClr val="7372D8"/>
              </a:buClr>
              <a:buSzPct val="85000"/>
              <a:buFont typeface="Wingdings 3" panose="05040102010807070707" pitchFamily="18" charset="2"/>
              <a:buChar char="u"/>
            </a:pPr>
            <a:r>
              <a:rPr lang="en-US" sz="2000"/>
              <a:t>Use libraries and built-in functions to simplify working with JSON and XML</a:t>
            </a:r>
            <a:endParaRPr lang="en-US" sz="2000" dirty="0" smtClean="0"/>
          </a:p>
        </p:txBody>
      </p:sp>
      <p:sp>
        <p:nvSpPr>
          <p:cNvPr id="19" name="Rectangle 18"/>
          <p:cNvSpPr/>
          <p:nvPr/>
        </p:nvSpPr>
        <p:spPr>
          <a:xfrm>
            <a:off x="1509299" y="4991702"/>
            <a:ext cx="5067221" cy="400110"/>
          </a:xfrm>
          <a:prstGeom prst="rect">
            <a:avLst/>
          </a:prstGeom>
        </p:spPr>
        <p:txBody>
          <a:bodyPr wrap="none">
            <a:spAutoFit/>
          </a:bodyPr>
          <a:lstStyle/>
          <a:p>
            <a:pPr marL="342900" indent="-342900">
              <a:buClr>
                <a:srgbClr val="7372D8"/>
              </a:buClr>
              <a:buSzPct val="85000"/>
              <a:buFont typeface="Wingdings 3" panose="05040102010807070707" pitchFamily="18" charset="2"/>
              <a:buChar char="u"/>
            </a:pPr>
            <a:r>
              <a:rPr lang="en-US" sz="2000"/>
              <a:t>Keep data structures simple and consistent</a:t>
            </a:r>
            <a:endParaRPr lang="en-US" sz="2000"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646" y="145632"/>
            <a:ext cx="4657448" cy="2910905"/>
          </a:xfrm>
          <a:prstGeom prst="rect">
            <a:avLst/>
          </a:prstGeom>
        </p:spPr>
      </p:pic>
    </p:spTree>
    <p:extLst>
      <p:ext uri="{BB962C8B-B14F-4D97-AF65-F5344CB8AC3E}">
        <p14:creationId xmlns:p14="http://schemas.microsoft.com/office/powerpoint/2010/main" val="408972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0-#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0-#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7"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675" y="1252537"/>
            <a:ext cx="5200650" cy="4352925"/>
          </a:xfrm>
          <a:prstGeom prst="rect">
            <a:avLst/>
          </a:prstGeom>
        </p:spPr>
      </p:pic>
    </p:spTree>
    <p:extLst>
      <p:ext uri="{BB962C8B-B14F-4D97-AF65-F5344CB8AC3E}">
        <p14:creationId xmlns:p14="http://schemas.microsoft.com/office/powerpoint/2010/main" val="1032782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4820" y="-176883"/>
            <a:ext cx="3656562" cy="2715596"/>
          </a:xfrm>
          <a:prstGeom prst="rect">
            <a:avLst/>
          </a:prstGeom>
        </p:spPr>
      </p:pic>
      <p:sp>
        <p:nvSpPr>
          <p:cNvPr id="9" name="Rectangle 8"/>
          <p:cNvSpPr/>
          <p:nvPr/>
        </p:nvSpPr>
        <p:spPr>
          <a:xfrm>
            <a:off x="1425998" y="487040"/>
            <a:ext cx="8169264" cy="400110"/>
          </a:xfrm>
          <a:prstGeom prst="rect">
            <a:avLst/>
          </a:prstGeom>
        </p:spPr>
        <p:txBody>
          <a:bodyPr wrap="square">
            <a:spAutoFit/>
          </a:bodyPr>
          <a:lstStyle/>
          <a:p>
            <a:pPr marL="342900" indent="-342900">
              <a:buClr>
                <a:srgbClr val="7372D8"/>
              </a:buClr>
              <a:buSzPct val="85000"/>
              <a:buFont typeface="Wingdings 3" panose="05040102010807070707" pitchFamily="18" charset="2"/>
              <a:buChar char="u"/>
            </a:pPr>
            <a:r>
              <a:rPr lang="en-US" sz="2000" dirty="0" smtClean="0"/>
              <a:t>Why </a:t>
            </a:r>
            <a:r>
              <a:rPr lang="en-US" sz="2000" dirty="0"/>
              <a:t>JSON </a:t>
            </a:r>
            <a:r>
              <a:rPr lang="en-US" sz="2000" dirty="0" smtClean="0"/>
              <a:t>is </a:t>
            </a:r>
            <a:r>
              <a:rPr lang="en-US" sz="2000" dirty="0"/>
              <a:t>commonly used in web development?</a:t>
            </a:r>
            <a:endParaRPr lang="en-US" sz="2800" dirty="0"/>
          </a:p>
        </p:txBody>
      </p:sp>
      <p:sp>
        <p:nvSpPr>
          <p:cNvPr id="11" name="Rectangle 10"/>
          <p:cNvSpPr/>
          <p:nvPr/>
        </p:nvSpPr>
        <p:spPr>
          <a:xfrm>
            <a:off x="1212237" y="1848963"/>
            <a:ext cx="6957985" cy="400110"/>
          </a:xfrm>
          <a:prstGeom prst="rect">
            <a:avLst/>
          </a:prstGeom>
        </p:spPr>
        <p:txBody>
          <a:bodyPr wrap="square">
            <a:spAutoFit/>
          </a:bodyPr>
          <a:lstStyle/>
          <a:p>
            <a:pPr marL="342900" indent="-342900">
              <a:buClr>
                <a:srgbClr val="7372D8"/>
              </a:buClr>
              <a:buSzPct val="85000"/>
              <a:buFont typeface="Wingdings 3" panose="05040102010807070707" pitchFamily="18" charset="2"/>
              <a:buChar char="u"/>
            </a:pPr>
            <a:r>
              <a:rPr lang="en-US" sz="2000" dirty="0"/>
              <a:t>How do you parse a JSON string into a PHP associative array?</a:t>
            </a:r>
            <a:endParaRPr lang="en-US" sz="2800" dirty="0"/>
          </a:p>
        </p:txBody>
      </p:sp>
      <p:sp>
        <p:nvSpPr>
          <p:cNvPr id="8" name="Rectangle 7"/>
          <p:cNvSpPr/>
          <p:nvPr/>
        </p:nvSpPr>
        <p:spPr>
          <a:xfrm>
            <a:off x="950981" y="3541572"/>
            <a:ext cx="7100489" cy="400110"/>
          </a:xfrm>
          <a:prstGeom prst="rect">
            <a:avLst/>
          </a:prstGeom>
        </p:spPr>
        <p:txBody>
          <a:bodyPr wrap="square">
            <a:spAutoFit/>
          </a:bodyPr>
          <a:lstStyle/>
          <a:p>
            <a:pPr marL="342900" indent="-342900">
              <a:buClr>
                <a:srgbClr val="7372D8"/>
              </a:buClr>
              <a:buSzPct val="85000"/>
              <a:buFont typeface="Wingdings 3" panose="05040102010807070707" pitchFamily="18" charset="2"/>
              <a:buChar char="u"/>
            </a:pPr>
            <a:r>
              <a:rPr lang="en-US" sz="2000" dirty="0"/>
              <a:t>How do you load and parse an XML string into a PHP object?</a:t>
            </a:r>
            <a:endParaRPr lang="en-US" sz="2800" dirty="0"/>
          </a:p>
        </p:txBody>
      </p:sp>
      <p:sp>
        <p:nvSpPr>
          <p:cNvPr id="14" name="Rectangle 13"/>
          <p:cNvSpPr/>
          <p:nvPr/>
        </p:nvSpPr>
        <p:spPr>
          <a:xfrm>
            <a:off x="1545337" y="890688"/>
            <a:ext cx="7335663" cy="707886"/>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sz="2000" dirty="0" smtClean="0"/>
              <a:t>Used due to its </a:t>
            </a:r>
            <a:r>
              <a:rPr lang="en-US" sz="2000" dirty="0"/>
              <a:t>lightweight and easy-to-read format, making it </a:t>
            </a:r>
            <a:r>
              <a:rPr lang="en-US" sz="2000" dirty="0" smtClean="0"/>
              <a:t>ideal</a:t>
            </a:r>
          </a:p>
          <a:p>
            <a:r>
              <a:rPr lang="en-US" sz="2000" dirty="0" smtClean="0"/>
              <a:t>for </a:t>
            </a:r>
            <a:r>
              <a:rPr lang="en-US" sz="2000" dirty="0"/>
              <a:t>data </a:t>
            </a:r>
            <a:r>
              <a:rPr lang="en-US" sz="2000" dirty="0" smtClean="0"/>
              <a:t>interchange  </a:t>
            </a:r>
            <a:r>
              <a:rPr lang="en-US" sz="2000" dirty="0"/>
              <a:t>between servers and web applications</a:t>
            </a:r>
          </a:p>
        </p:txBody>
      </p:sp>
      <p:sp>
        <p:nvSpPr>
          <p:cNvPr id="3" name="Rectangle 2"/>
          <p:cNvSpPr/>
          <p:nvPr/>
        </p:nvSpPr>
        <p:spPr>
          <a:xfrm>
            <a:off x="1425998" y="2285473"/>
            <a:ext cx="6066597" cy="40011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sz="2000" dirty="0"/>
              <a:t>You can use </a:t>
            </a:r>
            <a:r>
              <a:rPr lang="en-US" sz="2000" dirty="0" err="1"/>
              <a:t>json_decode</a:t>
            </a:r>
            <a:r>
              <a:rPr lang="en-US" sz="2000" dirty="0"/>
              <a:t>() function in PHP. For example</a:t>
            </a:r>
          </a:p>
        </p:txBody>
      </p:sp>
      <p:pic>
        <p:nvPicPr>
          <p:cNvPr id="2" name="Picture 1"/>
          <p:cNvPicPr>
            <a:picLocks noChangeAspect="1"/>
          </p:cNvPicPr>
          <p:nvPr/>
        </p:nvPicPr>
        <p:blipFill>
          <a:blip r:embed="rId3"/>
          <a:stretch>
            <a:fillRect/>
          </a:stretch>
        </p:blipFill>
        <p:spPr>
          <a:xfrm>
            <a:off x="1425998" y="2697458"/>
            <a:ext cx="4109600" cy="667810"/>
          </a:xfrm>
          <a:prstGeom prst="rect">
            <a:avLst/>
          </a:prstGeom>
        </p:spPr>
      </p:pic>
      <p:sp>
        <p:nvSpPr>
          <p:cNvPr id="10" name="Rectangle 9"/>
          <p:cNvSpPr/>
          <p:nvPr/>
        </p:nvSpPr>
        <p:spPr>
          <a:xfrm>
            <a:off x="1212237" y="3989956"/>
            <a:ext cx="7199920" cy="40011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sz="2000" dirty="0"/>
              <a:t>You can use </a:t>
            </a:r>
            <a:r>
              <a:rPr lang="en-US" sz="2000" dirty="0" err="1"/>
              <a:t>simplexml_load_string</a:t>
            </a:r>
            <a:r>
              <a:rPr lang="en-US" sz="2000" dirty="0"/>
              <a:t>() function in PHP. For example:</a:t>
            </a:r>
          </a:p>
        </p:txBody>
      </p:sp>
      <p:pic>
        <p:nvPicPr>
          <p:cNvPr id="5" name="Picture 4"/>
          <p:cNvPicPr>
            <a:picLocks noChangeAspect="1"/>
          </p:cNvPicPr>
          <p:nvPr/>
        </p:nvPicPr>
        <p:blipFill>
          <a:blip r:embed="rId4"/>
          <a:stretch>
            <a:fillRect/>
          </a:stretch>
        </p:blipFill>
        <p:spPr>
          <a:xfrm>
            <a:off x="1212239" y="4411233"/>
            <a:ext cx="5853580" cy="698367"/>
          </a:xfrm>
          <a:prstGeom prst="rect">
            <a:avLst/>
          </a:prstGeom>
        </p:spPr>
      </p:pic>
      <p:sp>
        <p:nvSpPr>
          <p:cNvPr id="12" name="Rectangle 11"/>
          <p:cNvSpPr/>
          <p:nvPr/>
        </p:nvSpPr>
        <p:spPr>
          <a:xfrm>
            <a:off x="1545337" y="5356540"/>
            <a:ext cx="8405556" cy="400110"/>
          </a:xfrm>
          <a:prstGeom prst="rect">
            <a:avLst/>
          </a:prstGeom>
        </p:spPr>
        <p:txBody>
          <a:bodyPr wrap="square">
            <a:spAutoFit/>
          </a:bodyPr>
          <a:lstStyle/>
          <a:p>
            <a:pPr marL="342900" indent="-342900">
              <a:buClr>
                <a:srgbClr val="7372D8"/>
              </a:buClr>
              <a:buSzPct val="85000"/>
              <a:buFont typeface="Wingdings 3" panose="05040102010807070707" pitchFamily="18" charset="2"/>
              <a:buChar char="u"/>
            </a:pPr>
            <a:r>
              <a:rPr lang="en-US" sz="2000" dirty="0"/>
              <a:t>What is the purpose of </a:t>
            </a:r>
            <a:r>
              <a:rPr lang="en-US" sz="2000" dirty="0" err="1"/>
              <a:t>json_encode</a:t>
            </a:r>
            <a:r>
              <a:rPr lang="en-US" sz="2000" dirty="0"/>
              <a:t>() and </a:t>
            </a:r>
            <a:r>
              <a:rPr lang="en-US" sz="2000" dirty="0" err="1"/>
              <a:t>json_decode</a:t>
            </a:r>
            <a:r>
              <a:rPr lang="en-US" sz="2000" dirty="0"/>
              <a:t>() functions in PHP?</a:t>
            </a:r>
            <a:endParaRPr lang="en-US" sz="2800" dirty="0"/>
          </a:p>
        </p:txBody>
      </p:sp>
      <p:sp>
        <p:nvSpPr>
          <p:cNvPr id="6" name="Rectangle 5"/>
          <p:cNvSpPr/>
          <p:nvPr/>
        </p:nvSpPr>
        <p:spPr>
          <a:xfrm>
            <a:off x="2314875" y="5803535"/>
            <a:ext cx="1678665" cy="400110"/>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sz="2000" dirty="0" err="1"/>
              <a:t>json_encode</a:t>
            </a:r>
            <a:r>
              <a:rPr lang="en-US" sz="2000" dirty="0"/>
              <a:t>()</a:t>
            </a:r>
          </a:p>
        </p:txBody>
      </p:sp>
      <p:sp>
        <p:nvSpPr>
          <p:cNvPr id="16" name="Rectangle 15"/>
          <p:cNvSpPr/>
          <p:nvPr/>
        </p:nvSpPr>
        <p:spPr>
          <a:xfrm>
            <a:off x="2314874" y="6250530"/>
            <a:ext cx="1678665" cy="400110"/>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sz="2000" dirty="0" err="1"/>
              <a:t>json_encode</a:t>
            </a:r>
            <a:r>
              <a:rPr lang="en-US" sz="2000" dirty="0"/>
              <a:t>()</a:t>
            </a:r>
          </a:p>
        </p:txBody>
      </p:sp>
      <p:sp>
        <p:nvSpPr>
          <p:cNvPr id="7" name="Rectangle 6"/>
          <p:cNvSpPr/>
          <p:nvPr/>
        </p:nvSpPr>
        <p:spPr>
          <a:xfrm>
            <a:off x="3993539" y="5815103"/>
            <a:ext cx="6327181" cy="400110"/>
          </a:xfrm>
          <a:prstGeom prst="rect">
            <a:avLst/>
          </a:prstGeom>
        </p:spPr>
        <p:txBody>
          <a:bodyPr wrap="none">
            <a:spAutoFit/>
          </a:bodyPr>
          <a:lstStyle/>
          <a:p>
            <a:r>
              <a:rPr lang="en-US" sz="2000" dirty="0"/>
              <a:t>Converts a PHP data structure into a JSON-encoded string</a:t>
            </a:r>
          </a:p>
        </p:txBody>
      </p:sp>
      <p:sp>
        <p:nvSpPr>
          <p:cNvPr id="17" name="Rectangle 16"/>
          <p:cNvSpPr/>
          <p:nvPr/>
        </p:nvSpPr>
        <p:spPr>
          <a:xfrm>
            <a:off x="3993539" y="6254947"/>
            <a:ext cx="4674485" cy="400110"/>
          </a:xfrm>
          <a:prstGeom prst="rect">
            <a:avLst/>
          </a:prstGeom>
        </p:spPr>
        <p:txBody>
          <a:bodyPr wrap="none">
            <a:spAutoFit/>
          </a:bodyPr>
          <a:lstStyle/>
          <a:p>
            <a:r>
              <a:rPr lang="en-US" sz="2000"/>
              <a:t>Converts a JSON string into a PHP variable</a:t>
            </a:r>
            <a:endParaRPr lang="en-US" sz="2000" dirty="0"/>
          </a:p>
        </p:txBody>
      </p:sp>
    </p:spTree>
    <p:extLst>
      <p:ext uri="{BB962C8B-B14F-4D97-AF65-F5344CB8AC3E}">
        <p14:creationId xmlns:p14="http://schemas.microsoft.com/office/powerpoint/2010/main" val="291651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500" fill="hold"/>
                                        <p:tgtEl>
                                          <p:spTgt spid="2"/>
                                        </p:tgtEl>
                                        <p:attrNameLst>
                                          <p:attrName>ppt_w</p:attrName>
                                        </p:attrNameLst>
                                      </p:cBhvr>
                                      <p:tavLst>
                                        <p:tav tm="0">
                                          <p:val>
                                            <p:fltVal val="0"/>
                                          </p:val>
                                        </p:tav>
                                        <p:tav tm="100000">
                                          <p:val>
                                            <p:strVal val="#ppt_w"/>
                                          </p:val>
                                        </p:tav>
                                      </p:tavLst>
                                    </p:anim>
                                    <p:anim calcmode="lin" valueType="num">
                                      <p:cBhvr>
                                        <p:cTn id="31" dur="500" fill="hold"/>
                                        <p:tgtEl>
                                          <p:spTgt spid="2"/>
                                        </p:tgtEl>
                                        <p:attrNameLst>
                                          <p:attrName>ppt_h</p:attrName>
                                        </p:attrNameLst>
                                      </p:cBhvr>
                                      <p:tavLst>
                                        <p:tav tm="0">
                                          <p:val>
                                            <p:fltVal val="0"/>
                                          </p:val>
                                        </p:tav>
                                        <p:tav tm="100000">
                                          <p:val>
                                            <p:strVal val="#ppt_h"/>
                                          </p:val>
                                        </p:tav>
                                      </p:tavLst>
                                    </p:anim>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0-#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53" presetClass="entr" presetSubtype="16"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p:cTn id="48" dur="500" fill="hold"/>
                                        <p:tgtEl>
                                          <p:spTgt spid="5"/>
                                        </p:tgtEl>
                                        <p:attrNameLst>
                                          <p:attrName>ppt_w</p:attrName>
                                        </p:attrNameLst>
                                      </p:cBhvr>
                                      <p:tavLst>
                                        <p:tav tm="0">
                                          <p:val>
                                            <p:fltVal val="0"/>
                                          </p:val>
                                        </p:tav>
                                        <p:tav tm="100000">
                                          <p:val>
                                            <p:strVal val="#ppt_w"/>
                                          </p:val>
                                        </p:tav>
                                      </p:tavLst>
                                    </p:anim>
                                    <p:anim calcmode="lin" valueType="num">
                                      <p:cBhvr>
                                        <p:cTn id="49" dur="500" fill="hold"/>
                                        <p:tgtEl>
                                          <p:spTgt spid="5"/>
                                        </p:tgtEl>
                                        <p:attrNameLst>
                                          <p:attrName>ppt_h</p:attrName>
                                        </p:attrNameLst>
                                      </p:cBhvr>
                                      <p:tavLst>
                                        <p:tav tm="0">
                                          <p:val>
                                            <p:fltVal val="0"/>
                                          </p:val>
                                        </p:tav>
                                        <p:tav tm="100000">
                                          <p:val>
                                            <p:strVal val="#ppt_h"/>
                                          </p:val>
                                        </p:tav>
                                      </p:tavLst>
                                    </p:anim>
                                    <p:animEffect transition="in" filter="fade">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0-#ppt_w/2"/>
                                          </p:val>
                                        </p:tav>
                                        <p:tav tm="100000">
                                          <p:val>
                                            <p:strVal val="#ppt_x"/>
                                          </p:val>
                                        </p:tav>
                                      </p:tavLst>
                                    </p:anim>
                                    <p:anim calcmode="lin" valueType="num">
                                      <p:cBhvr additive="base">
                                        <p:cTn id="5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0-#ppt_w/2"/>
                                          </p:val>
                                        </p:tav>
                                        <p:tav tm="100000">
                                          <p:val>
                                            <p:strVal val="#ppt_x"/>
                                          </p:val>
                                        </p:tav>
                                      </p:tavLst>
                                    </p:anim>
                                    <p:anim calcmode="lin" valueType="num">
                                      <p:cBhvr additive="base">
                                        <p:cTn id="62" dur="500" fill="hold"/>
                                        <p:tgtEl>
                                          <p:spTgt spid="6"/>
                                        </p:tgtEl>
                                        <p:attrNameLst>
                                          <p:attrName>ppt_y</p:attrName>
                                        </p:attrNameLst>
                                      </p:cBhvr>
                                      <p:tavLst>
                                        <p:tav tm="0">
                                          <p:val>
                                            <p:strVal val="#ppt_y"/>
                                          </p:val>
                                        </p:tav>
                                        <p:tav tm="100000">
                                          <p:val>
                                            <p:strVal val="#ppt_y"/>
                                          </p:val>
                                        </p:tav>
                                      </p:tavLst>
                                    </p:anim>
                                  </p:childTnLst>
                                </p:cTn>
                              </p:par>
                            </p:childTnLst>
                          </p:cTn>
                        </p:par>
                        <p:par>
                          <p:cTn id="63" fill="hold">
                            <p:stCondLst>
                              <p:cond delay="500"/>
                            </p:stCondLst>
                            <p:childTnLst>
                              <p:par>
                                <p:cTn id="64" presetID="2" presetClass="entr" presetSubtype="8" fill="hold" grpId="0" nodeType="afterEffect">
                                  <p:stCondLst>
                                    <p:cond delay="0"/>
                                  </p:stCondLst>
                                  <p:childTnLst>
                                    <p:set>
                                      <p:cBhvr>
                                        <p:cTn id="65" dur="1" fill="hold">
                                          <p:stCondLst>
                                            <p:cond delay="0"/>
                                          </p:stCondLst>
                                        </p:cTn>
                                        <p:tgtEl>
                                          <p:spTgt spid="16"/>
                                        </p:tgtEl>
                                        <p:attrNameLst>
                                          <p:attrName>style.visibility</p:attrName>
                                        </p:attrNameLst>
                                      </p:cBhvr>
                                      <p:to>
                                        <p:strVal val="visible"/>
                                      </p:to>
                                    </p:set>
                                    <p:anim calcmode="lin" valueType="num">
                                      <p:cBhvr additive="base">
                                        <p:cTn id="66" dur="500" fill="hold"/>
                                        <p:tgtEl>
                                          <p:spTgt spid="16"/>
                                        </p:tgtEl>
                                        <p:attrNameLst>
                                          <p:attrName>ppt_x</p:attrName>
                                        </p:attrNameLst>
                                      </p:cBhvr>
                                      <p:tavLst>
                                        <p:tav tm="0">
                                          <p:val>
                                            <p:strVal val="0-#ppt_w/2"/>
                                          </p:val>
                                        </p:tav>
                                        <p:tav tm="100000">
                                          <p:val>
                                            <p:strVal val="#ppt_x"/>
                                          </p:val>
                                        </p:tav>
                                      </p:tavLst>
                                    </p:anim>
                                    <p:anim calcmode="lin" valueType="num">
                                      <p:cBhvr additive="base">
                                        <p:cTn id="67"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7"/>
                                        </p:tgtEl>
                                        <p:attrNameLst>
                                          <p:attrName>style.visibility</p:attrName>
                                        </p:attrNameLst>
                                      </p:cBhvr>
                                      <p:to>
                                        <p:strVal val="visible"/>
                                      </p:to>
                                    </p:set>
                                    <p:anim calcmode="lin" valueType="num">
                                      <p:cBhvr additive="base">
                                        <p:cTn id="72" dur="500" fill="hold"/>
                                        <p:tgtEl>
                                          <p:spTgt spid="7"/>
                                        </p:tgtEl>
                                        <p:attrNameLst>
                                          <p:attrName>ppt_x</p:attrName>
                                        </p:attrNameLst>
                                      </p:cBhvr>
                                      <p:tavLst>
                                        <p:tav tm="0">
                                          <p:val>
                                            <p:strVal val="0-#ppt_w/2"/>
                                          </p:val>
                                        </p:tav>
                                        <p:tav tm="100000">
                                          <p:val>
                                            <p:strVal val="#ppt_x"/>
                                          </p:val>
                                        </p:tav>
                                      </p:tavLst>
                                    </p:anim>
                                    <p:anim calcmode="lin" valueType="num">
                                      <p:cBhvr additive="base">
                                        <p:cTn id="73" dur="500" fill="hold"/>
                                        <p:tgtEl>
                                          <p:spTgt spid="7"/>
                                        </p:tgtEl>
                                        <p:attrNameLst>
                                          <p:attrName>ppt_y</p:attrName>
                                        </p:attrNameLst>
                                      </p:cBhvr>
                                      <p:tavLst>
                                        <p:tav tm="0">
                                          <p:val>
                                            <p:strVal val="#ppt_y"/>
                                          </p:val>
                                        </p:tav>
                                        <p:tav tm="100000">
                                          <p:val>
                                            <p:strVal val="#ppt_y"/>
                                          </p:val>
                                        </p:tav>
                                      </p:tavLst>
                                    </p:anim>
                                  </p:childTnLst>
                                </p:cTn>
                              </p:par>
                            </p:childTnLst>
                          </p:cTn>
                        </p:par>
                        <p:par>
                          <p:cTn id="74" fill="hold">
                            <p:stCondLst>
                              <p:cond delay="500"/>
                            </p:stCondLst>
                            <p:childTnLst>
                              <p:par>
                                <p:cTn id="75" presetID="2" presetClass="entr" presetSubtype="8" fill="hold" grpId="0" nodeType="after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additive="base">
                                        <p:cTn id="77" dur="500" fill="hold"/>
                                        <p:tgtEl>
                                          <p:spTgt spid="17"/>
                                        </p:tgtEl>
                                        <p:attrNameLst>
                                          <p:attrName>ppt_x</p:attrName>
                                        </p:attrNameLst>
                                      </p:cBhvr>
                                      <p:tavLst>
                                        <p:tav tm="0">
                                          <p:val>
                                            <p:strVal val="0-#ppt_w/2"/>
                                          </p:val>
                                        </p:tav>
                                        <p:tav tm="100000">
                                          <p:val>
                                            <p:strVal val="#ppt_x"/>
                                          </p:val>
                                        </p:tav>
                                      </p:tavLst>
                                    </p:anim>
                                    <p:anim calcmode="lin" valueType="num">
                                      <p:cBhvr additive="base">
                                        <p:cTn id="7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8" grpId="0"/>
      <p:bldP spid="14" grpId="0" animBg="1"/>
      <p:bldP spid="3" grpId="0" animBg="1"/>
      <p:bldP spid="10" grpId="0" animBg="1"/>
      <p:bldP spid="12" grpId="0"/>
      <p:bldP spid="6" grpId="0" animBg="1"/>
      <p:bldP spid="16" grpId="0" animBg="1"/>
      <p:bldP spid="7"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244" y="921317"/>
            <a:ext cx="5709458" cy="2391900"/>
          </a:xfrm>
          <a:prstGeom prst="rect">
            <a:avLst/>
          </a:prstGeom>
        </p:spPr>
      </p:pic>
      <p:sp>
        <p:nvSpPr>
          <p:cNvPr id="2" name="Rectangle 1"/>
          <p:cNvSpPr/>
          <p:nvPr/>
        </p:nvSpPr>
        <p:spPr>
          <a:xfrm>
            <a:off x="2183112" y="4299040"/>
            <a:ext cx="9525958"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a:t>Create a PHP script that handles both JSON and XML data formats. The script should be able to read data from external APIs in JSON and XML formats, parse them, and display specific information</a:t>
            </a:r>
            <a:endParaRPr lang="en-US" sz="2800" dirty="0"/>
          </a:p>
        </p:txBody>
      </p:sp>
      <p:sp>
        <p:nvSpPr>
          <p:cNvPr id="5" name="Rectangle 4"/>
          <p:cNvSpPr/>
          <p:nvPr/>
        </p:nvSpPr>
        <p:spPr>
          <a:xfrm>
            <a:off x="2181165" y="3898930"/>
            <a:ext cx="829522" cy="40011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sz="2000" dirty="0" smtClean="0"/>
              <a:t>Task 1</a:t>
            </a:r>
            <a:endParaRPr lang="en-US" sz="2000" dirty="0"/>
          </a:p>
        </p:txBody>
      </p:sp>
    </p:spTree>
    <p:extLst>
      <p:ext uri="{BB962C8B-B14F-4D97-AF65-F5344CB8AC3E}">
        <p14:creationId xmlns:p14="http://schemas.microsoft.com/office/powerpoint/2010/main" val="228754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316128" y="562098"/>
            <a:ext cx="3597783" cy="708561"/>
          </a:xfrm>
          <a:prstGeom prst="rect">
            <a:avLst/>
          </a:prstGeom>
          <a:effectLst/>
        </p:spPr>
        <p:txBody>
          <a:bodyPr vert="horz" lIns="91440" tIns="45720" rIns="91440" bIns="45720" rtlCol="0" anchor="b">
            <a:normAutofit fontScale="70000" lnSpcReduction="20000"/>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rgbClr val="7372D8"/>
                </a:solidFill>
              </a:rPr>
              <a:t>About today…</a:t>
            </a:r>
            <a:endParaRPr lang="en-US" b="1" dirty="0">
              <a:solidFill>
                <a:srgbClr val="7372D8"/>
              </a:solidFill>
            </a:endParaRPr>
          </a:p>
        </p:txBody>
      </p:sp>
      <p:sp>
        <p:nvSpPr>
          <p:cNvPr id="2" name="TextBox 1"/>
          <p:cNvSpPr txBox="1"/>
          <p:nvPr/>
        </p:nvSpPr>
        <p:spPr>
          <a:xfrm>
            <a:off x="2316128" y="1763133"/>
            <a:ext cx="4541628" cy="769441"/>
          </a:xfrm>
          <a:prstGeom prst="rect">
            <a:avLst/>
          </a:prstGeom>
          <a:noFill/>
        </p:spPr>
        <p:txBody>
          <a:bodyPr wrap="none" rtlCol="0">
            <a:spAutoFit/>
          </a:bodyPr>
          <a:lstStyle/>
          <a:p>
            <a:pPr>
              <a:buClr>
                <a:srgbClr val="7372D8"/>
              </a:buClr>
              <a:buSzPct val="80000"/>
            </a:pPr>
            <a:r>
              <a:rPr lang="en-US" sz="4400" dirty="0" smtClean="0">
                <a:latin typeface="Bradley Hand ITC" panose="03070402050302030203" pitchFamily="66" charset="0"/>
              </a:rPr>
              <a:t>Web Data Formats</a:t>
            </a:r>
            <a:endParaRPr lang="en-US" sz="4400" dirty="0">
              <a:latin typeface="Bradley Hand ITC" panose="03070402050302030203" pitchFamily="66" charset="0"/>
            </a:endParaRPr>
          </a:p>
        </p:txBody>
      </p:sp>
      <p:sp>
        <p:nvSpPr>
          <p:cNvPr id="6" name="TextBox 5"/>
          <p:cNvSpPr txBox="1"/>
          <p:nvPr/>
        </p:nvSpPr>
        <p:spPr>
          <a:xfrm>
            <a:off x="3581045" y="2936333"/>
            <a:ext cx="1255472"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Clr>
                <a:srgbClr val="7372D8"/>
              </a:buClr>
              <a:buSzPct val="80000"/>
              <a:buFont typeface="Wingdings 3" panose="05040102010807070707" pitchFamily="18" charset="2"/>
              <a:buChar char="u"/>
            </a:pPr>
            <a:r>
              <a:rPr lang="en-US" sz="2400" dirty="0" smtClean="0"/>
              <a:t>JSON</a:t>
            </a:r>
            <a:endParaRPr lang="en-US" sz="2400" dirty="0"/>
          </a:p>
        </p:txBody>
      </p:sp>
      <p:sp>
        <p:nvSpPr>
          <p:cNvPr id="7" name="TextBox 6"/>
          <p:cNvSpPr txBox="1"/>
          <p:nvPr/>
        </p:nvSpPr>
        <p:spPr>
          <a:xfrm>
            <a:off x="3581044" y="3411528"/>
            <a:ext cx="1124026" cy="46166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Clr>
                <a:srgbClr val="7372D8"/>
              </a:buClr>
              <a:buSzPct val="80000"/>
              <a:buFont typeface="Wingdings 3" panose="05040102010807070707" pitchFamily="18" charset="2"/>
              <a:buChar char="u"/>
            </a:pPr>
            <a:r>
              <a:rPr lang="en-US" sz="2400" dirty="0" smtClean="0"/>
              <a:t>XML</a:t>
            </a:r>
            <a:endParaRPr lang="en-US" sz="2400" dirty="0"/>
          </a:p>
        </p:txBody>
      </p:sp>
    </p:spTree>
    <p:extLst>
      <p:ext uri="{BB962C8B-B14F-4D97-AF65-F5344CB8AC3E}">
        <p14:creationId xmlns:p14="http://schemas.microsoft.com/office/powerpoint/2010/main" val="207004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JSON Viewer Online Tool - Common Data Formats – MedTrek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990" y="166256"/>
            <a:ext cx="8608415" cy="632180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1979" y="6088559"/>
            <a:ext cx="4726166" cy="769441"/>
          </a:xfrm>
          <a:prstGeom prst="rect">
            <a:avLst/>
          </a:prstGeom>
          <a:noFill/>
        </p:spPr>
        <p:txBody>
          <a:bodyPr wrap="none" rtlCol="0">
            <a:spAutoFit/>
          </a:bodyPr>
          <a:lstStyle/>
          <a:p>
            <a:r>
              <a:rPr lang="en-US" sz="4400" b="1" dirty="0" smtClean="0">
                <a:solidFill>
                  <a:srgbClr val="00B0F0"/>
                </a:solidFill>
              </a:rPr>
              <a:t>Web Data Formats</a:t>
            </a:r>
            <a:endParaRPr lang="en-US" sz="4400" b="1" dirty="0">
              <a:solidFill>
                <a:srgbClr val="00B0F0"/>
              </a:solidFill>
            </a:endParaRPr>
          </a:p>
        </p:txBody>
      </p:sp>
    </p:spTree>
    <p:extLst>
      <p:ext uri="{BB962C8B-B14F-4D97-AF65-F5344CB8AC3E}">
        <p14:creationId xmlns:p14="http://schemas.microsoft.com/office/powerpoint/2010/main" val="1302844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417111" y="1903966"/>
            <a:ext cx="6037530" cy="646331"/>
          </a:xfrm>
          <a:prstGeom prst="rect">
            <a:avLst/>
          </a:prstGeom>
        </p:spPr>
        <p:txBody>
          <a:bodyPr wrap="square">
            <a:spAutoFit/>
          </a:bodyPr>
          <a:lstStyle/>
          <a:p>
            <a:pPr>
              <a:buClr>
                <a:srgbClr val="7372D8"/>
              </a:buClr>
              <a:buSzPct val="85000"/>
            </a:pPr>
            <a:r>
              <a:rPr lang="en-US" sz="3600" b="1" dirty="0">
                <a:solidFill>
                  <a:srgbClr val="7372D8"/>
                </a:solidFill>
              </a:rPr>
              <a:t>Introduction to Data Formats</a:t>
            </a:r>
          </a:p>
        </p:txBody>
      </p:sp>
      <p:sp>
        <p:nvSpPr>
          <p:cNvPr id="2" name="Rectangle 1"/>
          <p:cNvSpPr/>
          <p:nvPr/>
        </p:nvSpPr>
        <p:spPr>
          <a:xfrm>
            <a:off x="1845235" y="2947448"/>
            <a:ext cx="1361716" cy="400110"/>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a:t>Definition</a:t>
            </a:r>
            <a:endParaRPr lang="en-US" sz="2000" dirty="0"/>
          </a:p>
        </p:txBody>
      </p:sp>
      <p:sp>
        <p:nvSpPr>
          <p:cNvPr id="8" name="Rectangle 7"/>
          <p:cNvSpPr/>
          <p:nvPr/>
        </p:nvSpPr>
        <p:spPr>
          <a:xfrm>
            <a:off x="1845233" y="4071157"/>
            <a:ext cx="1409360" cy="400110"/>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wrap="none">
            <a:spAutoFit/>
          </a:bodyPr>
          <a:lstStyle/>
          <a:p>
            <a:pPr>
              <a:buClr>
                <a:srgbClr val="7372D8"/>
              </a:buClr>
              <a:buSzPct val="85000"/>
            </a:pPr>
            <a:r>
              <a:rPr lang="en-US" sz="2000" dirty="0"/>
              <a:t>Importance</a:t>
            </a:r>
          </a:p>
        </p:txBody>
      </p:sp>
      <p:sp>
        <p:nvSpPr>
          <p:cNvPr id="6" name="Rectangle 5"/>
          <p:cNvSpPr/>
          <p:nvPr/>
        </p:nvSpPr>
        <p:spPr>
          <a:xfrm>
            <a:off x="3254593" y="4065816"/>
            <a:ext cx="7730694" cy="400110"/>
          </a:xfrm>
          <a:prstGeom prst="rect">
            <a:avLst/>
          </a:prstGeom>
        </p:spPr>
        <p:txBody>
          <a:bodyPr wrap="square">
            <a:spAutoFit/>
          </a:bodyPr>
          <a:lstStyle/>
          <a:p>
            <a:r>
              <a:rPr lang="en-US" sz="2000"/>
              <a:t>Vital for data exchange between web systems, storage, and readability</a:t>
            </a:r>
            <a:endParaRPr lang="en-US" sz="2000" dirty="0"/>
          </a:p>
        </p:txBody>
      </p:sp>
      <p:sp>
        <p:nvSpPr>
          <p:cNvPr id="10" name="Rectangle 9"/>
          <p:cNvSpPr/>
          <p:nvPr/>
        </p:nvSpPr>
        <p:spPr>
          <a:xfrm>
            <a:off x="1845233" y="4766239"/>
            <a:ext cx="3187989" cy="400110"/>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none">
            <a:spAutoFit/>
          </a:bodyPr>
          <a:lstStyle/>
          <a:p>
            <a:pPr>
              <a:buClr>
                <a:srgbClr val="7372D8"/>
              </a:buClr>
              <a:buSzPct val="85000"/>
            </a:pPr>
            <a:r>
              <a:rPr lang="en-US" sz="2000"/>
              <a:t>Common Web Data Formats</a:t>
            </a:r>
            <a:endParaRPr lang="en-US" sz="2000" dirty="0"/>
          </a:p>
        </p:txBody>
      </p:sp>
      <p:grpSp>
        <p:nvGrpSpPr>
          <p:cNvPr id="7" name="Group 6"/>
          <p:cNvGrpSpPr/>
          <p:nvPr/>
        </p:nvGrpSpPr>
        <p:grpSpPr>
          <a:xfrm>
            <a:off x="1845233" y="2947448"/>
            <a:ext cx="8830686" cy="821204"/>
            <a:chOff x="1845233" y="2947448"/>
            <a:chExt cx="8830686" cy="821204"/>
          </a:xfrm>
        </p:grpSpPr>
        <p:sp>
          <p:nvSpPr>
            <p:cNvPr id="4" name="Rectangle 3"/>
            <p:cNvSpPr/>
            <p:nvPr/>
          </p:nvSpPr>
          <p:spPr>
            <a:xfrm>
              <a:off x="3206951" y="2947448"/>
              <a:ext cx="7468968" cy="400110"/>
            </a:xfrm>
            <a:prstGeom prst="rect">
              <a:avLst/>
            </a:prstGeom>
          </p:spPr>
          <p:txBody>
            <a:bodyPr wrap="none">
              <a:spAutoFit/>
            </a:bodyPr>
            <a:lstStyle/>
            <a:p>
              <a:r>
                <a:rPr lang="en-US" sz="2000" dirty="0"/>
                <a:t>Web data formats are structures that encode information to be </a:t>
              </a:r>
              <a:r>
                <a:rPr lang="en-US" sz="2000" dirty="0" smtClean="0"/>
                <a:t>easily</a:t>
              </a:r>
            </a:p>
          </p:txBody>
        </p:sp>
        <p:sp>
          <p:nvSpPr>
            <p:cNvPr id="11" name="Rectangle 10"/>
            <p:cNvSpPr/>
            <p:nvPr/>
          </p:nvSpPr>
          <p:spPr>
            <a:xfrm>
              <a:off x="1845233" y="3368542"/>
              <a:ext cx="5444119" cy="400110"/>
            </a:xfrm>
            <a:prstGeom prst="rect">
              <a:avLst/>
            </a:prstGeom>
          </p:spPr>
          <p:txBody>
            <a:bodyPr wrap="none">
              <a:spAutoFit/>
            </a:bodyPr>
            <a:lstStyle/>
            <a:p>
              <a:r>
                <a:rPr lang="en-US" sz="2000" dirty="0" smtClean="0"/>
                <a:t>stored, transmitted</a:t>
              </a:r>
              <a:r>
                <a:rPr lang="en-US" sz="2000" dirty="0"/>
                <a:t>, and interpreted over the web</a:t>
              </a:r>
            </a:p>
          </p:txBody>
        </p:sp>
      </p:grpSp>
      <p:sp>
        <p:nvSpPr>
          <p:cNvPr id="3" name="Rectangle 2"/>
          <p:cNvSpPr/>
          <p:nvPr/>
        </p:nvSpPr>
        <p:spPr>
          <a:xfrm>
            <a:off x="2015454" y="5302937"/>
            <a:ext cx="787395" cy="400110"/>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sz="2000" dirty="0">
                <a:solidFill>
                  <a:schemeClr val="bg2"/>
                </a:solidFill>
              </a:rPr>
              <a:t>JSON</a:t>
            </a:r>
          </a:p>
        </p:txBody>
      </p:sp>
      <p:sp>
        <p:nvSpPr>
          <p:cNvPr id="12" name="Rectangle 11"/>
          <p:cNvSpPr/>
          <p:nvPr/>
        </p:nvSpPr>
        <p:spPr>
          <a:xfrm>
            <a:off x="2015453" y="5806907"/>
            <a:ext cx="787395" cy="400110"/>
          </a:xfrm>
          <a:prstGeom prst="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2000" dirty="0" smtClean="0"/>
              <a:t>XML</a:t>
            </a:r>
            <a:endParaRPr lang="en-US" sz="2000" dirty="0"/>
          </a:p>
        </p:txBody>
      </p:sp>
      <p:sp>
        <p:nvSpPr>
          <p:cNvPr id="13" name="Rectangle 12"/>
          <p:cNvSpPr/>
          <p:nvPr/>
        </p:nvSpPr>
        <p:spPr>
          <a:xfrm>
            <a:off x="2802848" y="5302937"/>
            <a:ext cx="3040424" cy="400110"/>
          </a:xfrm>
          <a:prstGeom prst="rect">
            <a:avLst/>
          </a:prstGeom>
        </p:spPr>
        <p:txBody>
          <a:bodyPr wrap="square">
            <a:spAutoFit/>
          </a:bodyPr>
          <a:lstStyle/>
          <a:p>
            <a:r>
              <a:rPr lang="en-US" sz="2000" dirty="0"/>
              <a:t>JavaScript Object Notation</a:t>
            </a:r>
          </a:p>
        </p:txBody>
      </p:sp>
      <p:sp>
        <p:nvSpPr>
          <p:cNvPr id="14" name="Rectangle 13"/>
          <p:cNvSpPr/>
          <p:nvPr/>
        </p:nvSpPr>
        <p:spPr>
          <a:xfrm>
            <a:off x="2802848" y="5806907"/>
            <a:ext cx="3266055" cy="400110"/>
          </a:xfrm>
          <a:prstGeom prst="rect">
            <a:avLst/>
          </a:prstGeom>
        </p:spPr>
        <p:txBody>
          <a:bodyPr wrap="square">
            <a:spAutoFit/>
          </a:bodyPr>
          <a:lstStyle/>
          <a:p>
            <a:r>
              <a:rPr lang="en-US" sz="2000"/>
              <a:t>eXtensible Markup Language</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9751" y="14551"/>
            <a:ext cx="6072249" cy="3036125"/>
          </a:xfrm>
          <a:prstGeom prst="rect">
            <a:avLst/>
          </a:prstGeom>
        </p:spPr>
      </p:pic>
    </p:spTree>
    <p:extLst>
      <p:ext uri="{BB962C8B-B14F-4D97-AF65-F5344CB8AC3E}">
        <p14:creationId xmlns:p14="http://schemas.microsoft.com/office/powerpoint/2010/main" val="172324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0-#ppt_w/2"/>
                                          </p:val>
                                        </p:tav>
                                        <p:tav tm="100000">
                                          <p:val>
                                            <p:strVal val="#ppt_x"/>
                                          </p:val>
                                        </p:tav>
                                      </p:tavLst>
                                    </p:anim>
                                    <p:anim calcmode="lin" valueType="num">
                                      <p:cBhvr additive="base">
                                        <p:cTn id="3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0-#ppt_w/2"/>
                                          </p:val>
                                        </p:tav>
                                        <p:tav tm="100000">
                                          <p:val>
                                            <p:strVal val="#ppt_x"/>
                                          </p:val>
                                        </p:tav>
                                      </p:tavLst>
                                    </p:anim>
                                    <p:anim calcmode="lin" valueType="num">
                                      <p:cBhvr additive="base">
                                        <p:cTn id="49"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fill="hold"/>
                                        <p:tgtEl>
                                          <p:spTgt spid="14"/>
                                        </p:tgtEl>
                                        <p:attrNameLst>
                                          <p:attrName>ppt_x</p:attrName>
                                        </p:attrNameLst>
                                      </p:cBhvr>
                                      <p:tavLst>
                                        <p:tav tm="0">
                                          <p:val>
                                            <p:strVal val="0-#ppt_w/2"/>
                                          </p:val>
                                        </p:tav>
                                        <p:tav tm="100000">
                                          <p:val>
                                            <p:strVal val="#ppt_x"/>
                                          </p:val>
                                        </p:tav>
                                      </p:tavLst>
                                    </p:anim>
                                    <p:anim calcmode="lin" valueType="num">
                                      <p:cBhvr additive="base">
                                        <p:cTn id="5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6" grpId="0"/>
      <p:bldP spid="10" grpId="0" animBg="1"/>
      <p:bldP spid="3" grpId="0" animBg="1"/>
      <p:bldP spid="12" grpId="0" animBg="1"/>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JSON and How it works? - DevOpsSchool.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659" y="771895"/>
            <a:ext cx="9381507" cy="5291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999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547740" y="1188278"/>
            <a:ext cx="3855532" cy="646331"/>
          </a:xfrm>
          <a:prstGeom prst="rect">
            <a:avLst/>
          </a:prstGeom>
        </p:spPr>
        <p:txBody>
          <a:bodyPr wrap="square">
            <a:spAutoFit/>
          </a:bodyPr>
          <a:lstStyle/>
          <a:p>
            <a:pPr>
              <a:buClr>
                <a:srgbClr val="7372D8"/>
              </a:buClr>
              <a:buSzPct val="85000"/>
            </a:pPr>
            <a:r>
              <a:rPr lang="en-US" sz="3600" b="1">
                <a:solidFill>
                  <a:srgbClr val="7372D8"/>
                </a:solidFill>
              </a:rPr>
              <a:t>Overview of JSON</a:t>
            </a:r>
            <a:endParaRPr lang="en-US" sz="3600" b="1" dirty="0">
              <a:solidFill>
                <a:srgbClr val="7372D8"/>
              </a:solidFill>
            </a:endParaRPr>
          </a:p>
        </p:txBody>
      </p:sp>
      <p:sp>
        <p:nvSpPr>
          <p:cNvPr id="2" name="Rectangle 1"/>
          <p:cNvSpPr/>
          <p:nvPr/>
        </p:nvSpPr>
        <p:spPr>
          <a:xfrm>
            <a:off x="1547742" y="2567436"/>
            <a:ext cx="1575468" cy="400110"/>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dirty="0" smtClean="0"/>
              <a:t>Abbreviation</a:t>
            </a:r>
            <a:endParaRPr lang="en-US" sz="2000" dirty="0"/>
          </a:p>
        </p:txBody>
      </p:sp>
      <p:sp>
        <p:nvSpPr>
          <p:cNvPr id="4" name="Rectangle 3"/>
          <p:cNvSpPr/>
          <p:nvPr/>
        </p:nvSpPr>
        <p:spPr>
          <a:xfrm>
            <a:off x="3141734" y="2581344"/>
            <a:ext cx="4930773" cy="400110"/>
          </a:xfrm>
          <a:prstGeom prst="rect">
            <a:avLst/>
          </a:prstGeom>
        </p:spPr>
        <p:txBody>
          <a:bodyPr wrap="none">
            <a:spAutoFit/>
          </a:bodyPr>
          <a:lstStyle/>
          <a:p>
            <a:r>
              <a:rPr lang="en-US" sz="2000" dirty="0"/>
              <a:t>JSON stands for </a:t>
            </a:r>
            <a:r>
              <a:rPr lang="en-US" sz="2000" b="1" dirty="0"/>
              <a:t>JavaScript Object Notation</a:t>
            </a:r>
            <a:endParaRPr lang="en-US" sz="2000" dirty="0" smtClean="0"/>
          </a:p>
        </p:txBody>
      </p:sp>
      <p:sp>
        <p:nvSpPr>
          <p:cNvPr id="8" name="Rectangle 7"/>
          <p:cNvSpPr/>
          <p:nvPr/>
        </p:nvSpPr>
        <p:spPr>
          <a:xfrm>
            <a:off x="1547740" y="3139724"/>
            <a:ext cx="1575470" cy="400110"/>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dirty="0" err="1" smtClean="0"/>
              <a:t>Speciality</a:t>
            </a:r>
            <a:endParaRPr lang="en-US" sz="2000" dirty="0"/>
          </a:p>
        </p:txBody>
      </p:sp>
      <p:sp>
        <p:nvSpPr>
          <p:cNvPr id="10" name="Rectangle 9"/>
          <p:cNvSpPr/>
          <p:nvPr/>
        </p:nvSpPr>
        <p:spPr>
          <a:xfrm>
            <a:off x="1891086" y="4226301"/>
            <a:ext cx="2174333" cy="400110"/>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dirty="0"/>
              <a:t>Human-readable</a:t>
            </a:r>
          </a:p>
        </p:txBody>
      </p:sp>
      <p:sp>
        <p:nvSpPr>
          <p:cNvPr id="3" name="Rectangle 2"/>
          <p:cNvSpPr/>
          <p:nvPr/>
        </p:nvSpPr>
        <p:spPr>
          <a:xfrm>
            <a:off x="1891426" y="4758293"/>
            <a:ext cx="2173993" cy="400110"/>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sz="2000" smtClean="0"/>
              <a:t>Machine-readable</a:t>
            </a:r>
            <a:endParaRPr lang="en-US" sz="2000" dirty="0">
              <a:solidFill>
                <a:schemeClr val="bg2"/>
              </a:solidFill>
            </a:endParaRPr>
          </a:p>
        </p:txBody>
      </p:sp>
      <p:sp>
        <p:nvSpPr>
          <p:cNvPr id="12" name="Rectangle 11"/>
          <p:cNvSpPr/>
          <p:nvPr/>
        </p:nvSpPr>
        <p:spPr>
          <a:xfrm>
            <a:off x="1891085" y="5308832"/>
            <a:ext cx="2188515" cy="400110"/>
          </a:xfrm>
          <a:prstGeom prst="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2000"/>
              <a:t>Usage</a:t>
            </a:r>
            <a:endParaRPr lang="en-US" sz="2000" dirty="0"/>
          </a:p>
        </p:txBody>
      </p:sp>
      <p:sp>
        <p:nvSpPr>
          <p:cNvPr id="14" name="Rectangle 13"/>
          <p:cNvSpPr/>
          <p:nvPr/>
        </p:nvSpPr>
        <p:spPr>
          <a:xfrm>
            <a:off x="4079600" y="5308832"/>
            <a:ext cx="4740392" cy="400110"/>
          </a:xfrm>
          <a:prstGeom prst="rect">
            <a:avLst/>
          </a:prstGeom>
        </p:spPr>
        <p:txBody>
          <a:bodyPr wrap="square">
            <a:spAutoFit/>
          </a:bodyPr>
          <a:lstStyle/>
          <a:p>
            <a:r>
              <a:rPr lang="en-US" sz="2000" dirty="0"/>
              <a:t>Widely used in web APIs for data exchange</a:t>
            </a:r>
          </a:p>
        </p:txBody>
      </p:sp>
      <p:sp>
        <p:nvSpPr>
          <p:cNvPr id="7" name="Rectangle 6"/>
          <p:cNvSpPr/>
          <p:nvPr/>
        </p:nvSpPr>
        <p:spPr>
          <a:xfrm>
            <a:off x="4079601" y="3712012"/>
            <a:ext cx="4107215" cy="400110"/>
          </a:xfrm>
          <a:prstGeom prst="rect">
            <a:avLst/>
          </a:prstGeom>
        </p:spPr>
        <p:txBody>
          <a:bodyPr wrap="none">
            <a:spAutoFit/>
          </a:bodyPr>
          <a:lstStyle/>
          <a:p>
            <a:r>
              <a:rPr lang="en-US" sz="2000" dirty="0"/>
              <a:t>Lightweight data interchange format</a:t>
            </a:r>
          </a:p>
        </p:txBody>
      </p:sp>
      <p:sp>
        <p:nvSpPr>
          <p:cNvPr id="9" name="Rectangle 8"/>
          <p:cNvSpPr/>
          <p:nvPr/>
        </p:nvSpPr>
        <p:spPr>
          <a:xfrm>
            <a:off x="4065419" y="4223239"/>
            <a:ext cx="3741730" cy="400110"/>
          </a:xfrm>
          <a:prstGeom prst="rect">
            <a:avLst/>
          </a:prstGeom>
        </p:spPr>
        <p:txBody>
          <a:bodyPr wrap="none">
            <a:spAutoFit/>
          </a:bodyPr>
          <a:lstStyle/>
          <a:p>
            <a:r>
              <a:rPr lang="en-US" sz="2000" dirty="0"/>
              <a:t>Easy to read and </a:t>
            </a:r>
            <a:r>
              <a:rPr lang="en-US" sz="2000" dirty="0" smtClean="0"/>
              <a:t>write by humans</a:t>
            </a:r>
            <a:endParaRPr lang="en-US" sz="2000" dirty="0"/>
          </a:p>
        </p:txBody>
      </p:sp>
      <p:sp>
        <p:nvSpPr>
          <p:cNvPr id="16" name="Rectangle 15"/>
          <p:cNvSpPr/>
          <p:nvPr/>
        </p:nvSpPr>
        <p:spPr>
          <a:xfrm>
            <a:off x="4079601" y="4758293"/>
            <a:ext cx="3044423" cy="400110"/>
          </a:xfrm>
          <a:prstGeom prst="rect">
            <a:avLst/>
          </a:prstGeom>
        </p:spPr>
        <p:txBody>
          <a:bodyPr wrap="none">
            <a:spAutoFit/>
          </a:bodyPr>
          <a:lstStyle/>
          <a:p>
            <a:r>
              <a:rPr lang="en-US" sz="2000"/>
              <a:t>Easy to parse and generate</a:t>
            </a:r>
            <a:endParaRPr lang="en-US" sz="2000" dirty="0"/>
          </a:p>
        </p:txBody>
      </p:sp>
      <p:sp>
        <p:nvSpPr>
          <p:cNvPr id="17" name="Rectangle 16"/>
          <p:cNvSpPr/>
          <p:nvPr/>
        </p:nvSpPr>
        <p:spPr>
          <a:xfrm>
            <a:off x="1835690" y="3714281"/>
            <a:ext cx="2229729" cy="40011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dirty="0" smtClean="0">
                <a:solidFill>
                  <a:schemeClr val="tx1"/>
                </a:solidFill>
              </a:rPr>
              <a:t>Light-weight</a:t>
            </a:r>
            <a:endParaRPr lang="en-US" sz="2000" dirty="0">
              <a:solidFill>
                <a:schemeClr val="tx1"/>
              </a:solidFill>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7587" y="0"/>
            <a:ext cx="5136921" cy="2719546"/>
          </a:xfrm>
          <a:prstGeom prst="rect">
            <a:avLst/>
          </a:prstGeom>
        </p:spPr>
      </p:pic>
    </p:spTree>
    <p:extLst>
      <p:ext uri="{BB962C8B-B14F-4D97-AF65-F5344CB8AC3E}">
        <p14:creationId xmlns:p14="http://schemas.microsoft.com/office/powerpoint/2010/main" val="328528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anim calcmode="lin" valueType="num">
                                      <p:cBhvr>
                                        <p:cTn id="41" dur="1000" fill="hold"/>
                                        <p:tgtEl>
                                          <p:spTgt spid="12"/>
                                        </p:tgtEl>
                                        <p:attrNameLst>
                                          <p:attrName>ppt_x</p:attrName>
                                        </p:attrNameLst>
                                      </p:cBhvr>
                                      <p:tavLst>
                                        <p:tav tm="0">
                                          <p:val>
                                            <p:strVal val="#ppt_x"/>
                                          </p:val>
                                        </p:tav>
                                        <p:tav tm="100000">
                                          <p:val>
                                            <p:strVal val="#ppt_x"/>
                                          </p:val>
                                        </p:tav>
                                      </p:tavLst>
                                    </p:anim>
                                    <p:anim calcmode="lin" valueType="num">
                                      <p:cBhvr>
                                        <p:cTn id="4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0-#ppt_w/2"/>
                                          </p:val>
                                        </p:tav>
                                        <p:tav tm="100000">
                                          <p:val>
                                            <p:strVal val="#ppt_x"/>
                                          </p:val>
                                        </p:tav>
                                      </p:tavLst>
                                    </p:anim>
                                    <p:anim calcmode="lin" valueType="num">
                                      <p:cBhvr additive="base">
                                        <p:cTn id="4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0-#ppt_w/2"/>
                                          </p:val>
                                        </p:tav>
                                        <p:tav tm="100000">
                                          <p:val>
                                            <p:strVal val="#ppt_x"/>
                                          </p:val>
                                        </p:tav>
                                      </p:tavLst>
                                    </p:anim>
                                    <p:anim calcmode="lin" valueType="num">
                                      <p:cBhvr additive="base">
                                        <p:cTn id="5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0-#ppt_w/2"/>
                                          </p:val>
                                        </p:tav>
                                        <p:tav tm="100000">
                                          <p:val>
                                            <p:strVal val="#ppt_x"/>
                                          </p:val>
                                        </p:tav>
                                      </p:tavLst>
                                    </p:anim>
                                    <p:anim calcmode="lin" valueType="num">
                                      <p:cBhvr additive="base">
                                        <p:cTn id="6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0-#ppt_w/2"/>
                                          </p:val>
                                        </p:tav>
                                        <p:tav tm="100000">
                                          <p:val>
                                            <p:strVal val="#ppt_x"/>
                                          </p:val>
                                        </p:tav>
                                      </p:tavLst>
                                    </p:anim>
                                    <p:anim calcmode="lin" valueType="num">
                                      <p:cBhvr additive="base">
                                        <p:cTn id="6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8" grpId="0" animBg="1"/>
      <p:bldP spid="10" grpId="0" animBg="1"/>
      <p:bldP spid="3" grpId="0" animBg="1"/>
      <p:bldP spid="12" grpId="0" animBg="1"/>
      <p:bldP spid="14" grpId="0"/>
      <p:bldP spid="7" grpId="0"/>
      <p:bldP spid="9" grpId="0"/>
      <p:bldP spid="16" grpId="0"/>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523989" y="915146"/>
            <a:ext cx="3321143" cy="646331"/>
          </a:xfrm>
          <a:prstGeom prst="rect">
            <a:avLst/>
          </a:prstGeom>
        </p:spPr>
        <p:txBody>
          <a:bodyPr wrap="square">
            <a:spAutoFit/>
          </a:bodyPr>
          <a:lstStyle/>
          <a:p>
            <a:pPr>
              <a:buClr>
                <a:srgbClr val="7372D8"/>
              </a:buClr>
              <a:buSzPct val="85000"/>
            </a:pPr>
            <a:r>
              <a:rPr lang="en-US" sz="3600" b="1">
                <a:solidFill>
                  <a:srgbClr val="7372D8"/>
                </a:solidFill>
              </a:rPr>
              <a:t>JSON Structure</a:t>
            </a:r>
            <a:endParaRPr lang="en-US" sz="3600" b="1" dirty="0">
              <a:solidFill>
                <a:srgbClr val="7372D8"/>
              </a:solidFill>
            </a:endParaRPr>
          </a:p>
        </p:txBody>
      </p:sp>
      <p:sp>
        <p:nvSpPr>
          <p:cNvPr id="2" name="Rectangle 1"/>
          <p:cNvSpPr/>
          <p:nvPr/>
        </p:nvSpPr>
        <p:spPr>
          <a:xfrm>
            <a:off x="1298363" y="1973669"/>
            <a:ext cx="1884224" cy="400110"/>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a:t>Key-Value Pairs</a:t>
            </a:r>
            <a:endParaRPr lang="en-US" sz="2000" dirty="0"/>
          </a:p>
        </p:txBody>
      </p:sp>
      <p:sp>
        <p:nvSpPr>
          <p:cNvPr id="4" name="Rectangle 3"/>
          <p:cNvSpPr/>
          <p:nvPr/>
        </p:nvSpPr>
        <p:spPr>
          <a:xfrm>
            <a:off x="3221518" y="1974022"/>
            <a:ext cx="4930773" cy="400110"/>
          </a:xfrm>
          <a:prstGeom prst="rect">
            <a:avLst/>
          </a:prstGeom>
        </p:spPr>
        <p:txBody>
          <a:bodyPr wrap="none">
            <a:spAutoFit/>
          </a:bodyPr>
          <a:lstStyle/>
          <a:p>
            <a:r>
              <a:rPr lang="en-US" sz="2000" dirty="0"/>
              <a:t>JSON stands for </a:t>
            </a:r>
            <a:r>
              <a:rPr lang="en-US" sz="2000" b="1" dirty="0"/>
              <a:t>JavaScript Object Notation</a:t>
            </a:r>
            <a:endParaRPr lang="en-US" sz="2000" dirty="0" smtClean="0"/>
          </a:p>
        </p:txBody>
      </p:sp>
      <p:sp>
        <p:nvSpPr>
          <p:cNvPr id="8" name="Rectangle 7"/>
          <p:cNvSpPr/>
          <p:nvPr/>
        </p:nvSpPr>
        <p:spPr>
          <a:xfrm>
            <a:off x="1595244" y="2531646"/>
            <a:ext cx="1587343" cy="400110"/>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a:t>Keys</a:t>
            </a:r>
            <a:endParaRPr lang="en-US" sz="2000" dirty="0"/>
          </a:p>
        </p:txBody>
      </p:sp>
      <p:sp>
        <p:nvSpPr>
          <p:cNvPr id="10" name="Rectangle 9"/>
          <p:cNvSpPr/>
          <p:nvPr/>
        </p:nvSpPr>
        <p:spPr>
          <a:xfrm>
            <a:off x="1298363" y="3716624"/>
            <a:ext cx="2576975" cy="400110"/>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dirty="0"/>
              <a:t>Example JSON Object</a:t>
            </a:r>
          </a:p>
        </p:txBody>
      </p:sp>
      <p:sp>
        <p:nvSpPr>
          <p:cNvPr id="17" name="Rectangle 16"/>
          <p:cNvSpPr/>
          <p:nvPr/>
        </p:nvSpPr>
        <p:spPr>
          <a:xfrm>
            <a:off x="1595245" y="3046828"/>
            <a:ext cx="1587342" cy="400110"/>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a:t>Values</a:t>
            </a:r>
            <a:endParaRPr lang="en-US" sz="2000" dirty="0">
              <a:solidFill>
                <a:schemeClr val="tx1"/>
              </a:solidFill>
            </a:endParaRPr>
          </a:p>
        </p:txBody>
      </p:sp>
      <p:sp>
        <p:nvSpPr>
          <p:cNvPr id="18" name="Rectangle 17"/>
          <p:cNvSpPr/>
          <p:nvPr/>
        </p:nvSpPr>
        <p:spPr>
          <a:xfrm>
            <a:off x="3221518" y="2531646"/>
            <a:ext cx="1709122" cy="400110"/>
          </a:xfrm>
          <a:prstGeom prst="rect">
            <a:avLst/>
          </a:prstGeom>
        </p:spPr>
        <p:txBody>
          <a:bodyPr wrap="none">
            <a:spAutoFit/>
          </a:bodyPr>
          <a:lstStyle/>
          <a:p>
            <a:r>
              <a:rPr lang="en-US" sz="2000" dirty="0"/>
              <a:t>Always strings</a:t>
            </a:r>
            <a:endParaRPr lang="en-US" sz="2000" dirty="0" smtClean="0"/>
          </a:p>
        </p:txBody>
      </p:sp>
      <p:sp>
        <p:nvSpPr>
          <p:cNvPr id="19" name="Rectangle 18"/>
          <p:cNvSpPr/>
          <p:nvPr/>
        </p:nvSpPr>
        <p:spPr>
          <a:xfrm>
            <a:off x="3221518" y="3045378"/>
            <a:ext cx="6346609" cy="400110"/>
          </a:xfrm>
          <a:prstGeom prst="rect">
            <a:avLst/>
          </a:prstGeom>
        </p:spPr>
        <p:txBody>
          <a:bodyPr wrap="none">
            <a:spAutoFit/>
          </a:bodyPr>
          <a:lstStyle/>
          <a:p>
            <a:r>
              <a:rPr lang="en-US" sz="2000"/>
              <a:t>Can be strings, numbers, objects, arrays, true, false, or null</a:t>
            </a:r>
            <a:endParaRPr lang="en-US" sz="2000" dirty="0" smtClean="0"/>
          </a:p>
        </p:txBody>
      </p:sp>
      <p:pic>
        <p:nvPicPr>
          <p:cNvPr id="5" name="Picture 4"/>
          <p:cNvPicPr>
            <a:picLocks noChangeAspect="1"/>
          </p:cNvPicPr>
          <p:nvPr/>
        </p:nvPicPr>
        <p:blipFill>
          <a:blip r:embed="rId2"/>
          <a:stretch>
            <a:fillRect/>
          </a:stretch>
        </p:blipFill>
        <p:spPr>
          <a:xfrm>
            <a:off x="3875338" y="3715174"/>
            <a:ext cx="3392360" cy="276093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7698" y="3559110"/>
            <a:ext cx="4567694" cy="3298890"/>
          </a:xfrm>
          <a:prstGeom prst="rect">
            <a:avLst/>
          </a:prstGeom>
        </p:spPr>
      </p:pic>
    </p:spTree>
    <p:extLst>
      <p:ext uri="{BB962C8B-B14F-4D97-AF65-F5344CB8AC3E}">
        <p14:creationId xmlns:p14="http://schemas.microsoft.com/office/powerpoint/2010/main" val="160535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0-#ppt_w/2"/>
                                          </p:val>
                                        </p:tav>
                                        <p:tav tm="100000">
                                          <p:val>
                                            <p:strVal val="#ppt_x"/>
                                          </p:val>
                                        </p:tav>
                                      </p:tavLst>
                                    </p:anim>
                                    <p:anim calcmode="lin" valueType="num">
                                      <p:cBhvr additive="base">
                                        <p:cTn id="3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8" grpId="0" animBg="1"/>
      <p:bldP spid="10" grpId="0" animBg="1"/>
      <p:bldP spid="17" grpId="0" animBg="1"/>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313F"/>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43025" y="1404937"/>
            <a:ext cx="9505950" cy="4048125"/>
          </a:xfrm>
          <a:prstGeom prst="rect">
            <a:avLst/>
          </a:prstGeom>
        </p:spPr>
      </p:pic>
    </p:spTree>
    <p:extLst>
      <p:ext uri="{BB962C8B-B14F-4D97-AF65-F5344CB8AC3E}">
        <p14:creationId xmlns:p14="http://schemas.microsoft.com/office/powerpoint/2010/main" val="3368143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592426" y="1277920"/>
            <a:ext cx="3855532" cy="646331"/>
          </a:xfrm>
          <a:prstGeom prst="rect">
            <a:avLst/>
          </a:prstGeom>
        </p:spPr>
        <p:txBody>
          <a:bodyPr wrap="square">
            <a:spAutoFit/>
          </a:bodyPr>
          <a:lstStyle/>
          <a:p>
            <a:pPr>
              <a:buClr>
                <a:srgbClr val="7372D8"/>
              </a:buClr>
              <a:buSzPct val="85000"/>
            </a:pPr>
            <a:r>
              <a:rPr lang="en-US" sz="3600" b="1" dirty="0">
                <a:solidFill>
                  <a:srgbClr val="7372D8"/>
                </a:solidFill>
              </a:rPr>
              <a:t>Overview of </a:t>
            </a:r>
            <a:r>
              <a:rPr lang="en-US" sz="3600" b="1" dirty="0" smtClean="0">
                <a:solidFill>
                  <a:srgbClr val="7372D8"/>
                </a:solidFill>
              </a:rPr>
              <a:t>XML</a:t>
            </a:r>
            <a:endParaRPr lang="en-US" sz="3600" b="1" dirty="0">
              <a:solidFill>
                <a:srgbClr val="7372D8"/>
              </a:solidFill>
            </a:endParaRPr>
          </a:p>
        </p:txBody>
      </p:sp>
      <p:sp>
        <p:nvSpPr>
          <p:cNvPr id="2" name="Rectangle 1"/>
          <p:cNvSpPr/>
          <p:nvPr/>
        </p:nvSpPr>
        <p:spPr>
          <a:xfrm>
            <a:off x="1345861" y="2591187"/>
            <a:ext cx="1575468" cy="400110"/>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dirty="0" smtClean="0"/>
              <a:t>Abbreviation</a:t>
            </a:r>
            <a:endParaRPr lang="en-US" sz="2000" dirty="0"/>
          </a:p>
        </p:txBody>
      </p:sp>
      <p:sp>
        <p:nvSpPr>
          <p:cNvPr id="4" name="Rectangle 3"/>
          <p:cNvSpPr/>
          <p:nvPr/>
        </p:nvSpPr>
        <p:spPr>
          <a:xfrm>
            <a:off x="2939853" y="2605095"/>
            <a:ext cx="5057795" cy="400110"/>
          </a:xfrm>
          <a:prstGeom prst="rect">
            <a:avLst/>
          </a:prstGeom>
        </p:spPr>
        <p:txBody>
          <a:bodyPr wrap="none">
            <a:spAutoFit/>
          </a:bodyPr>
          <a:lstStyle/>
          <a:p>
            <a:r>
              <a:rPr lang="en-US" sz="2000" dirty="0"/>
              <a:t>XML stands for </a:t>
            </a:r>
            <a:r>
              <a:rPr lang="en-US" sz="2000" b="1" dirty="0" err="1"/>
              <a:t>eXtensible</a:t>
            </a:r>
            <a:r>
              <a:rPr lang="en-US" sz="2000" b="1" dirty="0"/>
              <a:t> Markup Language</a:t>
            </a:r>
            <a:endParaRPr lang="en-US" sz="2000" dirty="0" smtClean="0"/>
          </a:p>
        </p:txBody>
      </p:sp>
      <p:sp>
        <p:nvSpPr>
          <p:cNvPr id="8" name="Rectangle 7"/>
          <p:cNvSpPr/>
          <p:nvPr/>
        </p:nvSpPr>
        <p:spPr>
          <a:xfrm>
            <a:off x="1345859" y="3163475"/>
            <a:ext cx="1575470" cy="400110"/>
          </a:xfrm>
          <a:prstGeom prst="rect">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dirty="0" smtClean="0"/>
              <a:t>Purpose</a:t>
            </a:r>
            <a:endParaRPr lang="en-US" sz="2000" dirty="0"/>
          </a:p>
        </p:txBody>
      </p:sp>
      <p:sp>
        <p:nvSpPr>
          <p:cNvPr id="10" name="Rectangle 9"/>
          <p:cNvSpPr/>
          <p:nvPr/>
        </p:nvSpPr>
        <p:spPr>
          <a:xfrm>
            <a:off x="1345859" y="3675465"/>
            <a:ext cx="2174333" cy="400110"/>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buClr>
                <a:srgbClr val="7372D8"/>
              </a:buClr>
              <a:buSzPct val="85000"/>
            </a:pPr>
            <a:r>
              <a:rPr lang="en-US" sz="2000" dirty="0"/>
              <a:t>Human-readable</a:t>
            </a:r>
          </a:p>
        </p:txBody>
      </p:sp>
      <p:sp>
        <p:nvSpPr>
          <p:cNvPr id="3" name="Rectangle 2"/>
          <p:cNvSpPr/>
          <p:nvPr/>
        </p:nvSpPr>
        <p:spPr>
          <a:xfrm>
            <a:off x="1346199" y="4207457"/>
            <a:ext cx="2173993" cy="400110"/>
          </a:xfrm>
          <a:prstGeom prst="rect">
            <a:avLst/>
          </a:prstGeom>
          <a:solidFill>
            <a:srgbClr val="0070C0"/>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sz="2000" smtClean="0"/>
              <a:t>Machine-readable</a:t>
            </a:r>
            <a:endParaRPr lang="en-US" sz="2000" dirty="0">
              <a:solidFill>
                <a:schemeClr val="bg2"/>
              </a:solidFill>
            </a:endParaRPr>
          </a:p>
        </p:txBody>
      </p:sp>
      <p:sp>
        <p:nvSpPr>
          <p:cNvPr id="12" name="Rectangle 11"/>
          <p:cNvSpPr/>
          <p:nvPr/>
        </p:nvSpPr>
        <p:spPr>
          <a:xfrm>
            <a:off x="1345859" y="4739449"/>
            <a:ext cx="2188515" cy="400110"/>
          </a:xfrm>
          <a:prstGeom prst="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2000"/>
              <a:t>Usage</a:t>
            </a:r>
            <a:endParaRPr lang="en-US" sz="2000" dirty="0"/>
          </a:p>
        </p:txBody>
      </p:sp>
      <p:sp>
        <p:nvSpPr>
          <p:cNvPr id="14" name="Rectangle 13"/>
          <p:cNvSpPr/>
          <p:nvPr/>
        </p:nvSpPr>
        <p:spPr>
          <a:xfrm>
            <a:off x="3534374" y="4739449"/>
            <a:ext cx="7035704" cy="400110"/>
          </a:xfrm>
          <a:prstGeom prst="rect">
            <a:avLst/>
          </a:prstGeom>
        </p:spPr>
        <p:txBody>
          <a:bodyPr wrap="square">
            <a:spAutoFit/>
          </a:bodyPr>
          <a:lstStyle/>
          <a:p>
            <a:r>
              <a:rPr lang="en-US" sz="2000"/>
              <a:t>Common in configuration files, data transfer, document storage</a:t>
            </a:r>
            <a:endParaRPr lang="en-US" sz="2000" dirty="0"/>
          </a:p>
        </p:txBody>
      </p:sp>
      <p:sp>
        <p:nvSpPr>
          <p:cNvPr id="7" name="Rectangle 6"/>
          <p:cNvSpPr/>
          <p:nvPr/>
        </p:nvSpPr>
        <p:spPr>
          <a:xfrm>
            <a:off x="2921329" y="3163475"/>
            <a:ext cx="6361037" cy="400110"/>
          </a:xfrm>
          <a:prstGeom prst="rect">
            <a:avLst/>
          </a:prstGeom>
        </p:spPr>
        <p:txBody>
          <a:bodyPr wrap="none">
            <a:spAutoFit/>
          </a:bodyPr>
          <a:lstStyle/>
          <a:p>
            <a:r>
              <a:rPr lang="en-US" sz="2000" dirty="0"/>
              <a:t>A markup language defining rules for encoding documents</a:t>
            </a:r>
          </a:p>
        </p:txBody>
      </p:sp>
      <p:sp>
        <p:nvSpPr>
          <p:cNvPr id="9" name="Rectangle 8"/>
          <p:cNvSpPr/>
          <p:nvPr/>
        </p:nvSpPr>
        <p:spPr>
          <a:xfrm>
            <a:off x="3520192" y="3672403"/>
            <a:ext cx="3741730" cy="400110"/>
          </a:xfrm>
          <a:prstGeom prst="rect">
            <a:avLst/>
          </a:prstGeom>
        </p:spPr>
        <p:txBody>
          <a:bodyPr wrap="none">
            <a:spAutoFit/>
          </a:bodyPr>
          <a:lstStyle/>
          <a:p>
            <a:r>
              <a:rPr lang="en-US" sz="2000" dirty="0"/>
              <a:t>Easy to read and </a:t>
            </a:r>
            <a:r>
              <a:rPr lang="en-US" sz="2000" dirty="0" smtClean="0"/>
              <a:t>write by humans</a:t>
            </a:r>
            <a:endParaRPr lang="en-US" sz="2000" dirty="0"/>
          </a:p>
        </p:txBody>
      </p:sp>
      <p:sp>
        <p:nvSpPr>
          <p:cNvPr id="16" name="Rectangle 15"/>
          <p:cNvSpPr/>
          <p:nvPr/>
        </p:nvSpPr>
        <p:spPr>
          <a:xfrm>
            <a:off x="3534374" y="4207457"/>
            <a:ext cx="3044423" cy="400110"/>
          </a:xfrm>
          <a:prstGeom prst="rect">
            <a:avLst/>
          </a:prstGeom>
        </p:spPr>
        <p:txBody>
          <a:bodyPr wrap="none">
            <a:spAutoFit/>
          </a:bodyPr>
          <a:lstStyle/>
          <a:p>
            <a:r>
              <a:rPr lang="en-US" sz="2000"/>
              <a:t>Easy to parse and generate</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7009" y="683099"/>
            <a:ext cx="3913194" cy="19565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8737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0-#ppt_w/2"/>
                                          </p:val>
                                        </p:tav>
                                        <p:tav tm="100000">
                                          <p:val>
                                            <p:strVal val="#ppt_x"/>
                                          </p:val>
                                        </p:tav>
                                      </p:tavLst>
                                    </p:anim>
                                    <p:anim calcmode="lin" valueType="num">
                                      <p:cBhvr additive="base">
                                        <p:cTn id="35"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0-#ppt_w/2"/>
                                          </p:val>
                                        </p:tav>
                                        <p:tav tm="100000">
                                          <p:val>
                                            <p:strVal val="#ppt_x"/>
                                          </p:val>
                                        </p:tav>
                                      </p:tavLst>
                                    </p:anim>
                                    <p:anim calcmode="lin" valueType="num">
                                      <p:cBhvr additive="base">
                                        <p:cTn id="41"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additive="base">
                                        <p:cTn id="46" dur="500" fill="hold"/>
                                        <p:tgtEl>
                                          <p:spTgt spid="9"/>
                                        </p:tgtEl>
                                        <p:attrNameLst>
                                          <p:attrName>ppt_x</p:attrName>
                                        </p:attrNameLst>
                                      </p:cBhvr>
                                      <p:tavLst>
                                        <p:tav tm="0">
                                          <p:val>
                                            <p:strVal val="0-#ppt_w/2"/>
                                          </p:val>
                                        </p:tav>
                                        <p:tav tm="100000">
                                          <p:val>
                                            <p:strVal val="#ppt_x"/>
                                          </p:val>
                                        </p:tav>
                                      </p:tavLst>
                                    </p:anim>
                                    <p:anim calcmode="lin" valueType="num">
                                      <p:cBhvr additive="base">
                                        <p:cTn id="47"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additive="base">
                                        <p:cTn id="58" dur="500" fill="hold"/>
                                        <p:tgtEl>
                                          <p:spTgt spid="14"/>
                                        </p:tgtEl>
                                        <p:attrNameLst>
                                          <p:attrName>ppt_x</p:attrName>
                                        </p:attrNameLst>
                                      </p:cBhvr>
                                      <p:tavLst>
                                        <p:tav tm="0">
                                          <p:val>
                                            <p:strVal val="0-#ppt_w/2"/>
                                          </p:val>
                                        </p:tav>
                                        <p:tav tm="100000">
                                          <p:val>
                                            <p:strVal val="#ppt_x"/>
                                          </p:val>
                                        </p:tav>
                                      </p:tavLst>
                                    </p:anim>
                                    <p:anim calcmode="lin" valueType="num">
                                      <p:cBhvr additive="base">
                                        <p:cTn id="5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8" grpId="0" animBg="1"/>
      <p:bldP spid="10" grpId="0" animBg="1"/>
      <p:bldP spid="3" grpId="0" animBg="1"/>
      <p:bldP spid="12" grpId="0" animBg="1"/>
      <p:bldP spid="14" grpId="0"/>
      <p:bldP spid="7" grpId="0"/>
      <p:bldP spid="9" grpId="0"/>
      <p:bldP spid="1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2208</TotalTime>
  <Words>521</Words>
  <Application>Microsoft Office PowerPoint</Application>
  <PresentationFormat>Widescreen</PresentationFormat>
  <Paragraphs>107</Paragraphs>
  <Slides>19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Bradley Hand ITC</vt:lpstr>
      <vt:lpstr>Calibri</vt:lpstr>
      <vt:lpstr>Calibri Light</vt:lpstr>
      <vt:lpstr>Corbel</vt:lpstr>
      <vt:lpstr>Wingdings 3</vt:lpstr>
      <vt:lpstr>Parallax</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Ahmed Saeed</dc:creator>
  <cp:lastModifiedBy>Muhammad Ahmed Saeed</cp:lastModifiedBy>
  <cp:revision>1862</cp:revision>
  <dcterms:created xsi:type="dcterms:W3CDTF">2024-06-05T12:27:43Z</dcterms:created>
  <dcterms:modified xsi:type="dcterms:W3CDTF">2024-09-10T08:33:42Z</dcterms:modified>
</cp:coreProperties>
</file>