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95" r:id="rId2"/>
  </p:sldMasterIdLst>
  <p:sldIdLst>
    <p:sldId id="285" r:id="rId3"/>
    <p:sldId id="286" r:id="rId4"/>
    <p:sldId id="312" r:id="rId5"/>
    <p:sldId id="324" r:id="rId6"/>
    <p:sldId id="319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298" r:id="rId18"/>
    <p:sldId id="299" r:id="rId19"/>
    <p:sldId id="32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72D8"/>
    <a:srgbClr val="41B9ED"/>
    <a:srgbClr val="00D8C0"/>
    <a:srgbClr val="1E0A52"/>
    <a:srgbClr val="22313F"/>
    <a:srgbClr val="EEEDEE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29" autoAdjust="0"/>
    <p:restoredTop sz="96144" autoAdjust="0"/>
  </p:normalViewPr>
  <p:slideViewPr>
    <p:cSldViewPr snapToGrid="0">
      <p:cViewPr varScale="1">
        <p:scale>
          <a:sx n="82" d="100"/>
          <a:sy n="82" d="100"/>
        </p:scale>
        <p:origin x="114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9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20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103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1743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883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11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9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339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98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0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47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11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6463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5112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290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1069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619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87816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808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269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34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01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629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79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8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3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78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65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66D28-9CFD-4293-B7EE-BF0FECB1F852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1C18A-91E6-4DE9-9F3C-4F9EBB12E9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4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372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441" y="1603170"/>
            <a:ext cx="8392221" cy="347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117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86568" y="779859"/>
            <a:ext cx="328220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Writing to Files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86568" y="1533897"/>
            <a:ext cx="1569148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Functions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13437" y="3477163"/>
            <a:ext cx="1569148" cy="4001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000"/>
              <a:t>Explanation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24268" y="4172324"/>
            <a:ext cx="1569148" cy="400110"/>
          </a:xfrm>
          <a:prstGeom prst="rect">
            <a:avLst/>
          </a:prstGeom>
          <a:solidFill>
            <a:srgbClr val="41B9ED"/>
          </a:solidFill>
        </p:spPr>
        <p:txBody>
          <a:bodyPr wrap="square">
            <a:spAutoFit/>
          </a:bodyPr>
          <a:lstStyle/>
          <a:p>
            <a:r>
              <a:rPr lang="en-US" sz="2000"/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353" y="1534932"/>
            <a:ext cx="3199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fopen</a:t>
            </a:r>
            <a:r>
              <a:rPr lang="en-US" sz="2000" dirty="0"/>
              <a:t>(), </a:t>
            </a:r>
            <a:r>
              <a:rPr lang="en-US" sz="2000" dirty="0" err="1"/>
              <a:t>fwrite</a:t>
            </a:r>
            <a:r>
              <a:rPr lang="en-US" sz="2000" dirty="0"/>
              <a:t>(), and </a:t>
            </a:r>
            <a:r>
              <a:rPr lang="en-US" sz="2000" dirty="0" err="1"/>
              <a:t>fclose</a:t>
            </a:r>
            <a:r>
              <a:rPr lang="en-US" sz="2000" dirty="0"/>
              <a:t>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426" y="1991271"/>
            <a:ext cx="4898105" cy="10535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597621" y="3916590"/>
            <a:ext cx="95571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err="1"/>
              <a:t>fopen</a:t>
            </a:r>
            <a:r>
              <a:rPr lang="en-US" sz="2000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53332" y="3916590"/>
            <a:ext cx="1431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Opens a file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97621" y="4369852"/>
            <a:ext cx="95571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fread()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597620" y="4831709"/>
            <a:ext cx="95571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fclose()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553332" y="4378447"/>
            <a:ext cx="16127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Reads the file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553332" y="4831709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Closes the file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7893416" y="4189614"/>
            <a:ext cx="28662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Read contents of data.txt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26" y="4650037"/>
            <a:ext cx="4761246" cy="116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2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7" grpId="0" animBg="1"/>
      <p:bldP spid="17" grpId="0" animBg="1"/>
      <p:bldP spid="3" grpId="0"/>
      <p:bldP spid="5" grpId="0" animBg="1"/>
      <p:bldP spid="6" grpId="0"/>
      <p:bldP spid="12" grpId="0" animBg="1"/>
      <p:bldP spid="13" grpId="0" animBg="1"/>
      <p:bldP spid="14" grpId="0"/>
      <p:bldP spid="1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86568" y="779859"/>
            <a:ext cx="563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Creating and Deleting Files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251952" y="1960549"/>
            <a:ext cx="1754343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Creating a File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892923" y="3590147"/>
            <a:ext cx="1754342" cy="4001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Deleting a File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54803" y="1974466"/>
            <a:ext cx="31999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fopen</a:t>
            </a:r>
            <a:r>
              <a:rPr lang="en-US" sz="2000" dirty="0"/>
              <a:t>() with write mode (w)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05" y="2388492"/>
            <a:ext cx="3676168" cy="71328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701801" y="3598398"/>
            <a:ext cx="19175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unlink() function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576" y="4015101"/>
            <a:ext cx="2553895" cy="510779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1732980" y="3134655"/>
            <a:ext cx="1754343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468395" y="4549719"/>
            <a:ext cx="1754343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555" y="3561082"/>
            <a:ext cx="3744389" cy="71321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8395" y="4973246"/>
            <a:ext cx="2763866" cy="556044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7554051" y="5539683"/>
            <a:ext cx="30652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Delete the file </a:t>
            </a:r>
            <a:r>
              <a:rPr lang="en-US" sz="2000" dirty="0" smtClean="0"/>
              <a:t>example.txt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2129124" y="4433089"/>
            <a:ext cx="3336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Create a new file example.txt: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81116" y="3392304"/>
            <a:ext cx="5298682" cy="275477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1078355" y="1572579"/>
            <a:ext cx="5463251" cy="3330778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0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7" grpId="0" animBg="1"/>
      <p:bldP spid="3" grpId="0"/>
      <p:bldP spid="18" grpId="0"/>
      <p:bldP spid="21" grpId="0" animBg="1"/>
      <p:bldP spid="25" grpId="0" animBg="1"/>
      <p:bldP spid="20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6541606" y="3738623"/>
            <a:ext cx="5530789" cy="2754775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78355" y="1572579"/>
            <a:ext cx="5463251" cy="2670451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486568" y="779859"/>
            <a:ext cx="56318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Moving and Copying Files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05546" y="1773709"/>
            <a:ext cx="1754343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Moving a File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6762262" y="3974324"/>
            <a:ext cx="1860877" cy="4001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000"/>
              <a:t>Copying a File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9889" y="1773709"/>
            <a:ext cx="20874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rename() function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929388" y="2662694"/>
            <a:ext cx="1754343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249090" y="4897555"/>
            <a:ext cx="1754343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242014" y="5868956"/>
            <a:ext cx="42867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Copy example.txt to copy_example.txt</a:t>
            </a:r>
            <a:endParaRPr lang="en-US" sz="2000" dirty="0"/>
          </a:p>
        </p:txBody>
      </p:sp>
      <p:sp>
        <p:nvSpPr>
          <p:cNvPr id="27" name="Rectangle 26"/>
          <p:cNvSpPr/>
          <p:nvPr/>
        </p:nvSpPr>
        <p:spPr>
          <a:xfrm>
            <a:off x="1897358" y="3577499"/>
            <a:ext cx="4062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Move example.txt to a new directory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8655169" y="3974324"/>
            <a:ext cx="17796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copy() function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447" y="2173819"/>
            <a:ext cx="4597069" cy="442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9388" y="3108822"/>
            <a:ext cx="4383504" cy="46867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0085" y="4386008"/>
            <a:ext cx="4791920" cy="4536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42014" y="5348177"/>
            <a:ext cx="4101176" cy="466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1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7" grpId="0" animBg="1"/>
      <p:bldP spid="3" grpId="0"/>
      <p:bldP spid="21" grpId="0" animBg="1"/>
      <p:bldP spid="25" grpId="0" animBg="1"/>
      <p:bldP spid="20" grpId="0"/>
      <p:bldP spid="27" grpId="0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683338" y="781063"/>
            <a:ext cx="32937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Renaming Files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42851" y="2829137"/>
            <a:ext cx="1860877" cy="4001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000"/>
              <a:t>Explanation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88740" y="1372524"/>
            <a:ext cx="2087431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rename() function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1642851" y="4470789"/>
            <a:ext cx="1754343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562" y="2040389"/>
            <a:ext cx="3769396" cy="4590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778472" y="3239533"/>
            <a:ext cx="159530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/>
              <a:t>oldname.txt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78473" y="3662792"/>
            <a:ext cx="1595309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newname.txt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97194" y="3254859"/>
            <a:ext cx="270138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Current name of the file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397194" y="3662855"/>
            <a:ext cx="24673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New name for the file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3397194" y="4470789"/>
            <a:ext cx="402046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Rename document.txt to archive.txt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0405" y="4894048"/>
            <a:ext cx="3841553" cy="447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3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5" grpId="0" animBg="1"/>
      <p:bldP spid="4" grpId="0" animBg="1"/>
      <p:bldP spid="19" grpId="0" animBg="1"/>
      <p:bldP spid="10" grpId="0"/>
      <p:bldP spid="2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683337" y="781063"/>
            <a:ext cx="6615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>
                <a:solidFill>
                  <a:srgbClr val="7372D8"/>
                </a:solidFill>
              </a:rPr>
              <a:t>Error Handling in File Operations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599739" y="1835218"/>
            <a:ext cx="1860877" cy="4001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Importance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99739" y="3258745"/>
            <a:ext cx="2269392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Common functions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7152" y="2243042"/>
            <a:ext cx="4410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Ensures robustness of file operations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683337" y="2674016"/>
            <a:ext cx="49715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Prevents data loss and application crashes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707152" y="3689719"/>
            <a:ext cx="139493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err="1"/>
              <a:t>file_exists</a:t>
            </a:r>
            <a:r>
              <a:rPr lang="en-US" sz="2000" dirty="0"/>
              <a:t>()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00289" y="1650595"/>
            <a:ext cx="1555234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is_readable()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6554619" y="4487950"/>
            <a:ext cx="1495922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 err="1"/>
              <a:t>is_writable</a:t>
            </a:r>
            <a:r>
              <a:rPr lang="en-US" sz="2000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3098471" y="3668183"/>
            <a:ext cx="23439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Checks if a file exists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655523" y="1650595"/>
            <a:ext cx="28841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Checks if a file is readable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8050541" y="4505368"/>
            <a:ext cx="28248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Checks if a file is writable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009" y="4078935"/>
            <a:ext cx="3102997" cy="13611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289" y="2050705"/>
            <a:ext cx="3775064" cy="16081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4619" y="4905477"/>
            <a:ext cx="3862726" cy="1615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4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25" grpId="0" animBg="1"/>
      <p:bldP spid="5" grpId="0"/>
      <p:bldP spid="14" grpId="0"/>
      <p:bldP spid="6" grpId="0" animBg="1"/>
      <p:bldP spid="16" grpId="0" animBg="1"/>
      <p:bldP spid="17" grpId="0" animBg="1"/>
      <p:bldP spid="7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532866" y="494561"/>
            <a:ext cx="66157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Best Practices for File Handling</a:t>
            </a:r>
            <a:endParaRPr lang="en-US" sz="3600" b="1" dirty="0">
              <a:solidFill>
                <a:srgbClr val="7372D8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57697" y="1354028"/>
            <a:ext cx="5459418" cy="1620456"/>
            <a:chOff x="1257697" y="1354028"/>
            <a:chExt cx="5459418" cy="1620456"/>
          </a:xfrm>
        </p:grpSpPr>
        <p:sp>
          <p:nvSpPr>
            <p:cNvPr id="37" name="Rectangle 36"/>
            <p:cNvSpPr/>
            <p:nvPr/>
          </p:nvSpPr>
          <p:spPr>
            <a:xfrm>
              <a:off x="1449268" y="1495111"/>
              <a:ext cx="3782489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square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</a:rPr>
                <a:t>Always close files after operations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556681" y="1902935"/>
              <a:ext cx="395973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Clr>
                  <a:srgbClr val="7372D8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/>
                <a:t>Ensures file handles are released</a:t>
              </a:r>
              <a:endParaRPr lang="en-US" sz="2000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532866" y="2333909"/>
              <a:ext cx="51510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Clr>
                  <a:srgbClr val="7372D8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/>
                <a:t>Prevents memory leaks and data corruption</a:t>
              </a:r>
              <a:endParaRPr lang="en-US" sz="2000" dirty="0"/>
            </a:p>
          </p:txBody>
        </p:sp>
        <p:sp>
          <p:nvSpPr>
            <p:cNvPr id="2" name="Rounded Rectangle 1"/>
            <p:cNvSpPr/>
            <p:nvPr/>
          </p:nvSpPr>
          <p:spPr>
            <a:xfrm>
              <a:off x="1257697" y="1354028"/>
              <a:ext cx="5459418" cy="1620456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117615" y="1908749"/>
            <a:ext cx="4785848" cy="1329261"/>
            <a:chOff x="7117615" y="1908749"/>
            <a:chExt cx="4785848" cy="1329261"/>
          </a:xfrm>
        </p:grpSpPr>
        <p:sp>
          <p:nvSpPr>
            <p:cNvPr id="25" name="Rectangle 24"/>
            <p:cNvSpPr/>
            <p:nvPr/>
          </p:nvSpPr>
          <p:spPr>
            <a:xfrm>
              <a:off x="7347290" y="2235917"/>
              <a:ext cx="4326499" cy="400110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</a:rPr>
                <a:t>Use relative paths for better portability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7454704" y="2674605"/>
              <a:ext cx="354937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Clr>
                  <a:srgbClr val="7372D8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 dirty="0">
                  <a:solidFill>
                    <a:srgbClr val="7030A0"/>
                  </a:solidFill>
                </a:rPr>
                <a:t>Example:</a:t>
              </a:r>
              <a:r>
                <a:rPr lang="en-US" sz="2000" dirty="0"/>
                <a:t> ../files/example.txt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7117615" y="1908749"/>
              <a:ext cx="4785848" cy="1329261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58197" y="3244908"/>
            <a:ext cx="5459418" cy="1620456"/>
            <a:chOff x="1658197" y="3244908"/>
            <a:chExt cx="5459418" cy="1620456"/>
          </a:xfrm>
        </p:grpSpPr>
        <p:sp>
          <p:nvSpPr>
            <p:cNvPr id="18" name="Rectangle 17"/>
            <p:cNvSpPr/>
            <p:nvPr/>
          </p:nvSpPr>
          <p:spPr>
            <a:xfrm>
              <a:off x="1859797" y="3417228"/>
              <a:ext cx="3689892" cy="400110"/>
            </a:xfrm>
            <a:prstGeom prst="rect">
              <a:avLst/>
            </a:prstGeom>
            <a:solidFill>
              <a:srgbClr val="7030A0"/>
            </a:solidFill>
          </p:spPr>
          <p:txBody>
            <a:bodyPr wrap="square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</a:rPr>
                <a:t>Implement proper error handling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991026" y="3861398"/>
              <a:ext cx="48381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Clr>
                  <a:srgbClr val="7372D8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/>
                <a:t>Check if files exist before reading/writing</a:t>
              </a:r>
              <a:endParaRPr lang="en-US" sz="20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967211" y="4292372"/>
              <a:ext cx="48413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Clr>
                  <a:srgbClr val="7372D8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/>
                <a:t>Handle exceptions using try-catch blocks</a:t>
              </a:r>
              <a:endParaRPr lang="en-US" sz="2000" dirty="0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1658197" y="3244908"/>
              <a:ext cx="5459418" cy="1620456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78030" y="5037684"/>
            <a:ext cx="6192554" cy="1620456"/>
            <a:chOff x="3878030" y="5037684"/>
            <a:chExt cx="6192554" cy="1620456"/>
          </a:xfrm>
        </p:grpSpPr>
        <p:sp>
          <p:nvSpPr>
            <p:cNvPr id="19" name="Rectangle 18"/>
            <p:cNvSpPr/>
            <p:nvPr/>
          </p:nvSpPr>
          <p:spPr>
            <a:xfrm>
              <a:off x="4099871" y="5173628"/>
              <a:ext cx="4766339" cy="400110"/>
            </a:xfrm>
            <a:prstGeom prst="rect">
              <a:avLst/>
            </a:prstGeom>
            <a:solidFill>
              <a:srgbClr val="41B9ED"/>
            </a:solidFill>
          </p:spPr>
          <p:txBody>
            <a:bodyPr wrap="square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</a:rPr>
                <a:t>Regularly check and update file permissions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231100" y="5608830"/>
              <a:ext cx="5839484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Clr>
                  <a:srgbClr val="7372D8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/>
                <a:t>Ensure files are accessible only to authorized users</a:t>
              </a:r>
              <a:endParaRPr lang="en-US" sz="2000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231100" y="6039804"/>
              <a:ext cx="53997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342900" indent="-342900">
                <a:buClr>
                  <a:srgbClr val="7372D8"/>
                </a:buClr>
                <a:buSzPct val="85000"/>
                <a:buFont typeface="Wingdings 3" panose="05040102010807070707" pitchFamily="18" charset="2"/>
                <a:buChar char="u"/>
              </a:pPr>
              <a:r>
                <a:rPr lang="en-US" sz="2000" dirty="0">
                  <a:solidFill>
                    <a:srgbClr val="7030A0"/>
                  </a:solidFill>
                </a:rPr>
                <a:t>Example:</a:t>
              </a:r>
              <a:r>
                <a:rPr lang="en-US" sz="2000" dirty="0"/>
                <a:t> Update permissions of sensitive files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3878030" y="5037684"/>
              <a:ext cx="6192554" cy="1620456"/>
            </a:xfrm>
            <a:prstGeom prst="roundRect">
              <a:avLst/>
            </a:prstGeom>
            <a:noFill/>
            <a:ln w="28575">
              <a:solidFill>
                <a:srgbClr val="00B050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95359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82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2322" y="-124253"/>
            <a:ext cx="3656562" cy="271559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414122" y="665169"/>
            <a:ext cx="51950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What does the </a:t>
            </a:r>
            <a:r>
              <a:rPr lang="en-US" sz="2000" dirty="0" err="1"/>
              <a:t>chmod</a:t>
            </a:r>
            <a:r>
              <a:rPr lang="en-US" sz="2000" dirty="0"/>
              <a:t>() function do in PHP?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1200361" y="1788592"/>
            <a:ext cx="86799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numeric value represents read and write permissions in octal notation?</a:t>
            </a:r>
            <a:endParaRPr lang="en-US" sz="2800" dirty="0"/>
          </a:p>
        </p:txBody>
      </p:sp>
      <p:sp>
        <p:nvSpPr>
          <p:cNvPr id="8" name="Rectangle 7"/>
          <p:cNvSpPr/>
          <p:nvPr/>
        </p:nvSpPr>
        <p:spPr>
          <a:xfrm>
            <a:off x="1093484" y="2987643"/>
            <a:ext cx="52841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function is used to open a file in PHP?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1533462" y="1068817"/>
            <a:ext cx="331633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It changes the file permission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1414123" y="2225102"/>
            <a:ext cx="2944121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6 (4 for read + 2 for write)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1414122" y="3518008"/>
            <a:ext cx="102813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fopen()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774069" y="4278983"/>
            <a:ext cx="40757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How do you delete a file in PHP?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1284079" y="4679093"/>
            <a:ext cx="307416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Using the unlink() function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5919042" y="4278983"/>
            <a:ext cx="55861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purpose of the fileperms() function?</a:t>
            </a:r>
            <a:endParaRPr lang="en-US" sz="2800" dirty="0"/>
          </a:p>
        </p:txBody>
      </p:sp>
      <p:sp>
        <p:nvSpPr>
          <p:cNvPr id="15" name="Rectangle 14"/>
          <p:cNvSpPr/>
          <p:nvPr/>
        </p:nvSpPr>
        <p:spPr>
          <a:xfrm>
            <a:off x="6429051" y="4679093"/>
            <a:ext cx="389556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It retrieves the permissions of a file</a:t>
            </a:r>
            <a:endParaRPr lang="en-US" sz="2000" dirty="0"/>
          </a:p>
        </p:txBody>
      </p:sp>
      <p:sp>
        <p:nvSpPr>
          <p:cNvPr id="16" name="Rectangle 15"/>
          <p:cNvSpPr/>
          <p:nvPr/>
        </p:nvSpPr>
        <p:spPr>
          <a:xfrm>
            <a:off x="1932249" y="5608289"/>
            <a:ext cx="55861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function checks if a file exists in PHP?</a:t>
            </a:r>
            <a:endParaRPr lang="en-US" sz="2800" dirty="0"/>
          </a:p>
        </p:txBody>
      </p:sp>
      <p:sp>
        <p:nvSpPr>
          <p:cNvPr id="17" name="Rectangle 16"/>
          <p:cNvSpPr/>
          <p:nvPr/>
        </p:nvSpPr>
        <p:spPr>
          <a:xfrm>
            <a:off x="2442258" y="6008399"/>
            <a:ext cx="1481560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file_exists()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651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8" grpId="0"/>
      <p:bldP spid="14" grpId="0" animBg="1"/>
      <p:bldP spid="3" grpId="0" animBg="1"/>
      <p:bldP spid="10" grpId="0" animBg="1"/>
      <p:bldP spid="12" grpId="0"/>
      <p:bldP spid="18" grpId="0" animBg="1"/>
      <p:bldP spid="13" grpId="0"/>
      <p:bldP spid="15" grpId="0" animBg="1"/>
      <p:bldP spid="16" grpId="0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244" y="921317"/>
            <a:ext cx="5709458" cy="23919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183112" y="4299040"/>
            <a:ext cx="8421553" cy="101566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Create a simple PHP script to manage files within a specified directory, incorporating file creation, reading, writing, renaming, copying, moving, and deletion functionalities. The script should also handle file permissions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181165" y="3898930"/>
            <a:ext cx="662810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8754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2316128" y="562098"/>
            <a:ext cx="3597783" cy="70856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7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7372D8"/>
                </a:solidFill>
              </a:rPr>
              <a:t>About today…</a:t>
            </a:r>
            <a:endParaRPr lang="en-US" b="1" dirty="0">
              <a:solidFill>
                <a:srgbClr val="7372D8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16128" y="1763133"/>
            <a:ext cx="35557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rgbClr val="7372D8"/>
              </a:buClr>
              <a:buSzPct val="80000"/>
            </a:pPr>
            <a:r>
              <a:rPr lang="en-US" sz="4400" dirty="0" smtClean="0">
                <a:latin typeface="Bradley Hand ITC" panose="03070402050302030203" pitchFamily="66" charset="0"/>
              </a:rPr>
              <a:t>File Handling</a:t>
            </a:r>
            <a:endParaRPr lang="en-US" sz="44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1045" y="2936333"/>
            <a:ext cx="2110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 Permissions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3581045" y="3440296"/>
            <a:ext cx="2794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rgbClr val="7372D8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2400" dirty="0" smtClean="0"/>
              <a:t> File Manipulation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7004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8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010120"/>
              </p:ext>
            </p:extLst>
          </p:nvPr>
        </p:nvGraphicFramePr>
        <p:xfrm>
          <a:off x="949124" y="248856"/>
          <a:ext cx="10301467" cy="6609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" r:id="rId3" imgW="17777520" imgH="12571200" progId="">
                  <p:embed/>
                </p:oleObj>
              </mc:Choice>
              <mc:Fallback>
                <p:oleObj r:id="rId3" imgW="17777520" imgH="125712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49124" y="248856"/>
                        <a:ext cx="10301467" cy="6609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28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393971" y="1068431"/>
            <a:ext cx="7946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Intro </a:t>
            </a:r>
            <a:r>
              <a:rPr lang="en-US" sz="3600" b="1" dirty="0">
                <a:solidFill>
                  <a:srgbClr val="7372D8"/>
                </a:solidFill>
              </a:rPr>
              <a:t>to Advanced File </a:t>
            </a:r>
            <a:r>
              <a:rPr lang="en-US" sz="3600" b="1" dirty="0" smtClean="0">
                <a:solidFill>
                  <a:srgbClr val="7372D8"/>
                </a:solidFill>
              </a:rPr>
              <a:t>Handling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93971" y="2122098"/>
            <a:ext cx="57422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File handling is crucial for many web applications</a:t>
            </a:r>
            <a:endParaRPr lang="en-US" sz="20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393971" y="2576611"/>
            <a:ext cx="982189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7372D8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Advanced file handling includes managing file permissions and various file manipulation techniques</a:t>
            </a:r>
            <a:endParaRPr lang="en-US" sz="2000" dirty="0" smtClean="0"/>
          </a:p>
        </p:txBody>
      </p:sp>
      <p:sp>
        <p:nvSpPr>
          <p:cNvPr id="3" name="Rectangle 2"/>
          <p:cNvSpPr/>
          <p:nvPr/>
        </p:nvSpPr>
        <p:spPr>
          <a:xfrm>
            <a:off x="1393971" y="3595766"/>
            <a:ext cx="6697667" cy="40011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File permissions control who can read, write, and execute files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1393970" y="4146346"/>
            <a:ext cx="6769738" cy="40011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Permissions are essential for securing your files and directories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1393970" y="4657670"/>
            <a:ext cx="8375947" cy="400110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Permissions are typically represented in a combination of letters and numbers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833809" y="5219904"/>
            <a:ext cx="4145815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Letters: r (read), w (write), x (execute)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833809" y="5722373"/>
            <a:ext cx="6684587" cy="40011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Numeric values (octal notation): 4 (read), 2 (write), 1 (execute)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028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3" grpId="0" animBg="1"/>
      <p:bldP spid="9" grpId="0" animBg="1"/>
      <p:bldP spid="11" grpId="0" animBg="1"/>
      <p:bldP spid="12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215341" y="3865944"/>
            <a:ext cx="9468092" cy="2071869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1215341" y="1817225"/>
            <a:ext cx="9468092" cy="204871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1393971" y="1068431"/>
            <a:ext cx="45856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File Permission Modes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93971" y="1982694"/>
            <a:ext cx="2527872" cy="400110"/>
          </a:xfrm>
          <a:prstGeom prst="rect">
            <a:avLst/>
          </a:prstGeom>
          <a:solidFill>
            <a:srgbClr val="00B050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Numeric (Octal) Mode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01275" y="4011845"/>
            <a:ext cx="1830950" cy="400110"/>
          </a:xfrm>
          <a:prstGeom prst="rect">
            <a:avLst/>
          </a:prstGeom>
          <a:solidFill>
            <a:srgbClr val="0070C0"/>
          </a:solidFill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Symbolic Mode</a:t>
            </a:r>
          </a:p>
        </p:txBody>
      </p:sp>
      <p:sp>
        <p:nvSpPr>
          <p:cNvPr id="8" name="Rectangle 7"/>
          <p:cNvSpPr/>
          <p:nvPr/>
        </p:nvSpPr>
        <p:spPr>
          <a:xfrm>
            <a:off x="1393971" y="2385169"/>
            <a:ext cx="62486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Represents permissions using three or four-digit numbers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393971" y="2785279"/>
            <a:ext cx="117211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Example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2566087" y="2816057"/>
            <a:ext cx="6182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0755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1480437" y="3273412"/>
            <a:ext cx="340779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/>
              <a:t>Owner: 7 (Read + Write + Execute)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918117" y="3273412"/>
            <a:ext cx="263950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Group: 5 (Read + Execute)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07880" y="3273412"/>
            <a:ext cx="270041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Others: 5 (Read + Execute)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401275" y="4415694"/>
            <a:ext cx="38218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Uses letters to specify permissions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1393971" y="4788081"/>
            <a:ext cx="1172116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Example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25" name="Rectangle 24"/>
          <p:cNvSpPr/>
          <p:nvPr/>
        </p:nvSpPr>
        <p:spPr>
          <a:xfrm>
            <a:off x="2566087" y="4818859"/>
            <a:ext cx="1051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rwxr-xr-x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480437" y="5239526"/>
            <a:ext cx="344786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Owner: rwx (Read, Write, Execute)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4975992" y="5239526"/>
            <a:ext cx="268438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Group: r-x (Read, Execute)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712055" y="5239526"/>
            <a:ext cx="2745303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/>
              <a:t>Others: r-x (Read, Execute)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242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5" grpId="0" animBg="1"/>
      <p:bldP spid="8" grpId="0"/>
      <p:bldP spid="16" grpId="0" animBg="1"/>
      <p:bldP spid="18" grpId="0"/>
      <p:bldP spid="17" grpId="0" animBg="1"/>
      <p:bldP spid="20" grpId="0" animBg="1"/>
      <p:bldP spid="21" grpId="0" animBg="1"/>
      <p:bldP spid="22" grpId="0"/>
      <p:bldP spid="24" grpId="0" animBg="1"/>
      <p:bldP spid="25" grpId="0"/>
      <p:bldP spid="26" grpId="0" animBg="1"/>
      <p:bldP spid="27" grpId="0" animBg="1"/>
      <p:bldP spid="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86568" y="779859"/>
            <a:ext cx="5411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Changing File Permissions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192192" y="1587666"/>
            <a:ext cx="4775825" cy="1307939"/>
            <a:chOff x="1192192" y="1587666"/>
            <a:chExt cx="4775825" cy="1307939"/>
          </a:xfrm>
        </p:grpSpPr>
        <p:sp>
          <p:nvSpPr>
            <p:cNvPr id="14" name="Rounded Rectangle 13"/>
            <p:cNvSpPr/>
            <p:nvPr/>
          </p:nvSpPr>
          <p:spPr>
            <a:xfrm>
              <a:off x="1192192" y="1587666"/>
              <a:ext cx="4775825" cy="1307939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93971" y="1774349"/>
              <a:ext cx="2007281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</a:rPr>
                <a:t>chmod() function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415715" y="1789333"/>
              <a:ext cx="255230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Changes the file mode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0259" y="2300196"/>
              <a:ext cx="2612334" cy="430757"/>
            </a:xfrm>
            <a:prstGeom prst="rect">
              <a:avLst/>
            </a:prstGeom>
          </p:spPr>
        </p:pic>
      </p:grpSp>
      <p:grpSp>
        <p:nvGrpSpPr>
          <p:cNvPr id="4" name="Group 3"/>
          <p:cNvGrpSpPr/>
          <p:nvPr/>
        </p:nvGrpSpPr>
        <p:grpSpPr>
          <a:xfrm>
            <a:off x="1493136" y="2933982"/>
            <a:ext cx="7440974" cy="1253319"/>
            <a:chOff x="1493136" y="2933982"/>
            <a:chExt cx="7440974" cy="1253319"/>
          </a:xfrm>
        </p:grpSpPr>
        <p:sp>
          <p:nvSpPr>
            <p:cNvPr id="18" name="Rounded Rectangle 17"/>
            <p:cNvSpPr/>
            <p:nvPr/>
          </p:nvSpPr>
          <p:spPr>
            <a:xfrm>
              <a:off x="1493136" y="2933982"/>
              <a:ext cx="7440974" cy="1253319"/>
            </a:xfrm>
            <a:prstGeom prst="round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611435" y="3047550"/>
              <a:ext cx="1104790" cy="40011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2000" dirty="0" smtClean="0"/>
                <a:t>Example</a:t>
              </a:r>
              <a:endParaRPr lang="en-US" sz="2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61536" y="3044494"/>
              <a:ext cx="561372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2000" dirty="0" smtClean="0"/>
                <a:t>File</a:t>
              </a:r>
              <a:endParaRPr lang="en-US" sz="20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331317" y="3033071"/>
              <a:ext cx="145584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example.txt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48049" y="3555116"/>
              <a:ext cx="3123099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Change permissions to 0755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34319" y="3505993"/>
              <a:ext cx="3359884" cy="498356"/>
            </a:xfrm>
            <a:prstGeom prst="rect">
              <a:avLst/>
            </a:prstGeom>
          </p:spPr>
        </p:pic>
      </p:grpSp>
      <p:grpSp>
        <p:nvGrpSpPr>
          <p:cNvPr id="7" name="Group 6"/>
          <p:cNvGrpSpPr/>
          <p:nvPr/>
        </p:nvGrpSpPr>
        <p:grpSpPr>
          <a:xfrm>
            <a:off x="1907616" y="4209662"/>
            <a:ext cx="5798917" cy="1247941"/>
            <a:chOff x="1907616" y="4209662"/>
            <a:chExt cx="5798917" cy="1247941"/>
          </a:xfrm>
        </p:grpSpPr>
        <p:sp>
          <p:nvSpPr>
            <p:cNvPr id="19" name="Rounded Rectangle 18"/>
            <p:cNvSpPr/>
            <p:nvPr/>
          </p:nvSpPr>
          <p:spPr>
            <a:xfrm>
              <a:off x="1907616" y="4209662"/>
              <a:ext cx="5798917" cy="1247941"/>
            </a:xfrm>
            <a:prstGeom prst="round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042142" y="4412691"/>
              <a:ext cx="1443024" cy="400110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2000"/>
                <a:t>Explanation</a:t>
              </a:r>
              <a:endParaRPr lang="en-US" sz="20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497565" y="4412691"/>
              <a:ext cx="111440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r>
                <a:rPr lang="en-US" sz="2000" dirty="0" smtClean="0"/>
                <a:t>filename</a:t>
              </a:r>
              <a:endParaRPr lang="en-US" sz="2000" dirty="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640609" y="4401069"/>
              <a:ext cx="174438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schemeClr val="bg1"/>
                  </a:solidFill>
                </a:rPr>
                <a:t>Path to the file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497565" y="4854464"/>
              <a:ext cx="1114408" cy="40011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sz="2000"/>
                <a:t>0755</a:t>
              </a:r>
              <a:endParaRPr lang="en-US" sz="2000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4667917" y="4854464"/>
              <a:ext cx="288091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Desired permission mode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347458" y="5491539"/>
            <a:ext cx="6011119" cy="1302012"/>
            <a:chOff x="2347458" y="5491539"/>
            <a:chExt cx="6011119" cy="1302012"/>
          </a:xfrm>
        </p:grpSpPr>
        <p:sp>
          <p:nvSpPr>
            <p:cNvPr id="36" name="Rounded Rectangle 35"/>
            <p:cNvSpPr/>
            <p:nvPr/>
          </p:nvSpPr>
          <p:spPr>
            <a:xfrm>
              <a:off x="2347458" y="5491539"/>
              <a:ext cx="6011119" cy="1302012"/>
            </a:xfrm>
            <a:prstGeom prst="round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93902" y="5665109"/>
              <a:ext cx="1138068" cy="40011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/>
            <a:p>
              <a:r>
                <a:rPr lang="en-US" sz="2000">
                  <a:solidFill>
                    <a:schemeClr val="bg1"/>
                  </a:solidFill>
                </a:rPr>
                <a:t>Use Case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731604" y="5668881"/>
              <a:ext cx="447109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Grant execute permissions to a script file</a:t>
              </a:r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80704" y="6190803"/>
              <a:ext cx="2756789" cy="4742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24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86568" y="779859"/>
            <a:ext cx="54119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Checking </a:t>
            </a:r>
            <a:r>
              <a:rPr lang="en-US" sz="3600" b="1" dirty="0">
                <a:solidFill>
                  <a:srgbClr val="7372D8"/>
                </a:solidFill>
              </a:rPr>
              <a:t>File Permissions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169042" y="1587666"/>
            <a:ext cx="5474827" cy="3898734"/>
            <a:chOff x="1169042" y="1587666"/>
            <a:chExt cx="5474827" cy="3898734"/>
          </a:xfrm>
        </p:grpSpPr>
        <p:sp>
          <p:nvSpPr>
            <p:cNvPr id="14" name="Rounded Rectangle 13"/>
            <p:cNvSpPr/>
            <p:nvPr/>
          </p:nvSpPr>
          <p:spPr>
            <a:xfrm>
              <a:off x="1169042" y="1587666"/>
              <a:ext cx="5474827" cy="3898734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382396" y="1959544"/>
              <a:ext cx="2268570" cy="400110"/>
            </a:xfrm>
            <a:prstGeom prst="rect">
              <a:avLst/>
            </a:prstGeom>
            <a:solidFill>
              <a:srgbClr val="00B050"/>
            </a:solidFill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chemeClr val="bg1"/>
                  </a:solidFill>
                </a:rPr>
                <a:t>fileperms</a:t>
              </a:r>
              <a:r>
                <a:rPr lang="en-US" sz="2000" dirty="0">
                  <a:solidFill>
                    <a:schemeClr val="bg1"/>
                  </a:solidFill>
                </a:rPr>
                <a:t>() </a:t>
              </a:r>
              <a:r>
                <a:rPr lang="en-US" sz="2000" dirty="0" smtClean="0">
                  <a:solidFill>
                    <a:schemeClr val="bg1"/>
                  </a:solidFill>
                </a:rPr>
                <a:t>function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11704" y="2016608"/>
              <a:ext cx="28714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Retrieves file permissions</a:t>
              </a: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86568" y="2521130"/>
              <a:ext cx="4277624" cy="2660803"/>
            </a:xfrm>
            <a:prstGeom prst="rect">
              <a:avLst/>
            </a:prstGeom>
          </p:spPr>
        </p:pic>
      </p:grpSp>
      <p:sp>
        <p:nvSpPr>
          <p:cNvPr id="24" name="Rectangle 23"/>
          <p:cNvSpPr/>
          <p:nvPr/>
        </p:nvSpPr>
        <p:spPr>
          <a:xfrm>
            <a:off x="6898511" y="1625003"/>
            <a:ext cx="4768770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Explanation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98511" y="2046111"/>
            <a:ext cx="1335622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err="1"/>
              <a:t>fileperms</a:t>
            </a:r>
            <a:r>
              <a:rPr lang="en-US" sz="2000" dirty="0"/>
              <a:t>()</a:t>
            </a:r>
          </a:p>
        </p:txBody>
      </p:sp>
      <p:sp>
        <p:nvSpPr>
          <p:cNvPr id="7" name="Rectangle 6"/>
          <p:cNvSpPr/>
          <p:nvPr/>
        </p:nvSpPr>
        <p:spPr>
          <a:xfrm>
            <a:off x="7151624" y="2446221"/>
            <a:ext cx="37864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Returns the permissions of the file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29413" y="5748430"/>
            <a:ext cx="584326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 dirty="0"/>
              <a:t>Bitwise operations are used to determine the file type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6898511" y="3108361"/>
            <a:ext cx="4768770" cy="400110"/>
          </a:xfrm>
          <a:prstGeom prst="rect">
            <a:avLst/>
          </a:prstGeom>
          <a:solidFill>
            <a:srgbClr val="41B9ED"/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11381" y="3508471"/>
            <a:ext cx="3746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Check permissions of example.txt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1624" y="4047544"/>
            <a:ext cx="3959608" cy="7809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5852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4" grpId="0" animBg="1"/>
      <p:bldP spid="7" grpId="0"/>
      <p:bldP spid="11" grpId="0" animBg="1"/>
      <p:bldP spid="37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86568" y="779859"/>
            <a:ext cx="5665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 dirty="0" smtClean="0">
                <a:solidFill>
                  <a:srgbClr val="7372D8"/>
                </a:solidFill>
              </a:rPr>
              <a:t>File Manipulation Overview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86568" y="1960669"/>
            <a:ext cx="4768770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Reading and writing files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86568" y="2405836"/>
            <a:ext cx="4768770" cy="4001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000"/>
              <a:t>Creating and deleting files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486568" y="2851003"/>
            <a:ext cx="4768770" cy="400110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r>
              <a:rPr lang="en-US" sz="2000"/>
              <a:t>Moving and copying files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86568" y="3296170"/>
            <a:ext cx="4768770" cy="400110"/>
          </a:xfrm>
          <a:prstGeom prst="rect">
            <a:avLst/>
          </a:prstGeom>
          <a:solidFill>
            <a:srgbClr val="41B9ED"/>
          </a:solidFill>
        </p:spPr>
        <p:txBody>
          <a:bodyPr wrap="square">
            <a:spAutoFit/>
          </a:bodyPr>
          <a:lstStyle/>
          <a:p>
            <a:r>
              <a:rPr lang="en-US" sz="2000"/>
              <a:t>Renaming files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83482" y="4517946"/>
            <a:ext cx="9684151" cy="707886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000" dirty="0"/>
              <a:t>File manipulation is crucial for tasks like data storage, configuration management, and content generation</a:t>
            </a:r>
          </a:p>
        </p:txBody>
      </p:sp>
    </p:spTree>
    <p:extLst>
      <p:ext uri="{BB962C8B-B14F-4D97-AF65-F5344CB8AC3E}">
        <p14:creationId xmlns:p14="http://schemas.microsoft.com/office/powerpoint/2010/main" val="1402111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7" grpId="0" animBg="1"/>
      <p:bldP spid="16" grpId="0" animBg="1"/>
      <p:bldP spid="17" grpId="0" animBg="1"/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1486568" y="779859"/>
            <a:ext cx="29002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rgbClr val="7372D8"/>
              </a:buClr>
              <a:buSzPct val="85000"/>
            </a:pPr>
            <a:r>
              <a:rPr lang="en-US" sz="3600" b="1">
                <a:solidFill>
                  <a:srgbClr val="7372D8"/>
                </a:solidFill>
              </a:rPr>
              <a:t>Reading Files</a:t>
            </a:r>
            <a:endParaRPr lang="en-US" sz="3600" b="1" dirty="0">
              <a:solidFill>
                <a:srgbClr val="7372D8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486568" y="1533897"/>
            <a:ext cx="1569148" cy="40011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Functions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486568" y="3465309"/>
            <a:ext cx="1569148" cy="400110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r>
              <a:rPr lang="en-US" sz="2000"/>
              <a:t>Explanation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405810" y="4206560"/>
            <a:ext cx="1569148" cy="400110"/>
          </a:xfrm>
          <a:prstGeom prst="rect">
            <a:avLst/>
          </a:prstGeom>
          <a:solidFill>
            <a:srgbClr val="41B9ED"/>
          </a:solidFill>
        </p:spPr>
        <p:txBody>
          <a:bodyPr wrap="square">
            <a:spAutoFit/>
          </a:bodyPr>
          <a:lstStyle/>
          <a:p>
            <a:r>
              <a:rPr lang="en-US" sz="2000"/>
              <a:t>Example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24353" y="1534932"/>
            <a:ext cx="313098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/>
              <a:t>fopen</a:t>
            </a:r>
            <a:r>
              <a:rPr lang="en-US" sz="2000" dirty="0"/>
              <a:t>(), </a:t>
            </a:r>
            <a:r>
              <a:rPr lang="en-US" sz="2000" dirty="0" err="1"/>
              <a:t>fread</a:t>
            </a:r>
            <a:r>
              <a:rPr lang="en-US" sz="2000" dirty="0"/>
              <a:t>(), and </a:t>
            </a:r>
            <a:r>
              <a:rPr lang="en-US" sz="2000" dirty="0" err="1"/>
              <a:t>fclose</a:t>
            </a:r>
            <a:r>
              <a:rPr lang="en-US" sz="2000" dirty="0"/>
              <a:t>()</a:t>
            </a:r>
          </a:p>
        </p:txBody>
      </p:sp>
      <p:sp>
        <p:nvSpPr>
          <p:cNvPr id="5" name="Rectangle 4"/>
          <p:cNvSpPr/>
          <p:nvPr/>
        </p:nvSpPr>
        <p:spPr>
          <a:xfrm>
            <a:off x="1570752" y="3904736"/>
            <a:ext cx="1045125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/>
              <a:t>fopen</a:t>
            </a:r>
            <a:r>
              <a:rPr lang="en-US" sz="2000" dirty="0"/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2615877" y="3904736"/>
            <a:ext cx="1431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Opens a file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70752" y="4357998"/>
            <a:ext cx="1045126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fwrite()</a:t>
            </a:r>
            <a:endParaRPr lang="en-US" sz="2000" dirty="0"/>
          </a:p>
        </p:txBody>
      </p:sp>
      <p:sp>
        <p:nvSpPr>
          <p:cNvPr id="13" name="Rectangle 12"/>
          <p:cNvSpPr/>
          <p:nvPr/>
        </p:nvSpPr>
        <p:spPr>
          <a:xfrm>
            <a:off x="1570751" y="4819855"/>
            <a:ext cx="1045127" cy="40011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/>
              <a:t>fclose()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2615877" y="4366593"/>
            <a:ext cx="19415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/>
              <a:t>Writes to the file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615877" y="4819855"/>
            <a:ext cx="16530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Closes the file</a:t>
            </a:r>
          </a:p>
        </p:txBody>
      </p:sp>
      <p:sp>
        <p:nvSpPr>
          <p:cNvPr id="7" name="Rectangle 6"/>
          <p:cNvSpPr/>
          <p:nvPr/>
        </p:nvSpPr>
        <p:spPr>
          <a:xfrm>
            <a:off x="7974958" y="4223850"/>
            <a:ext cx="21852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Write to output.txt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568" y="1995924"/>
            <a:ext cx="3668740" cy="111399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993" y="4685859"/>
            <a:ext cx="3753175" cy="106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22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7" grpId="0" animBg="1"/>
      <p:bldP spid="17" grpId="0" animBg="1"/>
      <p:bldP spid="3" grpId="0"/>
      <p:bldP spid="5" grpId="0" animBg="1"/>
      <p:bldP spid="6" grpId="0"/>
      <p:bldP spid="12" grpId="0" animBg="1"/>
      <p:bldP spid="13" grpId="0" animBg="1"/>
      <p:bldP spid="14" grpId="0"/>
      <p:bldP spid="15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2651</TotalTime>
  <Words>668</Words>
  <Application>Microsoft Office PowerPoint</Application>
  <PresentationFormat>Widescreen</PresentationFormat>
  <Paragraphs>144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Bradley Hand ITC</vt:lpstr>
      <vt:lpstr>Calibri</vt:lpstr>
      <vt:lpstr>Calibri Light</vt:lpstr>
      <vt:lpstr>Corbel</vt:lpstr>
      <vt:lpstr>Wingdings 3</vt:lpstr>
      <vt:lpstr>Parallax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2332</cp:revision>
  <dcterms:created xsi:type="dcterms:W3CDTF">2024-06-05T12:27:43Z</dcterms:created>
  <dcterms:modified xsi:type="dcterms:W3CDTF">2024-09-11T06:06:36Z</dcterms:modified>
</cp:coreProperties>
</file>