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95" r:id="rId2"/>
  </p:sldMasterIdLst>
  <p:sldIdLst>
    <p:sldId id="285" r:id="rId3"/>
    <p:sldId id="286" r:id="rId4"/>
    <p:sldId id="275" r:id="rId5"/>
    <p:sldId id="288" r:id="rId6"/>
    <p:sldId id="291" r:id="rId7"/>
    <p:sldId id="287" r:id="rId8"/>
    <p:sldId id="292" r:id="rId9"/>
    <p:sldId id="293" r:id="rId10"/>
    <p:sldId id="289" r:id="rId11"/>
    <p:sldId id="294" r:id="rId12"/>
    <p:sldId id="295" r:id="rId13"/>
    <p:sldId id="290" r:id="rId14"/>
    <p:sldId id="297" r:id="rId15"/>
    <p:sldId id="301" r:id="rId16"/>
    <p:sldId id="296" r:id="rId17"/>
    <p:sldId id="298" r:id="rId18"/>
    <p:sldId id="299" r:id="rId19"/>
    <p:sldId id="30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72D8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144" autoAdjust="0"/>
  </p:normalViewPr>
  <p:slideViewPr>
    <p:cSldViewPr snapToGrid="0">
      <p:cViewPr varScale="1">
        <p:scale>
          <a:sx n="81" d="100"/>
          <a:sy n="81" d="100"/>
        </p:scale>
        <p:origin x="9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92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20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75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03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74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88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11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9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339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098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0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47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114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463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112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907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069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619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781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808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69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34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0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2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7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8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3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78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5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66D28-9CFD-4293-B7EE-BF0FECB1F852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44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72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441" y="1603170"/>
            <a:ext cx="8392221" cy="347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17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0814" y="519526"/>
            <a:ext cx="33730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7372D8"/>
              </a:buClr>
              <a:buSzPct val="80000"/>
            </a:pPr>
            <a:r>
              <a:rPr lang="en-US" sz="4400" b="1" dirty="0" smtClean="0">
                <a:solidFill>
                  <a:srgbClr val="7372D8"/>
                </a:solidFill>
                <a:latin typeface="Bradley Hand ITC" panose="03070402050302030203" pitchFamily="66" charset="0"/>
              </a:rPr>
              <a:t>Do-while Loop</a:t>
            </a:r>
            <a:endParaRPr lang="en-US" sz="4400" b="1" dirty="0">
              <a:solidFill>
                <a:srgbClr val="7372D8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51091" y="3953400"/>
            <a:ext cx="1563361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Code Block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969567" y="3948666"/>
            <a:ext cx="57102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Executed at least once before the condition is tested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969567" y="4466498"/>
            <a:ext cx="33185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Evaluated after each iteration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813" y="1492471"/>
            <a:ext cx="4153085" cy="154761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251091" y="4466498"/>
            <a:ext cx="1563363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Condition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2969566" y="4958304"/>
            <a:ext cx="50497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Loop </a:t>
            </a:r>
            <a:r>
              <a:rPr lang="en-US" sz="2000" dirty="0"/>
              <a:t>continues as long as the condition is true</a:t>
            </a:r>
          </a:p>
        </p:txBody>
      </p:sp>
    </p:spTree>
    <p:extLst>
      <p:ext uri="{BB962C8B-B14F-4D97-AF65-F5344CB8AC3E}">
        <p14:creationId xmlns:p14="http://schemas.microsoft.com/office/powerpoint/2010/main" val="40168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/>
      <p:bldP spid="23" grpId="0"/>
      <p:bldP spid="8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830814" y="1436224"/>
            <a:ext cx="1256770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Example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2617182" y="4040332"/>
            <a:ext cx="1256770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Output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181" y="4440441"/>
            <a:ext cx="2643587" cy="20157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30814" y="519526"/>
            <a:ext cx="33730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7372D8"/>
              </a:buClr>
              <a:buSzPct val="80000"/>
            </a:pPr>
            <a:r>
              <a:rPr lang="en-US" sz="4400" b="1" dirty="0" smtClean="0">
                <a:solidFill>
                  <a:srgbClr val="7372D8"/>
                </a:solidFill>
                <a:latin typeface="Bradley Hand ITC" panose="03070402050302030203" pitchFamily="66" charset="0"/>
              </a:rPr>
              <a:t>Do-while Loop</a:t>
            </a:r>
            <a:endParaRPr lang="en-US" sz="4400" b="1" dirty="0">
              <a:solidFill>
                <a:srgbClr val="7372D8"/>
              </a:solidFill>
              <a:latin typeface="Bradley Hand ITC" panose="03070402050302030203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813" y="1836333"/>
            <a:ext cx="3893266" cy="177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45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778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0814" y="519526"/>
            <a:ext cx="30588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7372D8"/>
              </a:buClr>
              <a:buSzPct val="80000"/>
            </a:pPr>
            <a:r>
              <a:rPr lang="en-US" sz="4400" b="1" dirty="0" err="1" smtClean="0">
                <a:solidFill>
                  <a:srgbClr val="7372D8"/>
                </a:solidFill>
                <a:latin typeface="Bradley Hand ITC" panose="03070402050302030203" pitchFamily="66" charset="0"/>
              </a:rPr>
              <a:t>foreach</a:t>
            </a:r>
            <a:r>
              <a:rPr lang="en-US" sz="4400" b="1" dirty="0" smtClean="0">
                <a:solidFill>
                  <a:srgbClr val="7372D8"/>
                </a:solidFill>
                <a:latin typeface="Bradley Hand ITC" panose="03070402050302030203" pitchFamily="66" charset="0"/>
              </a:rPr>
              <a:t> Loop</a:t>
            </a:r>
            <a:endParaRPr lang="en-US" sz="4400" b="1" dirty="0">
              <a:solidFill>
                <a:srgbClr val="7372D8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51091" y="3953400"/>
            <a:ext cx="1563361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$array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903522" y="2014787"/>
            <a:ext cx="5341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OR</a:t>
            </a:r>
            <a:endParaRPr lang="en-US" sz="2000" b="1" dirty="0"/>
          </a:p>
        </p:txBody>
      </p:sp>
      <p:sp>
        <p:nvSpPr>
          <p:cNvPr id="23" name="Rectangle 22"/>
          <p:cNvSpPr/>
          <p:nvPr/>
        </p:nvSpPr>
        <p:spPr>
          <a:xfrm>
            <a:off x="2933462" y="4466498"/>
            <a:ext cx="29450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The current array element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1251091" y="4466498"/>
            <a:ext cx="1563363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$value</a:t>
            </a:r>
          </a:p>
        </p:txBody>
      </p:sp>
      <p:sp>
        <p:nvSpPr>
          <p:cNvPr id="9" name="Rectangle 8"/>
          <p:cNvSpPr/>
          <p:nvPr/>
        </p:nvSpPr>
        <p:spPr>
          <a:xfrm>
            <a:off x="2933462" y="4983616"/>
            <a:ext cx="3510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The current array key (optional)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808" y="1551952"/>
            <a:ext cx="3876648" cy="13257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183" y="1551952"/>
            <a:ext cx="4524224" cy="132578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251091" y="4958304"/>
            <a:ext cx="1563363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$key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933462" y="3949380"/>
            <a:ext cx="27462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The array to iterate over</a:t>
            </a:r>
          </a:p>
        </p:txBody>
      </p:sp>
    </p:spTree>
    <p:extLst>
      <p:ext uri="{BB962C8B-B14F-4D97-AF65-F5344CB8AC3E}">
        <p14:creationId xmlns:p14="http://schemas.microsoft.com/office/powerpoint/2010/main" val="267826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/>
      <p:bldP spid="8" grpId="0" animBg="1"/>
      <p:bldP spid="9" grpId="0"/>
      <p:bldP spid="11" grpId="0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0814" y="519526"/>
            <a:ext cx="30588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7372D8"/>
              </a:buClr>
              <a:buSzPct val="80000"/>
            </a:pPr>
            <a:r>
              <a:rPr lang="en-US" sz="4400" b="1" dirty="0" err="1" smtClean="0">
                <a:solidFill>
                  <a:srgbClr val="7372D8"/>
                </a:solidFill>
                <a:latin typeface="Bradley Hand ITC" panose="03070402050302030203" pitchFamily="66" charset="0"/>
              </a:rPr>
              <a:t>foreach</a:t>
            </a:r>
            <a:r>
              <a:rPr lang="en-US" sz="4400" b="1" dirty="0" smtClean="0">
                <a:solidFill>
                  <a:srgbClr val="7372D8"/>
                </a:solidFill>
                <a:latin typeface="Bradley Hand ITC" panose="03070402050302030203" pitchFamily="66" charset="0"/>
              </a:rPr>
              <a:t> Loop</a:t>
            </a:r>
            <a:endParaRPr lang="en-US" sz="4400" b="1" dirty="0">
              <a:solidFill>
                <a:srgbClr val="7372D8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949567" y="1788057"/>
            <a:ext cx="1256770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Example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567" y="2188167"/>
            <a:ext cx="5370577" cy="1382669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073512" y="4262170"/>
            <a:ext cx="1256770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Output</a:t>
            </a:r>
            <a:endParaRPr lang="en-US" sz="20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512" y="4662280"/>
            <a:ext cx="1632305" cy="156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00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0814" y="519526"/>
            <a:ext cx="30588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7372D8"/>
              </a:buClr>
              <a:buSzPct val="80000"/>
            </a:pPr>
            <a:r>
              <a:rPr lang="en-US" sz="4400" b="1" dirty="0" err="1" smtClean="0">
                <a:solidFill>
                  <a:srgbClr val="7372D8"/>
                </a:solidFill>
                <a:latin typeface="Bradley Hand ITC" panose="03070402050302030203" pitchFamily="66" charset="0"/>
              </a:rPr>
              <a:t>foreach</a:t>
            </a:r>
            <a:r>
              <a:rPr lang="en-US" sz="4400" b="1" dirty="0" smtClean="0">
                <a:solidFill>
                  <a:srgbClr val="7372D8"/>
                </a:solidFill>
                <a:latin typeface="Bradley Hand ITC" panose="03070402050302030203" pitchFamily="66" charset="0"/>
              </a:rPr>
              <a:t> Loop</a:t>
            </a:r>
            <a:endParaRPr lang="en-US" sz="4400" b="1" dirty="0">
              <a:solidFill>
                <a:srgbClr val="7372D8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830814" y="1685377"/>
            <a:ext cx="1256770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Example</a:t>
            </a:r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814" y="2100892"/>
            <a:ext cx="6312798" cy="1453511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923468" y="4134696"/>
            <a:ext cx="1256770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Output</a:t>
            </a:r>
            <a:endParaRPr lang="en-US" sz="20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468" y="4531106"/>
            <a:ext cx="3616474" cy="145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86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1252537"/>
            <a:ext cx="52006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782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687" y="106878"/>
            <a:ext cx="4219575" cy="3133725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682336" y="576390"/>
            <a:ext cx="6547264" cy="2061514"/>
            <a:chOff x="1682336" y="576390"/>
            <a:chExt cx="6547264" cy="2061514"/>
          </a:xfrm>
        </p:grpSpPr>
        <p:sp>
          <p:nvSpPr>
            <p:cNvPr id="5" name="Rectangle 4"/>
            <p:cNvSpPr/>
            <p:nvPr/>
          </p:nvSpPr>
          <p:spPr>
            <a:xfrm>
              <a:off x="1682336" y="576390"/>
              <a:ext cx="654726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Clr>
                  <a:srgbClr val="7372D8"/>
                </a:buClr>
                <a:buSzPct val="85000"/>
                <a:buFont typeface="Wingdings 3" panose="05040102010807070707" pitchFamily="18" charset="2"/>
                <a:buChar char="u"/>
              </a:pPr>
              <a:r>
                <a:rPr lang="en-US" sz="2000" dirty="0"/>
                <a:t>Which loop type is suitable when the number of iterations is known beforehand?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19845" y="1314465"/>
              <a:ext cx="1892135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/>
                <a:t>a) for loop</a:t>
              </a:r>
            </a:p>
            <a:p>
              <a:r>
                <a:rPr lang="en-US" sz="2000" dirty="0"/>
                <a:t>b) while loop</a:t>
              </a:r>
            </a:p>
            <a:p>
              <a:r>
                <a:rPr lang="en-US" sz="2000" dirty="0"/>
                <a:t>c) do-while loop</a:t>
              </a:r>
            </a:p>
            <a:p>
              <a:r>
                <a:rPr lang="en-US" sz="2000" dirty="0"/>
                <a:t>d) </a:t>
              </a:r>
              <a:r>
                <a:rPr lang="en-US" sz="2000" dirty="0" err="1"/>
                <a:t>foreach</a:t>
              </a:r>
              <a:r>
                <a:rPr lang="en-US" sz="2000" dirty="0"/>
                <a:t> loop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361703" y="2840493"/>
            <a:ext cx="9088584" cy="1807388"/>
            <a:chOff x="1361703" y="2840493"/>
            <a:chExt cx="9088584" cy="1807388"/>
          </a:xfrm>
        </p:grpSpPr>
        <p:sp>
          <p:nvSpPr>
            <p:cNvPr id="6" name="Rectangle 5"/>
            <p:cNvSpPr/>
            <p:nvPr/>
          </p:nvSpPr>
          <p:spPr>
            <a:xfrm>
              <a:off x="1361703" y="2840493"/>
              <a:ext cx="90885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Clr>
                  <a:srgbClr val="7372D8"/>
                </a:buClr>
                <a:buSzPct val="85000"/>
                <a:buFont typeface="Wingdings 3" panose="05040102010807070707" pitchFamily="18" charset="2"/>
                <a:buChar char="u"/>
              </a:pPr>
              <a:r>
                <a:rPr lang="en-US" sz="2000" dirty="0"/>
                <a:t>In a for loop, where is the increment/decrement statement typically placed?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19845" y="3324442"/>
              <a:ext cx="2770908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 smtClean="0"/>
                <a:t>a) Before </a:t>
              </a:r>
              <a:r>
                <a:rPr lang="en-US" sz="2000" dirty="0"/>
                <a:t>the </a:t>
              </a:r>
              <a:r>
                <a:rPr lang="en-US" sz="2000" dirty="0" smtClean="0"/>
                <a:t>condition</a:t>
              </a:r>
            </a:p>
            <a:p>
              <a:r>
                <a:rPr lang="en-US" sz="2000" dirty="0" smtClean="0"/>
                <a:t>b</a:t>
              </a:r>
              <a:r>
                <a:rPr lang="en-US" sz="2000" dirty="0"/>
                <a:t>) After the </a:t>
              </a:r>
              <a:r>
                <a:rPr lang="en-US" sz="2000" dirty="0" smtClean="0"/>
                <a:t>condition</a:t>
              </a:r>
            </a:p>
            <a:p>
              <a:r>
                <a:rPr lang="en-US" sz="2000" dirty="0" smtClean="0"/>
                <a:t>c</a:t>
              </a:r>
              <a:r>
                <a:rPr lang="en-US" sz="2000" dirty="0"/>
                <a:t>) Inside the loop </a:t>
              </a:r>
              <a:r>
                <a:rPr lang="en-US" sz="2000" dirty="0" smtClean="0"/>
                <a:t>body</a:t>
              </a:r>
            </a:p>
            <a:p>
              <a:r>
                <a:rPr lang="en-US" sz="2000" dirty="0" smtClean="0"/>
                <a:t>d</a:t>
              </a:r>
              <a:r>
                <a:rPr lang="en-US" sz="2000" dirty="0"/>
                <a:t>) None of the </a:t>
              </a:r>
              <a:r>
                <a:rPr lang="en-US" sz="2000" dirty="0" smtClean="0"/>
                <a:t>above</a:t>
              </a:r>
              <a:endParaRPr lang="en-US" sz="20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254825" y="4898798"/>
            <a:ext cx="7841674" cy="1736785"/>
            <a:chOff x="1254825" y="4898798"/>
            <a:chExt cx="7841674" cy="1736785"/>
          </a:xfrm>
        </p:grpSpPr>
        <p:sp>
          <p:nvSpPr>
            <p:cNvPr id="9" name="Rectangle 8"/>
            <p:cNvSpPr/>
            <p:nvPr/>
          </p:nvSpPr>
          <p:spPr>
            <a:xfrm>
              <a:off x="1254825" y="4898798"/>
              <a:ext cx="784167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Clr>
                  <a:srgbClr val="7372D8"/>
                </a:buClr>
                <a:buSzPct val="85000"/>
                <a:buFont typeface="Wingdings 3" panose="05040102010807070707" pitchFamily="18" charset="2"/>
                <a:buChar char="u"/>
              </a:pPr>
              <a:r>
                <a:rPr lang="en-US" sz="2000" dirty="0"/>
                <a:t>Which loop type guarantees at least one execution of the loop body?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96738" y="5312144"/>
              <a:ext cx="1880260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/>
                <a:t>a) for loop</a:t>
              </a:r>
            </a:p>
            <a:p>
              <a:r>
                <a:rPr lang="en-US" sz="2000" dirty="0"/>
                <a:t>b) while loop</a:t>
              </a:r>
            </a:p>
            <a:p>
              <a:r>
                <a:rPr lang="en-US" sz="2000" dirty="0"/>
                <a:t>c) do-while loop</a:t>
              </a:r>
            </a:p>
            <a:p>
              <a:r>
                <a:rPr lang="en-US" sz="2000" dirty="0"/>
                <a:t>d) </a:t>
              </a:r>
              <a:r>
                <a:rPr lang="en-US" sz="2000" dirty="0" err="1"/>
                <a:t>foreach</a:t>
              </a:r>
              <a:r>
                <a:rPr lang="en-US" sz="2000" dirty="0"/>
                <a:t> loop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651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963" y="339425"/>
            <a:ext cx="4815876" cy="2017546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1501978" y="2867891"/>
            <a:ext cx="7417477" cy="415499"/>
            <a:chOff x="1501978" y="2867891"/>
            <a:chExt cx="7417477" cy="415499"/>
          </a:xfrm>
        </p:grpSpPr>
        <p:sp>
          <p:nvSpPr>
            <p:cNvPr id="2" name="Rectangle 1"/>
            <p:cNvSpPr/>
            <p:nvPr/>
          </p:nvSpPr>
          <p:spPr>
            <a:xfrm>
              <a:off x="2428254" y="2883280"/>
              <a:ext cx="649120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Write a for loop that prints even numbers between 1 and 10.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501978" y="2867891"/>
              <a:ext cx="829522" cy="40011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sz="2000" dirty="0" smtClean="0"/>
                <a:t>Task 1</a:t>
              </a:r>
              <a:endParaRPr lang="en-US" sz="20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501978" y="3378533"/>
            <a:ext cx="7514939" cy="415499"/>
            <a:chOff x="1501978" y="3378533"/>
            <a:chExt cx="7514939" cy="415499"/>
          </a:xfrm>
        </p:grpSpPr>
        <p:sp>
          <p:nvSpPr>
            <p:cNvPr id="8" name="Rectangle 7"/>
            <p:cNvSpPr/>
            <p:nvPr/>
          </p:nvSpPr>
          <p:spPr>
            <a:xfrm>
              <a:off x="2428254" y="3393922"/>
              <a:ext cx="658866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Write a while loop that prints odd numbers between 1 and 10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501978" y="3378533"/>
              <a:ext cx="845552" cy="400110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sz="2000" dirty="0" smtClean="0"/>
                <a:t>Task 2</a:t>
              </a:r>
              <a:endParaRPr lang="en-US" sz="20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501978" y="3897679"/>
            <a:ext cx="5937584" cy="415499"/>
            <a:chOff x="1501978" y="3897679"/>
            <a:chExt cx="5937584" cy="415499"/>
          </a:xfrm>
        </p:grpSpPr>
        <p:sp>
          <p:nvSpPr>
            <p:cNvPr id="10" name="Rectangle 9"/>
            <p:cNvSpPr/>
            <p:nvPr/>
          </p:nvSpPr>
          <p:spPr>
            <a:xfrm>
              <a:off x="2428254" y="3913068"/>
              <a:ext cx="501130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Write a do-while loop that counts from 10 to 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01978" y="3897679"/>
              <a:ext cx="829522" cy="400110"/>
            </a:xfrm>
            <a:prstGeom prst="rect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sz="2000" dirty="0" smtClean="0"/>
                <a:t>Task 3</a:t>
              </a:r>
              <a:endParaRPr lang="en-US" sz="20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501978" y="4443006"/>
            <a:ext cx="10411565" cy="784831"/>
            <a:chOff x="1501978" y="4443006"/>
            <a:chExt cx="10411565" cy="784831"/>
          </a:xfrm>
        </p:grpSpPr>
        <p:sp>
          <p:nvSpPr>
            <p:cNvPr id="12" name="Rectangle 11"/>
            <p:cNvSpPr/>
            <p:nvPr/>
          </p:nvSpPr>
          <p:spPr>
            <a:xfrm>
              <a:off x="2428254" y="4458395"/>
              <a:ext cx="948528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Use a </a:t>
              </a:r>
              <a:r>
                <a:rPr lang="en-US" sz="2000" dirty="0" err="1"/>
                <a:t>foreach</a:t>
              </a:r>
              <a:r>
                <a:rPr lang="en-US" sz="2000" dirty="0"/>
                <a:t> loop to iterate over an associative array of student names and their grades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501978" y="4443006"/>
              <a:ext cx="847155" cy="400110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sz="2000" dirty="0" smtClean="0"/>
                <a:t>Task 4</a:t>
              </a:r>
              <a:endParaRPr lang="en-US" sz="20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28254" y="4827727"/>
              <a:ext cx="430598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/>
                <a:t>Display each student's name and grade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975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316128" y="562098"/>
            <a:ext cx="3597783" cy="70856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7372D8"/>
                </a:solidFill>
              </a:rPr>
              <a:t>About today…</a:t>
            </a:r>
            <a:endParaRPr lang="en-US" b="1" dirty="0">
              <a:solidFill>
                <a:srgbClr val="7372D8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94597" y="1775008"/>
            <a:ext cx="14911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7372D8"/>
              </a:buClr>
              <a:buSzPct val="80000"/>
            </a:pPr>
            <a:r>
              <a:rPr lang="en-US" sz="4400" dirty="0" smtClean="0">
                <a:latin typeface="Bradley Hand ITC" panose="03070402050302030203" pitchFamily="66" charset="0"/>
              </a:rPr>
              <a:t>Loops</a:t>
            </a:r>
            <a:endParaRPr lang="en-US" sz="4400" dirty="0">
              <a:latin typeface="Bradley Hand ITC" panose="03070402050302030203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65255" y="2683986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7372D8"/>
              </a:buClr>
              <a:buSzPct val="80000"/>
              <a:buFont typeface="Wingdings 3" panose="05040102010807070707" pitchFamily="18" charset="2"/>
              <a:buChar char="u"/>
            </a:pPr>
            <a:r>
              <a:rPr lang="en-US" sz="2400" dirty="0" smtClean="0"/>
              <a:t>for loop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265255" y="3202846"/>
            <a:ext cx="1835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7372D8"/>
              </a:buClr>
              <a:buSzPct val="80000"/>
              <a:buFont typeface="Wingdings 3" panose="05040102010807070707" pitchFamily="18" charset="2"/>
              <a:buChar char="u"/>
            </a:pPr>
            <a:r>
              <a:rPr lang="en-US" sz="2400" dirty="0" smtClean="0"/>
              <a:t>while loop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265254" y="3684259"/>
            <a:ext cx="2308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7372D8"/>
              </a:buClr>
              <a:buSzPct val="80000"/>
              <a:buFont typeface="Wingdings 3" panose="05040102010807070707" pitchFamily="18" charset="2"/>
              <a:buChar char="u"/>
            </a:pPr>
            <a:r>
              <a:rPr lang="en-US" sz="2400" dirty="0" smtClean="0"/>
              <a:t>do-while loop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265254" y="4208424"/>
            <a:ext cx="2121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7372D8"/>
              </a:buClr>
              <a:buSzPct val="80000"/>
              <a:buFont typeface="Wingdings 3" panose="05040102010807070707" pitchFamily="18" charset="2"/>
              <a:buChar char="u"/>
            </a:pPr>
            <a:r>
              <a:rPr lang="en-US" sz="2400" dirty="0" err="1" smtClean="0"/>
              <a:t>foreach</a:t>
            </a:r>
            <a:r>
              <a:rPr lang="en-US" sz="2400" dirty="0" smtClean="0"/>
              <a:t> loop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00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947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567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0814" y="519526"/>
            <a:ext cx="21387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7372D8"/>
              </a:buClr>
              <a:buSzPct val="80000"/>
            </a:pPr>
            <a:r>
              <a:rPr lang="en-US" sz="4400" b="1" dirty="0" smtClean="0">
                <a:solidFill>
                  <a:srgbClr val="7372D8"/>
                </a:solidFill>
                <a:latin typeface="Bradley Hand ITC" panose="03070402050302030203" pitchFamily="66" charset="0"/>
              </a:rPr>
              <a:t>For Loop</a:t>
            </a:r>
            <a:endParaRPr lang="en-US" sz="4400" b="1" dirty="0">
              <a:solidFill>
                <a:srgbClr val="7372D8"/>
              </a:solidFill>
              <a:latin typeface="Bradley Hand ITC" panose="03070402050302030203" pitchFamily="66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814" y="1563585"/>
            <a:ext cx="6541290" cy="155745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272674" y="3763788"/>
            <a:ext cx="2537874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Initialization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272674" y="4238461"/>
            <a:ext cx="2537874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Condition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272674" y="5219491"/>
            <a:ext cx="2537874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Increment/Decrement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810548" y="3794566"/>
            <a:ext cx="35189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Executed once at the beginning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810547" y="4238461"/>
            <a:ext cx="35060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Evaluated before each iteration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810546" y="5219658"/>
            <a:ext cx="40783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Executed at the end of each iteration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810546" y="4682356"/>
            <a:ext cx="50497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Loop </a:t>
            </a:r>
            <a:r>
              <a:rPr lang="en-US" sz="2000" dirty="0"/>
              <a:t>continues as long as the condition is true</a:t>
            </a:r>
          </a:p>
        </p:txBody>
      </p:sp>
    </p:spTree>
    <p:extLst>
      <p:ext uri="{BB962C8B-B14F-4D97-AF65-F5344CB8AC3E}">
        <p14:creationId xmlns:p14="http://schemas.microsoft.com/office/powerpoint/2010/main" val="309257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0814" y="519526"/>
            <a:ext cx="21387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7372D8"/>
              </a:buClr>
              <a:buSzPct val="80000"/>
            </a:pPr>
            <a:r>
              <a:rPr lang="en-US" sz="4400" b="1" dirty="0" smtClean="0">
                <a:solidFill>
                  <a:srgbClr val="7372D8"/>
                </a:solidFill>
                <a:latin typeface="Bradley Hand ITC" panose="03070402050302030203" pitchFamily="66" charset="0"/>
              </a:rPr>
              <a:t>For Loop</a:t>
            </a:r>
            <a:endParaRPr lang="en-US" sz="4400" b="1" dirty="0">
              <a:solidFill>
                <a:srgbClr val="7372D8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30814" y="1436224"/>
            <a:ext cx="1256770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Example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814" y="1836334"/>
            <a:ext cx="4980077" cy="1389001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462803" y="3625445"/>
            <a:ext cx="1256770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Output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803" y="4015709"/>
            <a:ext cx="2607960" cy="202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19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378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0814" y="519526"/>
            <a:ext cx="27671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7372D8"/>
              </a:buClr>
              <a:buSzPct val="80000"/>
            </a:pPr>
            <a:r>
              <a:rPr lang="en-US" sz="4400" b="1" dirty="0" smtClean="0">
                <a:solidFill>
                  <a:srgbClr val="7372D8"/>
                </a:solidFill>
                <a:latin typeface="Bradley Hand ITC" panose="03070402050302030203" pitchFamily="66" charset="0"/>
              </a:rPr>
              <a:t>While Loop</a:t>
            </a:r>
            <a:endParaRPr lang="en-US" sz="4400" b="1" dirty="0">
              <a:solidFill>
                <a:srgbClr val="7372D8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251091" y="3953400"/>
            <a:ext cx="2537874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Condition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788964" y="3953400"/>
            <a:ext cx="35060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Evaluated before each iteration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788963" y="4397295"/>
            <a:ext cx="50497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Loop </a:t>
            </a:r>
            <a:r>
              <a:rPr lang="en-US" sz="2000" dirty="0"/>
              <a:t>continues as long as the condition is true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814" y="1546946"/>
            <a:ext cx="4344355" cy="150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60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0814" y="519526"/>
            <a:ext cx="27671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7372D8"/>
              </a:buClr>
              <a:buSzPct val="80000"/>
            </a:pPr>
            <a:r>
              <a:rPr lang="en-US" sz="4400" b="1" dirty="0" smtClean="0">
                <a:solidFill>
                  <a:srgbClr val="7372D8"/>
                </a:solidFill>
                <a:latin typeface="Bradley Hand ITC" panose="03070402050302030203" pitchFamily="66" charset="0"/>
              </a:rPr>
              <a:t>While Loop</a:t>
            </a:r>
            <a:endParaRPr lang="en-US" sz="4400" b="1" dirty="0">
              <a:solidFill>
                <a:srgbClr val="7372D8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30814" y="1436224"/>
            <a:ext cx="1256770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Example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2617182" y="4040332"/>
            <a:ext cx="1256770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Output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814" y="1836334"/>
            <a:ext cx="4011846" cy="18038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181" y="4440441"/>
            <a:ext cx="2643587" cy="201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92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66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269</TotalTime>
  <Words>289</Words>
  <Application>Microsoft Office PowerPoint</Application>
  <PresentationFormat>Widescreen</PresentationFormat>
  <Paragraphs>71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Bradley Hand ITC</vt:lpstr>
      <vt:lpstr>Calibri</vt:lpstr>
      <vt:lpstr>Calibri Light</vt:lpstr>
      <vt:lpstr>Corbel</vt:lpstr>
      <vt:lpstr>Wingdings 3</vt:lpstr>
      <vt:lpstr>Parallax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335</cp:revision>
  <dcterms:created xsi:type="dcterms:W3CDTF">2024-06-05T12:27:43Z</dcterms:created>
  <dcterms:modified xsi:type="dcterms:W3CDTF">2024-09-03T07:54:47Z</dcterms:modified>
</cp:coreProperties>
</file>