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8" r:id="rId8"/>
    <p:sldId id="269" r:id="rId9"/>
    <p:sldId id="262" r:id="rId10"/>
    <p:sldId id="263" r:id="rId11"/>
    <p:sldId id="264" r:id="rId12"/>
    <p:sldId id="265" r:id="rId13"/>
    <p:sldId id="266" r:id="rId14"/>
    <p:sldId id="267" r:id="rId15"/>
    <p:sldId id="27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tz Frank" initials="MF" lastIdx="3" clrIdx="0">
    <p:extLst>
      <p:ext uri="{19B8F6BF-5375-455C-9EA6-DF929625EA0E}">
        <p15:presenceInfo xmlns:p15="http://schemas.microsoft.com/office/powerpoint/2012/main" userId="S-1-5-21-2050173116-1283543503-1162140723-14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91" d="100"/>
          <a:sy n="91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01T17:08:04.462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01T17:58:19.896" idx="2">
    <p:pos x="10" y="10"/>
    <p:text>Das Prinzip sollte festlegen, welche Daten gesondert geschützt werden müssen und bei welchen der Aufwand nicht lohnt (--&gt; was sind sensible Daten)</p:text>
    <p:extLst>
      <p:ext uri="{C676402C-5697-4E1C-873F-D02D1690AC5C}">
        <p15:threadingInfo xmlns:p15="http://schemas.microsoft.com/office/powerpoint/2012/main" timeZoneBias="-120"/>
      </p:ext>
    </p:extLst>
  </p:cm>
  <p:cm authorId="1" dt="2016-08-01T18:00:01.023" idx="3">
    <p:pos x="146" y="146"/>
    <p:text>Wenn Infos doppelt geführt werden müssen, kann es zu Konflikten mit den anderen Prinzipen kommen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09.08.2016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144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09.08.2016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953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09.08.2016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10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09.08.2016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855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09.08.2016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002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09.08.2016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913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09.08.2016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220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09.08.2016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610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09.08.2016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423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09.08.2016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18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09.08.2016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88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B9CE6-B8A2-4F67-B4D3-9D12B879175D}" type="datetimeFigureOut">
              <a:rPr lang="de-CH" smtClean="0"/>
              <a:t>09.08.2016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926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Architekturprinzipen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Gruppe 2</a:t>
            </a:r>
          </a:p>
          <a:p>
            <a:r>
              <a:rPr lang="de-CH" dirty="0" smtClean="0"/>
              <a:t>Christian Feuz, Jan Klominsky, Michael Krauße, Frank Moritz, Ye Zhao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952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smtClean="0"/>
              <a:t>Data Security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Vorteile</a:t>
            </a:r>
            <a:endParaRPr lang="de-CH" dirty="0" smtClean="0"/>
          </a:p>
          <a:p>
            <a:pPr lvl="1"/>
            <a:r>
              <a:rPr lang="de-CH" dirty="0" smtClean="0"/>
              <a:t>Erfüllung der gesetzlichen Auflagen</a:t>
            </a:r>
          </a:p>
          <a:p>
            <a:pPr lvl="1"/>
            <a:r>
              <a:rPr lang="de-CH" dirty="0" smtClean="0"/>
              <a:t>Wissensvorsprung behalten</a:t>
            </a:r>
          </a:p>
          <a:p>
            <a:pPr lvl="1"/>
            <a:r>
              <a:rPr lang="de-CH" dirty="0" smtClean="0"/>
              <a:t>Verkaufsargument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789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smtClean="0"/>
              <a:t>Data Security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Vorteile</a:t>
            </a:r>
            <a:endParaRPr lang="de-CH" dirty="0" smtClean="0"/>
          </a:p>
          <a:p>
            <a:pPr lvl="1"/>
            <a:r>
              <a:rPr lang="de-CH" dirty="0" smtClean="0"/>
              <a:t>Erfüllung der gesetzlichen Auflagen</a:t>
            </a:r>
          </a:p>
          <a:p>
            <a:pPr lvl="1"/>
            <a:r>
              <a:rPr lang="de-CH" dirty="0" smtClean="0"/>
              <a:t>Wissensvorsprung behalten</a:t>
            </a:r>
          </a:p>
          <a:p>
            <a:pPr lvl="1"/>
            <a:r>
              <a:rPr lang="de-CH" dirty="0" smtClean="0"/>
              <a:t>Verkaufsargument</a:t>
            </a:r>
          </a:p>
          <a:p>
            <a:pPr lvl="1"/>
            <a:endParaRPr lang="de-CH" dirty="0" smtClean="0"/>
          </a:p>
          <a:p>
            <a:r>
              <a:rPr lang="de-CH" dirty="0"/>
              <a:t>Konsequenzen</a:t>
            </a:r>
            <a:endParaRPr lang="de-CH" dirty="0" smtClean="0"/>
          </a:p>
          <a:p>
            <a:pPr lvl="1"/>
            <a:r>
              <a:rPr lang="de-CH" dirty="0" smtClean="0"/>
              <a:t>Aufwand (technisch, finanziell)</a:t>
            </a:r>
          </a:p>
          <a:p>
            <a:pPr lvl="1"/>
            <a:r>
              <a:rPr lang="de-CH" dirty="0" smtClean="0"/>
              <a:t>Entsprechendes </a:t>
            </a:r>
            <a:r>
              <a:rPr lang="de-CH" dirty="0" err="1" smtClean="0"/>
              <a:t>Know-How</a:t>
            </a:r>
            <a:r>
              <a:rPr lang="de-CH" dirty="0" smtClean="0"/>
              <a:t> notwendig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78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 smtClean="0"/>
              <a:t>Primacy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Principles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Die Architekturprinzipen sind für alle Abteilungen verbindlich</a:t>
            </a:r>
          </a:p>
          <a:p>
            <a:r>
              <a:rPr lang="de-CH" dirty="0" smtClean="0"/>
              <a:t>Neue Projekte müssen die Prinzipen berücksichtigen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7854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 smtClean="0"/>
              <a:t>Primacy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Principles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Vorteile</a:t>
            </a:r>
          </a:p>
          <a:p>
            <a:pPr lvl="1"/>
            <a:r>
              <a:rPr lang="de-CH" dirty="0" smtClean="0"/>
              <a:t>Konsistente Anwendungslandschaft</a:t>
            </a:r>
          </a:p>
          <a:p>
            <a:pPr lvl="1"/>
            <a:r>
              <a:rPr lang="de-CH" dirty="0" smtClean="0"/>
              <a:t>Qualitätssicherung</a:t>
            </a:r>
          </a:p>
          <a:p>
            <a:pPr lvl="1"/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621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 smtClean="0"/>
              <a:t>Primacy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Principles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Vorteile</a:t>
            </a:r>
          </a:p>
          <a:p>
            <a:pPr lvl="1"/>
            <a:r>
              <a:rPr lang="de-CH" dirty="0" smtClean="0"/>
              <a:t>Konsistente Anwendungslandschaft</a:t>
            </a:r>
          </a:p>
          <a:p>
            <a:pPr lvl="1"/>
            <a:r>
              <a:rPr lang="de-CH" dirty="0" smtClean="0"/>
              <a:t>Qualitätssicherung</a:t>
            </a:r>
          </a:p>
          <a:p>
            <a:pPr lvl="1"/>
            <a:endParaRPr lang="de-CH" dirty="0"/>
          </a:p>
          <a:p>
            <a:r>
              <a:rPr lang="de-CH" dirty="0" smtClean="0"/>
              <a:t>Konsequenzen</a:t>
            </a:r>
            <a:endParaRPr lang="de-CH" dirty="0" smtClean="0"/>
          </a:p>
          <a:p>
            <a:pPr lvl="1"/>
            <a:r>
              <a:rPr lang="de-CH" dirty="0" smtClean="0"/>
              <a:t>eventuell erhöhter Projektaufwand, um die Prinzipien einzuhalten</a:t>
            </a:r>
          </a:p>
          <a:p>
            <a:pPr lvl="1"/>
            <a:r>
              <a:rPr lang="de-CH" dirty="0" smtClean="0"/>
              <a:t>wenn ein Prinzip nicht eingehalten werden kann, muss das Regelwerk eventuell überarbeitet werden</a:t>
            </a:r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87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Vielen Dank</a:t>
            </a:r>
            <a:endParaRPr lang="de-CH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157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smtClean="0"/>
              <a:t>Common </a:t>
            </a:r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Applications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Unternehmensweite Anwendungen bevorzugen</a:t>
            </a:r>
          </a:p>
          <a:p>
            <a:r>
              <a:rPr lang="de-CH" dirty="0" smtClean="0"/>
              <a:t>Wenn es im Unternehmen bereits eine Anwendung gibt, keine neue Anwendung einführen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796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smtClean="0"/>
              <a:t>Common </a:t>
            </a:r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Applications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Vorteile</a:t>
            </a:r>
          </a:p>
          <a:p>
            <a:pPr lvl="1"/>
            <a:r>
              <a:rPr lang="de-CH" dirty="0" smtClean="0"/>
              <a:t>Kosteneinsparung</a:t>
            </a:r>
          </a:p>
          <a:p>
            <a:pPr lvl="1"/>
            <a:r>
              <a:rPr lang="de-CH" dirty="0" smtClean="0"/>
              <a:t>Wissensverteilung</a:t>
            </a:r>
          </a:p>
          <a:p>
            <a:pPr lvl="1"/>
            <a:r>
              <a:rPr lang="de-CH" dirty="0" smtClean="0"/>
              <a:t>Datenkonsistenz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37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smtClean="0"/>
              <a:t>Common </a:t>
            </a:r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Applications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Vorteile</a:t>
            </a:r>
          </a:p>
          <a:p>
            <a:pPr lvl="1"/>
            <a:r>
              <a:rPr lang="de-CH" dirty="0" smtClean="0"/>
              <a:t>Kosteneinsparung</a:t>
            </a:r>
          </a:p>
          <a:p>
            <a:pPr lvl="1"/>
            <a:r>
              <a:rPr lang="de-CH" dirty="0" smtClean="0"/>
              <a:t>Wissensverteilung</a:t>
            </a:r>
          </a:p>
          <a:p>
            <a:pPr lvl="1"/>
            <a:r>
              <a:rPr lang="de-CH" dirty="0" smtClean="0"/>
              <a:t>Datenkonsistenz</a:t>
            </a:r>
          </a:p>
          <a:p>
            <a:pPr lvl="1"/>
            <a:endParaRPr lang="de-CH" dirty="0" smtClean="0"/>
          </a:p>
          <a:p>
            <a:r>
              <a:rPr lang="de-CH" dirty="0"/>
              <a:t>Konsequenzen</a:t>
            </a:r>
            <a:endParaRPr lang="de-CH" dirty="0" smtClean="0"/>
          </a:p>
          <a:p>
            <a:pPr lvl="1"/>
            <a:r>
              <a:rPr lang="de-CH" dirty="0" smtClean="0"/>
              <a:t>Flaschenhälse entstehen</a:t>
            </a:r>
          </a:p>
          <a:p>
            <a:pPr lvl="1"/>
            <a:r>
              <a:rPr lang="de-CH" dirty="0" err="1" smtClean="0"/>
              <a:t>Vendor</a:t>
            </a:r>
            <a:r>
              <a:rPr lang="de-CH" dirty="0" smtClean="0"/>
              <a:t> lock in</a:t>
            </a:r>
          </a:p>
          <a:p>
            <a:pPr lvl="1"/>
            <a:r>
              <a:rPr lang="de-CH" dirty="0" smtClean="0"/>
              <a:t>Nicht </a:t>
            </a:r>
            <a:r>
              <a:rPr lang="de-CH" dirty="0" smtClean="0"/>
              <a:t>optimale </a:t>
            </a:r>
            <a:r>
              <a:rPr lang="de-CH" dirty="0" smtClean="0"/>
              <a:t>Lösung für jede Abteilung</a:t>
            </a:r>
          </a:p>
        </p:txBody>
      </p:sp>
    </p:spTree>
    <p:extLst>
      <p:ext uri="{BB962C8B-B14F-4D97-AF65-F5344CB8AC3E}">
        <p14:creationId xmlns:p14="http://schemas.microsoft.com/office/powerpoint/2010/main" val="19236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smtClean="0"/>
              <a:t>Data Trustee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Datenverantwortlichkeiten festlegen</a:t>
            </a:r>
          </a:p>
          <a:p>
            <a:endParaRPr lang="de-CH" dirty="0"/>
          </a:p>
          <a:p>
            <a:r>
              <a:rPr lang="de-CH" dirty="0" smtClean="0"/>
              <a:t>Vorteile</a:t>
            </a:r>
            <a:endParaRPr lang="de-CH" dirty="0"/>
          </a:p>
          <a:p>
            <a:pPr lvl="1"/>
            <a:r>
              <a:rPr lang="de-CH" dirty="0" smtClean="0"/>
              <a:t>Keine </a:t>
            </a:r>
            <a:r>
              <a:rPr lang="de-CH" dirty="0" err="1"/>
              <a:t>Datenredunanz</a:t>
            </a:r>
            <a:r>
              <a:rPr lang="de-CH" dirty="0"/>
              <a:t>: Daten werden nur einmal erfasst und gespeichert</a:t>
            </a:r>
            <a:r>
              <a:rPr lang="de-CH" dirty="0" smtClean="0"/>
              <a:t>.	</a:t>
            </a:r>
            <a:endParaRPr lang="de-CH" dirty="0"/>
          </a:p>
          <a:p>
            <a:pPr lvl="1"/>
            <a:r>
              <a:rPr lang="de-CH" dirty="0" smtClean="0"/>
              <a:t>Datenkonsistenz</a:t>
            </a:r>
            <a:r>
              <a:rPr lang="de-CH" dirty="0"/>
              <a:t>: Die Daten werden bei der Erzeugung validiert, dies erhöht die Qualität der </a:t>
            </a:r>
            <a:r>
              <a:rPr lang="de-CH" dirty="0" smtClean="0"/>
              <a:t>Daten</a:t>
            </a:r>
          </a:p>
          <a:p>
            <a:pPr lvl="1"/>
            <a:r>
              <a:rPr lang="de-CH" dirty="0" smtClean="0"/>
              <a:t>und </a:t>
            </a:r>
            <a:r>
              <a:rPr lang="de-CH" dirty="0"/>
              <a:t>können somit leichter im gesamten Unternehmen verwendet werden.</a:t>
            </a:r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Konsequenzen</a:t>
            </a:r>
            <a:endParaRPr lang="de-CH" dirty="0"/>
          </a:p>
          <a:p>
            <a:pPr lvl="1"/>
            <a:r>
              <a:rPr lang="de-CH" dirty="0" smtClean="0"/>
              <a:t>Die </a:t>
            </a:r>
            <a:r>
              <a:rPr lang="de-CH" dirty="0"/>
              <a:t>Datenhoheit und Kontrolle über die Daten können verloren gehen, wenn sie durch eine Data Trustee verwaltet werden.</a:t>
            </a:r>
          </a:p>
          <a:p>
            <a:pPr lvl="1"/>
            <a:r>
              <a:rPr lang="de-CH" dirty="0"/>
              <a:t>Problematisch bei sicherheitskritischen Daten, sowie bei </a:t>
            </a:r>
            <a:r>
              <a:rPr lang="de-CH" dirty="0" err="1"/>
              <a:t>Cloudlösungen</a:t>
            </a:r>
            <a:r>
              <a:rPr lang="de-CH" dirty="0"/>
              <a:t>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2339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Vocabulary and Data Definitions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Unternehmensweite Definition </a:t>
            </a:r>
            <a:r>
              <a:rPr lang="de-CH" dirty="0" smtClean="0"/>
              <a:t>und Verständnis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88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Vocabulary and Data Definitions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Unternehmensweite Definition und Verständnis</a:t>
            </a:r>
          </a:p>
          <a:p>
            <a:endParaRPr lang="de-CH" dirty="0"/>
          </a:p>
          <a:p>
            <a:r>
              <a:rPr lang="de-CH" dirty="0"/>
              <a:t>Vorteile:</a:t>
            </a:r>
          </a:p>
          <a:p>
            <a:pPr lvl="1"/>
            <a:r>
              <a:rPr lang="de-CH" dirty="0" smtClean="0"/>
              <a:t>Kommunikation erleichtern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438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Vocabulary and Data Definitions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Unternehmensweite Definition und Verständnis</a:t>
            </a:r>
          </a:p>
          <a:p>
            <a:endParaRPr lang="de-CH" dirty="0"/>
          </a:p>
          <a:p>
            <a:r>
              <a:rPr lang="de-CH" dirty="0" smtClean="0"/>
              <a:t>Vorteile</a:t>
            </a:r>
            <a:endParaRPr lang="de-CH" dirty="0"/>
          </a:p>
          <a:p>
            <a:pPr lvl="1"/>
            <a:r>
              <a:rPr lang="de-CH" dirty="0" smtClean="0"/>
              <a:t>Kommunikation erleichtern</a:t>
            </a:r>
          </a:p>
          <a:p>
            <a:pPr lvl="1"/>
            <a:endParaRPr lang="de-CH" dirty="0" smtClean="0"/>
          </a:p>
          <a:p>
            <a:r>
              <a:rPr lang="de-CH" dirty="0"/>
              <a:t>Konsequenzen</a:t>
            </a:r>
            <a:endParaRPr lang="de-CH" dirty="0"/>
          </a:p>
          <a:p>
            <a:pPr lvl="1"/>
            <a:r>
              <a:rPr lang="de-CH" dirty="0" smtClean="0"/>
              <a:t>Ressourcen</a:t>
            </a:r>
          </a:p>
          <a:p>
            <a:pPr lvl="1"/>
            <a:r>
              <a:rPr lang="de-CH" dirty="0" smtClean="0"/>
              <a:t>Initiale Arbeit</a:t>
            </a:r>
          </a:p>
          <a:p>
            <a:pPr lvl="1"/>
            <a:r>
              <a:rPr lang="de-CH" dirty="0"/>
              <a:t>K</a:t>
            </a:r>
            <a:r>
              <a:rPr lang="de-CH" dirty="0" smtClean="0"/>
              <a:t>oordination</a:t>
            </a: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86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smtClean="0"/>
              <a:t>Data Security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S</a:t>
            </a:r>
            <a:r>
              <a:rPr lang="de-CH" dirty="0" smtClean="0"/>
              <a:t>ensible </a:t>
            </a:r>
            <a:r>
              <a:rPr lang="de-CH" dirty="0" smtClean="0"/>
              <a:t>Daten </a:t>
            </a:r>
            <a:r>
              <a:rPr lang="de-CH" dirty="0" smtClean="0"/>
              <a:t>vor </a:t>
            </a:r>
            <a:r>
              <a:rPr lang="de-CH" dirty="0" smtClean="0"/>
              <a:t>unberechtigtem Zugriff </a:t>
            </a:r>
            <a:r>
              <a:rPr lang="de-CH" dirty="0" smtClean="0"/>
              <a:t>schützen</a:t>
            </a:r>
            <a:endParaRPr lang="de-CH" dirty="0" smtClean="0"/>
          </a:p>
          <a:p>
            <a:r>
              <a:rPr lang="de-CH" dirty="0" smtClean="0"/>
              <a:t>Dabei müssen sowohl gesetzliche </a:t>
            </a:r>
            <a:r>
              <a:rPr lang="de-CH" dirty="0" smtClean="0"/>
              <a:t>Rahmenbedingungen als auch die technischen Massnahmen der Datenschutzkriterien, idealerweise bereits beim Projektstart, berücksichtigt werden. </a:t>
            </a:r>
          </a:p>
          <a:p>
            <a:r>
              <a:rPr lang="de-CH" dirty="0" smtClean="0"/>
              <a:t>Interne Stellen müssen festlegen und überwachen, wer auf welche Daten zugreifen kann und den Zugriff für unberechtigte Personen und Systeme sperren.</a:t>
            </a:r>
          </a:p>
          <a:p>
            <a:r>
              <a:rPr lang="de-CH" dirty="0" smtClean="0"/>
              <a:t>Das kann dazu führen das einzelne Informationen doppelt geführt werden, wo aus Datenschutzgründen Profile nicht verknüpft werden dürfen.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9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Breitbild</PresentationFormat>
  <Paragraphs>85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Architekturprinzipen</vt:lpstr>
      <vt:lpstr>Common Use Applications</vt:lpstr>
      <vt:lpstr>Common Use Applications</vt:lpstr>
      <vt:lpstr>Common Use Applications</vt:lpstr>
      <vt:lpstr>Data Trustee</vt:lpstr>
      <vt:lpstr>Common Vocabulary and Data Definitions</vt:lpstr>
      <vt:lpstr>Common Vocabulary and Data Definitions</vt:lpstr>
      <vt:lpstr>Common Vocabulary and Data Definitions</vt:lpstr>
      <vt:lpstr>Data Security</vt:lpstr>
      <vt:lpstr>Data Security</vt:lpstr>
      <vt:lpstr>Data Security</vt:lpstr>
      <vt:lpstr>Primacy of Principles</vt:lpstr>
      <vt:lpstr>Primacy of Principles</vt:lpstr>
      <vt:lpstr>Primacy of Principles</vt:lpstr>
      <vt:lpstr>Vielen Dank</vt:lpstr>
    </vt:vector>
  </TitlesOfParts>
  <Company>Glaux Soft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Frank</dc:creator>
  <cp:lastModifiedBy>Moritz Frank</cp:lastModifiedBy>
  <cp:revision>14</cp:revision>
  <dcterms:created xsi:type="dcterms:W3CDTF">2016-08-01T15:03:14Z</dcterms:created>
  <dcterms:modified xsi:type="dcterms:W3CDTF">2016-08-09T07:11:59Z</dcterms:modified>
</cp:coreProperties>
</file>