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8889280f7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8889280f7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8889280f7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889280f7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8889280f7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8889280f7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8889280f7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8889280f7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8889280f7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8889280f7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8889280f7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8889280f7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8889280f7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8889280f7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8889280f7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8889280f7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8889280f7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8889280f7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2"/>
              </a:buClr>
              <a:buSzPts val="1100"/>
              <a:buFont typeface="Arial"/>
              <a:buNone/>
            </a:pPr>
            <a:r>
              <a:t/>
            </a:r>
            <a:endParaRPr sz="1200">
              <a:solidFill>
                <a:srgbClr val="222222"/>
              </a:solidFill>
              <a:latin typeface="Cambria"/>
              <a:ea typeface="Cambria"/>
              <a:cs typeface="Cambria"/>
              <a:sym typeface="Cambria"/>
            </a:endParaRPr>
          </a:p>
          <a:p>
            <a:pPr indent="0" lvl="0" marL="0" rtl="0" algn="l">
              <a:lnSpc>
                <a:spcPct val="115000"/>
              </a:lnSpc>
              <a:spcBef>
                <a:spcPts val="0"/>
              </a:spcBef>
              <a:spcAft>
                <a:spcPts val="0"/>
              </a:spcAft>
              <a:buClr>
                <a:schemeClr val="dk2"/>
              </a:buClr>
              <a:buSzPts val="1100"/>
              <a:buFont typeface="Arial"/>
              <a:buNone/>
            </a:pPr>
            <a:r>
              <a:rPr i="1" lang="es-419" sz="3200">
                <a:solidFill>
                  <a:srgbClr val="222222"/>
                </a:solidFill>
                <a:latin typeface="Cambria"/>
                <a:ea typeface="Cambria"/>
                <a:cs typeface="Cambria"/>
                <a:sym typeface="Cambria"/>
              </a:rPr>
              <a:t>Galería de productos web</a:t>
            </a:r>
            <a:endParaRPr i="1" sz="3200">
              <a:solidFill>
                <a:srgbClr val="222222"/>
              </a:solidFill>
              <a:latin typeface="Cambria"/>
              <a:ea typeface="Cambria"/>
              <a:cs typeface="Cambria"/>
              <a:sym typeface="Cambria"/>
            </a:endParaRPr>
          </a:p>
          <a:p>
            <a:pPr indent="0" lvl="0" marL="0" rtl="0" algn="l">
              <a:spcBef>
                <a:spcPts val="0"/>
              </a:spcBef>
              <a:spcAft>
                <a:spcPts val="0"/>
              </a:spcAft>
              <a:buClr>
                <a:schemeClr val="dk2"/>
              </a:buClr>
              <a:buSzPts val="1100"/>
              <a:buFont typeface="Arial"/>
              <a:buNone/>
            </a:pPr>
            <a:r>
              <a:rPr i="1" lang="es-419" sz="3200">
                <a:solidFill>
                  <a:srgbClr val="222222"/>
                </a:solidFill>
                <a:latin typeface="Cambria"/>
                <a:ea typeface="Cambria"/>
                <a:cs typeface="Cambria"/>
                <a:sym typeface="Cambria"/>
              </a:rPr>
              <a:t>Calzados Lara Paillaco®</a:t>
            </a:r>
            <a:r>
              <a:rPr lang="es-419">
                <a:latin typeface="Cambria"/>
                <a:ea typeface="Cambria"/>
                <a:cs typeface="Cambria"/>
                <a:sym typeface="Cambria"/>
              </a:rPr>
              <a:t> </a:t>
            </a:r>
            <a:endParaRPr>
              <a:latin typeface="Cambria"/>
              <a:ea typeface="Cambria"/>
              <a:cs typeface="Cambria"/>
              <a:sym typeface="Cambria"/>
            </a:endParaRPr>
          </a:p>
        </p:txBody>
      </p:sp>
      <p:sp>
        <p:nvSpPr>
          <p:cNvPr id="87" name="Google Shape;87;p13"/>
          <p:cNvSpPr txBox="1"/>
          <p:nvPr>
            <p:ph idx="1" type="subTitle"/>
          </p:nvPr>
        </p:nvSpPr>
        <p:spPr>
          <a:xfrm>
            <a:off x="464950" y="3382775"/>
            <a:ext cx="7688100" cy="105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a:t>Eduardo </a:t>
            </a:r>
            <a:r>
              <a:rPr lang="es-419"/>
              <a:t>Hopperdietzel</a:t>
            </a:r>
            <a:endParaRPr/>
          </a:p>
          <a:p>
            <a:pPr indent="-330200" lvl="0" marL="457200" rtl="0" algn="l">
              <a:spcBef>
                <a:spcPts val="0"/>
              </a:spcBef>
              <a:spcAft>
                <a:spcPts val="0"/>
              </a:spcAft>
              <a:buSzPts val="1600"/>
              <a:buChar char="●"/>
            </a:pPr>
            <a:r>
              <a:rPr lang="es-419"/>
              <a:t>Sebastián Lara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nvSpPr>
        <p:spPr>
          <a:xfrm>
            <a:off x="505425" y="1189200"/>
            <a:ext cx="8258700" cy="3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latin typeface="Lato"/>
                <a:ea typeface="Lato"/>
                <a:cs typeface="Lato"/>
                <a:sym typeface="Lato"/>
              </a:rPr>
              <a:t>Esta sección permitirá al administrador, buscar, visualizar y modificar pedidos realizados por los clientes.</a:t>
            </a:r>
            <a:endParaRPr sz="1800">
              <a:latin typeface="Lato"/>
              <a:ea typeface="Lato"/>
              <a:cs typeface="Lato"/>
              <a:sym typeface="Lato"/>
            </a:endParaRPr>
          </a:p>
        </p:txBody>
      </p:sp>
      <p:sp>
        <p:nvSpPr>
          <p:cNvPr id="141" name="Google Shape;141;p22"/>
          <p:cNvSpPr txBox="1"/>
          <p:nvPr/>
        </p:nvSpPr>
        <p:spPr>
          <a:xfrm>
            <a:off x="505425" y="446100"/>
            <a:ext cx="5158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latin typeface="Lato"/>
                <a:ea typeface="Lato"/>
                <a:cs typeface="Lato"/>
                <a:sym typeface="Lato"/>
              </a:rPr>
              <a:t>Panel de </a:t>
            </a:r>
            <a:r>
              <a:rPr b="1" lang="es-419" sz="2200">
                <a:latin typeface="Lato"/>
                <a:ea typeface="Lato"/>
                <a:cs typeface="Lato"/>
                <a:sym typeface="Lato"/>
              </a:rPr>
              <a:t>Gestión</a:t>
            </a:r>
            <a:r>
              <a:rPr b="1" lang="es-419" sz="2200">
                <a:latin typeface="Lato"/>
                <a:ea typeface="Lato"/>
                <a:cs typeface="Lato"/>
                <a:sym typeface="Lato"/>
              </a:rPr>
              <a:t> de Pedidos</a:t>
            </a:r>
            <a:endParaRPr b="1" sz="22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nvSpPr>
        <p:spPr>
          <a:xfrm>
            <a:off x="505425" y="1189200"/>
            <a:ext cx="4805700" cy="3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latin typeface="Lato"/>
                <a:ea typeface="Lato"/>
                <a:cs typeface="Lato"/>
                <a:sym typeface="Lato"/>
              </a:rPr>
              <a:t>Dado que el cliente desea, que a futuro se desarrolle una aplicación móvil para el administrador, implementaremos un servicio centralizado al cual se podrá acceder a </a:t>
            </a:r>
            <a:r>
              <a:rPr lang="es-419" sz="1800">
                <a:latin typeface="Lato"/>
                <a:ea typeface="Lato"/>
                <a:cs typeface="Lato"/>
                <a:sym typeface="Lato"/>
              </a:rPr>
              <a:t>través</a:t>
            </a:r>
            <a:r>
              <a:rPr lang="es-419" sz="1800">
                <a:latin typeface="Lato"/>
                <a:ea typeface="Lato"/>
                <a:cs typeface="Lato"/>
                <a:sym typeface="Lato"/>
              </a:rPr>
              <a:t> de una API REST.</a:t>
            </a:r>
            <a:endParaRPr sz="1800">
              <a:latin typeface="Lato"/>
              <a:ea typeface="Lato"/>
              <a:cs typeface="Lato"/>
              <a:sym typeface="Lato"/>
            </a:endParaRPr>
          </a:p>
          <a:p>
            <a:pPr indent="0" lvl="0" marL="0" rtl="0" algn="l">
              <a:spcBef>
                <a:spcPts val="0"/>
              </a:spcBef>
              <a:spcAft>
                <a:spcPts val="0"/>
              </a:spcAft>
              <a:buNone/>
            </a:pPr>
            <a:r>
              <a:rPr lang="es-419" sz="1800">
                <a:latin typeface="Lato"/>
                <a:ea typeface="Lato"/>
                <a:cs typeface="Lato"/>
                <a:sym typeface="Lato"/>
              </a:rPr>
              <a:t>Por lo tanto </a:t>
            </a:r>
            <a:r>
              <a:rPr lang="es-419" sz="1800">
                <a:latin typeface="Lato"/>
                <a:ea typeface="Lato"/>
                <a:cs typeface="Lato"/>
                <a:sym typeface="Lato"/>
              </a:rPr>
              <a:t>utilizaremos</a:t>
            </a:r>
            <a:r>
              <a:rPr lang="es-419" sz="1800">
                <a:latin typeface="Lato"/>
                <a:ea typeface="Lato"/>
                <a:cs typeface="Lato"/>
                <a:sym typeface="Lato"/>
              </a:rPr>
              <a:t> el patrón </a:t>
            </a:r>
            <a:r>
              <a:rPr i="1" lang="es-419" sz="1800">
                <a:latin typeface="Lato"/>
                <a:ea typeface="Lato"/>
                <a:cs typeface="Lato"/>
                <a:sym typeface="Lato"/>
              </a:rPr>
              <a:t>Por Capas,</a:t>
            </a:r>
            <a:r>
              <a:rPr lang="es-419" sz="1800">
                <a:latin typeface="Lato"/>
                <a:ea typeface="Lato"/>
                <a:cs typeface="Lato"/>
                <a:sym typeface="Lato"/>
              </a:rPr>
              <a:t> el cual se ajusta a estas necesidades.</a:t>
            </a:r>
            <a:endParaRPr sz="1800">
              <a:latin typeface="Lato"/>
              <a:ea typeface="Lato"/>
              <a:cs typeface="Lato"/>
              <a:sym typeface="Lato"/>
            </a:endParaRPr>
          </a:p>
          <a:p>
            <a:pPr indent="0" lvl="0" marL="0" rtl="0" algn="l">
              <a:spcBef>
                <a:spcPts val="0"/>
              </a:spcBef>
              <a:spcAft>
                <a:spcPts val="0"/>
              </a:spcAft>
              <a:buNone/>
            </a:pPr>
            <a:r>
              <a:rPr lang="es-419" sz="1800">
                <a:latin typeface="Lato"/>
                <a:ea typeface="Lato"/>
                <a:cs typeface="Lato"/>
                <a:sym typeface="Lato"/>
              </a:rPr>
              <a:t>Además, porque de esta forma </a:t>
            </a:r>
            <a:r>
              <a:rPr lang="es-419" sz="1800">
                <a:latin typeface="Lato"/>
                <a:ea typeface="Lato"/>
                <a:cs typeface="Lato"/>
                <a:sym typeface="Lato"/>
              </a:rPr>
              <a:t>podemos</a:t>
            </a:r>
            <a:r>
              <a:rPr lang="es-419" sz="1800">
                <a:latin typeface="Lato"/>
                <a:ea typeface="Lato"/>
                <a:cs typeface="Lato"/>
                <a:sym typeface="Lato"/>
              </a:rPr>
              <a:t> controlar de forma segura, los distintos tipos de acceso de distintos tipos de usuario al sistema.</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sp>
        <p:nvSpPr>
          <p:cNvPr id="147" name="Google Shape;147;p23"/>
          <p:cNvSpPr txBox="1"/>
          <p:nvPr/>
        </p:nvSpPr>
        <p:spPr>
          <a:xfrm>
            <a:off x="505425" y="446100"/>
            <a:ext cx="5158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latin typeface="Lato"/>
                <a:ea typeface="Lato"/>
                <a:cs typeface="Lato"/>
                <a:sym typeface="Lato"/>
              </a:rPr>
              <a:t>Patrón Arquitectónico</a:t>
            </a:r>
            <a:endParaRPr b="1" sz="2200">
              <a:latin typeface="Lato"/>
              <a:ea typeface="Lato"/>
              <a:cs typeface="Lato"/>
              <a:sym typeface="Lato"/>
            </a:endParaRPr>
          </a:p>
        </p:txBody>
      </p:sp>
      <p:pic>
        <p:nvPicPr>
          <p:cNvPr id="148" name="Google Shape;148;p23"/>
          <p:cNvPicPr preferRelativeResize="0"/>
          <p:nvPr/>
        </p:nvPicPr>
        <p:blipFill>
          <a:blip r:embed="rId3">
            <a:alphaModFix/>
          </a:blip>
          <a:stretch>
            <a:fillRect/>
          </a:stretch>
        </p:blipFill>
        <p:spPr>
          <a:xfrm>
            <a:off x="5399650" y="1063100"/>
            <a:ext cx="3123825" cy="342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nvSpPr>
        <p:spPr>
          <a:xfrm>
            <a:off x="419775" y="1189075"/>
            <a:ext cx="7933500" cy="382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419" sz="1800">
                <a:highlight>
                  <a:srgbClr val="FFFFFF"/>
                </a:highlight>
                <a:latin typeface="Lato"/>
                <a:ea typeface="Lato"/>
                <a:cs typeface="Lato"/>
                <a:sym typeface="Lato"/>
              </a:rPr>
              <a:t>Calzados Lara Paillaco, PYME de Félix Hernán Lara Oyarzún, es una empresa de talabartería ubicada en la Región de Los Ríos en la comuna de Paillaco con más de 75 años de tradición familiar. Este negocio fabrica diversos artículos de cuero, principalmente zapatos de huaso, teniendo así una gran cantidad de clientes a lo largo del país.</a:t>
            </a:r>
            <a:endParaRPr sz="1800">
              <a:highlight>
                <a:srgbClr val="FFFFFF"/>
              </a:highlight>
              <a:latin typeface="Lato"/>
              <a:ea typeface="Lato"/>
              <a:cs typeface="Lato"/>
              <a:sym typeface="Lato"/>
            </a:endParaRPr>
          </a:p>
          <a:p>
            <a:pPr indent="0" lvl="0" marL="457200" rtl="0" algn="l">
              <a:spcBef>
                <a:spcPts val="1800"/>
              </a:spcBef>
              <a:spcAft>
                <a:spcPts val="0"/>
              </a:spcAft>
              <a:buNone/>
            </a:pPr>
            <a:r>
              <a:t/>
            </a:r>
            <a:endParaRPr sz="1800">
              <a:latin typeface="Lato"/>
              <a:ea typeface="Lato"/>
              <a:cs typeface="Lato"/>
              <a:sym typeface="Lato"/>
            </a:endParaRPr>
          </a:p>
        </p:txBody>
      </p:sp>
      <p:sp>
        <p:nvSpPr>
          <p:cNvPr id="93" name="Google Shape;93;p14"/>
          <p:cNvSpPr txBox="1"/>
          <p:nvPr/>
        </p:nvSpPr>
        <p:spPr>
          <a:xfrm>
            <a:off x="505425" y="445975"/>
            <a:ext cx="5158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latin typeface="Lato"/>
                <a:ea typeface="Lato"/>
                <a:cs typeface="Lato"/>
                <a:sym typeface="Lato"/>
              </a:rPr>
              <a:t>Introducción</a:t>
            </a:r>
            <a:endParaRPr b="1" sz="2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nvSpPr>
        <p:spPr>
          <a:xfrm>
            <a:off x="505425" y="1189200"/>
            <a:ext cx="8258700" cy="3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latin typeface="Lato"/>
                <a:ea typeface="Lato"/>
                <a:cs typeface="Lato"/>
                <a:sym typeface="Lato"/>
              </a:rPr>
              <a:t>El objetivo del proyecto, es simplificar las gestión de pedidos, de la empresa.</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s-419" sz="1800">
                <a:latin typeface="Lato"/>
                <a:ea typeface="Lato"/>
                <a:cs typeface="Lato"/>
                <a:sym typeface="Lato"/>
              </a:rPr>
              <a:t>Para esto, se desarrollará un sitio web con las siguientes </a:t>
            </a:r>
            <a:r>
              <a:rPr lang="es-419" sz="1800">
                <a:latin typeface="Lato"/>
                <a:ea typeface="Lato"/>
                <a:cs typeface="Lato"/>
                <a:sym typeface="Lato"/>
              </a:rPr>
              <a:t>características</a:t>
            </a:r>
            <a:r>
              <a:rPr lang="es-419" sz="1800">
                <a:latin typeface="Lato"/>
                <a:ea typeface="Lato"/>
                <a:cs typeface="Lato"/>
                <a:sym typeface="Lato"/>
              </a:rPr>
              <a:t>:</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s-419" sz="1800">
                <a:latin typeface="Lato"/>
                <a:ea typeface="Lato"/>
                <a:cs typeface="Lato"/>
                <a:sym typeface="Lato"/>
              </a:rPr>
              <a:t>Página de presentación del negocio.</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s-419" sz="1800">
                <a:latin typeface="Lato"/>
                <a:ea typeface="Lato"/>
                <a:cs typeface="Lato"/>
                <a:sym typeface="Lato"/>
              </a:rPr>
              <a:t>Galería de productos administrable.</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s-419" sz="1800">
                <a:latin typeface="Lato"/>
                <a:ea typeface="Lato"/>
                <a:cs typeface="Lato"/>
                <a:sym typeface="Lato"/>
              </a:rPr>
              <a:t>Panel de administrador.</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s-419" sz="1800">
                <a:latin typeface="Lato"/>
                <a:ea typeface="Lato"/>
                <a:cs typeface="Lato"/>
                <a:sym typeface="Lato"/>
              </a:rPr>
              <a:t>Panel de </a:t>
            </a:r>
            <a:r>
              <a:rPr lang="es-419" sz="1800">
                <a:latin typeface="Lato"/>
                <a:ea typeface="Lato"/>
                <a:cs typeface="Lato"/>
                <a:sym typeface="Lato"/>
              </a:rPr>
              <a:t>gestión</a:t>
            </a:r>
            <a:r>
              <a:rPr lang="es-419" sz="1800">
                <a:latin typeface="Lato"/>
                <a:ea typeface="Lato"/>
                <a:cs typeface="Lato"/>
                <a:sym typeface="Lato"/>
              </a:rPr>
              <a:t> de pedidos.</a:t>
            </a:r>
            <a:endParaRPr sz="1800">
              <a:latin typeface="Lato"/>
              <a:ea typeface="Lato"/>
              <a:cs typeface="Lato"/>
              <a:sym typeface="Lato"/>
            </a:endParaRPr>
          </a:p>
        </p:txBody>
      </p:sp>
      <p:sp>
        <p:nvSpPr>
          <p:cNvPr id="99" name="Google Shape;99;p15"/>
          <p:cNvSpPr txBox="1"/>
          <p:nvPr/>
        </p:nvSpPr>
        <p:spPr>
          <a:xfrm>
            <a:off x="505425" y="446100"/>
            <a:ext cx="5158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latin typeface="Lato"/>
                <a:ea typeface="Lato"/>
                <a:cs typeface="Lato"/>
                <a:sym typeface="Lato"/>
              </a:rPr>
              <a:t>Propósito del proyecto</a:t>
            </a:r>
            <a:endParaRPr b="1" sz="2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nvSpPr>
        <p:spPr>
          <a:xfrm>
            <a:off x="505425" y="1189200"/>
            <a:ext cx="8258700" cy="3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latin typeface="Lato"/>
                <a:ea typeface="Lato"/>
                <a:cs typeface="Lato"/>
                <a:sym typeface="Lato"/>
              </a:rPr>
              <a:t>Sección que contendrá</a:t>
            </a:r>
            <a:r>
              <a:rPr lang="es-419" sz="1800">
                <a:latin typeface="Lato"/>
                <a:ea typeface="Lato"/>
                <a:cs typeface="Lato"/>
                <a:sym typeface="Lato"/>
              </a:rPr>
              <a:t> información sobre el negocio, </a:t>
            </a:r>
            <a:r>
              <a:rPr lang="es-419" sz="1800">
                <a:latin typeface="Lato"/>
                <a:ea typeface="Lato"/>
                <a:cs typeface="Lato"/>
                <a:sym typeface="Lato"/>
              </a:rPr>
              <a:t>historia, contacto, etc, la cual será visible por los clientes.</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s-419" sz="1800">
                <a:latin typeface="Lato"/>
                <a:ea typeface="Lato"/>
                <a:cs typeface="Lato"/>
                <a:sym typeface="Lato"/>
              </a:rPr>
              <a:t>La información de esta sección será modificable desde el panel de administrador.</a:t>
            </a:r>
            <a:endParaRPr sz="1800">
              <a:latin typeface="Lato"/>
              <a:ea typeface="Lato"/>
              <a:cs typeface="Lato"/>
              <a:sym typeface="Lato"/>
            </a:endParaRPr>
          </a:p>
        </p:txBody>
      </p:sp>
      <p:sp>
        <p:nvSpPr>
          <p:cNvPr id="105" name="Google Shape;105;p16"/>
          <p:cNvSpPr txBox="1"/>
          <p:nvPr/>
        </p:nvSpPr>
        <p:spPr>
          <a:xfrm>
            <a:off x="505425" y="446100"/>
            <a:ext cx="5158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latin typeface="Lato"/>
                <a:ea typeface="Lato"/>
                <a:cs typeface="Lato"/>
                <a:sym typeface="Lato"/>
              </a:rPr>
              <a:t>Página de Presentación del Negocio</a:t>
            </a:r>
            <a:endParaRPr b="1" sz="2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nvSpPr>
        <p:spPr>
          <a:xfrm>
            <a:off x="505425" y="446100"/>
            <a:ext cx="5158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latin typeface="Lato"/>
                <a:ea typeface="Lato"/>
                <a:cs typeface="Lato"/>
                <a:sym typeface="Lato"/>
              </a:rPr>
              <a:t>Página de Presentación del Negocio</a:t>
            </a:r>
            <a:endParaRPr b="1" sz="2200">
              <a:latin typeface="Lato"/>
              <a:ea typeface="Lato"/>
              <a:cs typeface="Lato"/>
              <a:sym typeface="Lato"/>
            </a:endParaRPr>
          </a:p>
        </p:txBody>
      </p:sp>
      <p:pic>
        <p:nvPicPr>
          <p:cNvPr id="111" name="Google Shape;111;p17"/>
          <p:cNvPicPr preferRelativeResize="0"/>
          <p:nvPr/>
        </p:nvPicPr>
        <p:blipFill>
          <a:blip r:embed="rId3">
            <a:alphaModFix/>
          </a:blip>
          <a:stretch>
            <a:fillRect/>
          </a:stretch>
        </p:blipFill>
        <p:spPr>
          <a:xfrm>
            <a:off x="625130" y="958175"/>
            <a:ext cx="7093174" cy="3987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nvSpPr>
        <p:spPr>
          <a:xfrm>
            <a:off x="505425" y="1189200"/>
            <a:ext cx="8258700" cy="3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latin typeface="Lato"/>
                <a:ea typeface="Lato"/>
                <a:cs typeface="Lato"/>
                <a:sym typeface="Lato"/>
              </a:rPr>
              <a:t>Esta sección permitirá a los clientes, visualizar los productos del negocio, modificar sus cualidades, y seleccionar cantidades de cada uno para posteriormente concretar un pedido.</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s-419" sz="1800">
                <a:latin typeface="Lato"/>
                <a:ea typeface="Lato"/>
                <a:cs typeface="Lato"/>
                <a:sym typeface="Lato"/>
              </a:rPr>
              <a:t>Los productos podrán ser creados, modificados y eliminados desde el panel de administrador.</a:t>
            </a:r>
            <a:endParaRPr sz="1800">
              <a:latin typeface="Lato"/>
              <a:ea typeface="Lato"/>
              <a:cs typeface="Lato"/>
              <a:sym typeface="Lato"/>
            </a:endParaRPr>
          </a:p>
        </p:txBody>
      </p:sp>
      <p:sp>
        <p:nvSpPr>
          <p:cNvPr id="117" name="Google Shape;117;p18"/>
          <p:cNvSpPr txBox="1"/>
          <p:nvPr/>
        </p:nvSpPr>
        <p:spPr>
          <a:xfrm>
            <a:off x="505425" y="446100"/>
            <a:ext cx="5158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latin typeface="Lato"/>
                <a:ea typeface="Lato"/>
                <a:cs typeface="Lato"/>
                <a:sym typeface="Lato"/>
              </a:rPr>
              <a:t>Galería de Productos</a:t>
            </a:r>
            <a:endParaRPr b="1" sz="2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nvSpPr>
        <p:spPr>
          <a:xfrm>
            <a:off x="505425" y="446100"/>
            <a:ext cx="5158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latin typeface="Lato"/>
                <a:ea typeface="Lato"/>
                <a:cs typeface="Lato"/>
                <a:sym typeface="Lato"/>
              </a:rPr>
              <a:t>Galería de Productos</a:t>
            </a:r>
            <a:endParaRPr b="1" sz="2200">
              <a:latin typeface="Lato"/>
              <a:ea typeface="Lato"/>
              <a:cs typeface="Lato"/>
              <a:sym typeface="Lato"/>
            </a:endParaRPr>
          </a:p>
        </p:txBody>
      </p:sp>
      <p:pic>
        <p:nvPicPr>
          <p:cNvPr id="123" name="Google Shape;123;p19"/>
          <p:cNvPicPr preferRelativeResize="0"/>
          <p:nvPr/>
        </p:nvPicPr>
        <p:blipFill>
          <a:blip r:embed="rId3">
            <a:alphaModFix/>
          </a:blip>
          <a:stretch>
            <a:fillRect/>
          </a:stretch>
        </p:blipFill>
        <p:spPr>
          <a:xfrm>
            <a:off x="690825" y="991600"/>
            <a:ext cx="7230354" cy="4065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nvSpPr>
        <p:spPr>
          <a:xfrm>
            <a:off x="505425" y="446100"/>
            <a:ext cx="5158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latin typeface="Lato"/>
                <a:ea typeface="Lato"/>
                <a:cs typeface="Lato"/>
                <a:sym typeface="Lato"/>
              </a:rPr>
              <a:t>Galería de Productos</a:t>
            </a:r>
            <a:endParaRPr b="1" sz="2200">
              <a:latin typeface="Lato"/>
              <a:ea typeface="Lato"/>
              <a:cs typeface="Lato"/>
              <a:sym typeface="Lato"/>
            </a:endParaRPr>
          </a:p>
        </p:txBody>
      </p:sp>
      <p:pic>
        <p:nvPicPr>
          <p:cNvPr id="129" name="Google Shape;129;p20"/>
          <p:cNvPicPr preferRelativeResize="0"/>
          <p:nvPr/>
        </p:nvPicPr>
        <p:blipFill>
          <a:blip r:embed="rId3">
            <a:alphaModFix/>
          </a:blip>
          <a:stretch>
            <a:fillRect/>
          </a:stretch>
        </p:blipFill>
        <p:spPr>
          <a:xfrm>
            <a:off x="681650" y="973675"/>
            <a:ext cx="7230375" cy="4065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nvSpPr>
        <p:spPr>
          <a:xfrm>
            <a:off x="505425" y="1189200"/>
            <a:ext cx="8258700" cy="3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latin typeface="Lato"/>
                <a:ea typeface="Lato"/>
                <a:cs typeface="Lato"/>
                <a:sym typeface="Lato"/>
              </a:rPr>
              <a:t>Esta sección permitirá modificar la información y aspectos visuales del sitio web, como </a:t>
            </a:r>
            <a:r>
              <a:rPr lang="es-419" sz="1800">
                <a:latin typeface="Lato"/>
                <a:ea typeface="Lato"/>
                <a:cs typeface="Lato"/>
                <a:sym typeface="Lato"/>
              </a:rPr>
              <a:t>también</a:t>
            </a:r>
            <a:r>
              <a:rPr lang="es-419" sz="1800">
                <a:latin typeface="Lato"/>
                <a:ea typeface="Lato"/>
                <a:cs typeface="Lato"/>
                <a:sym typeface="Lato"/>
              </a:rPr>
              <a:t> los productos de la sección galería.</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s-419" sz="1800">
                <a:latin typeface="Lato"/>
                <a:ea typeface="Lato"/>
                <a:cs typeface="Lato"/>
                <a:sym typeface="Lato"/>
              </a:rPr>
              <a:t>Se requerirá </a:t>
            </a:r>
            <a:r>
              <a:rPr lang="es-419" sz="1800">
                <a:latin typeface="Lato"/>
                <a:ea typeface="Lato"/>
                <a:cs typeface="Lato"/>
                <a:sym typeface="Lato"/>
              </a:rPr>
              <a:t>autenticación</a:t>
            </a:r>
            <a:r>
              <a:rPr lang="es-419" sz="1800">
                <a:latin typeface="Lato"/>
                <a:ea typeface="Lato"/>
                <a:cs typeface="Lato"/>
                <a:sym typeface="Lato"/>
              </a:rPr>
              <a:t> previa para acceder a este panel.</a:t>
            </a:r>
            <a:endParaRPr sz="1800">
              <a:latin typeface="Lato"/>
              <a:ea typeface="Lato"/>
              <a:cs typeface="Lato"/>
              <a:sym typeface="Lato"/>
            </a:endParaRPr>
          </a:p>
        </p:txBody>
      </p:sp>
      <p:sp>
        <p:nvSpPr>
          <p:cNvPr id="135" name="Google Shape;135;p21"/>
          <p:cNvSpPr txBox="1"/>
          <p:nvPr/>
        </p:nvSpPr>
        <p:spPr>
          <a:xfrm>
            <a:off x="505425" y="446100"/>
            <a:ext cx="5158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latin typeface="Lato"/>
                <a:ea typeface="Lato"/>
                <a:cs typeface="Lato"/>
                <a:sym typeface="Lato"/>
              </a:rPr>
              <a:t>Panel de Administrador</a:t>
            </a:r>
            <a:endParaRPr b="1" sz="2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