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7150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11" Type="http://schemas.openxmlformats.org/officeDocument/2006/relationships/slide" Target="slides/slide6.xml"/><Relationship Id="rId22" Type="http://schemas.openxmlformats.org/officeDocument/2006/relationships/font" Target="fonts/Lora-boldItalic.fntdata"/><Relationship Id="rId10" Type="http://schemas.openxmlformats.org/officeDocument/2006/relationships/slide" Target="slides/slide5.xml"/><Relationship Id="rId21" Type="http://schemas.openxmlformats.org/officeDocument/2006/relationships/font" Target="fonts/Lor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or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8062ed58_0_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8062ed5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6226928e_2_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6226928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6226928e_2_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6226928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4c824fb2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4c824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8062ed58_0_2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8062ed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8062ed58_0_8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8062ed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8062ed58_0_1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8062ed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8062ed58_0_4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8062ed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6226928e_0_1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622692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6226928e_0_3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622692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6226928e_0_6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622692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6226928e_0_4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622692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6226928e_0_5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6226928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75" y="685800"/>
            <a:ext cx="8660700" cy="1371600"/>
            <a:chOff x="-75" y="685800"/>
            <a:chExt cx="8660700" cy="13716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-75" y="685800"/>
              <a:ext cx="8660700" cy="1371600"/>
            </a:xfrm>
            <a:prstGeom prst="rect">
              <a:avLst/>
            </a:prstGeom>
            <a:solidFill>
              <a:srgbClr val="34B7B1"/>
            </a:solidFill>
            <a:ln cap="flat" cmpd="sng" w="9525">
              <a:solidFill>
                <a:srgbClr val="34B7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Digital Design II</a:t>
              </a:r>
              <a:endParaRPr b="1" sz="7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cxnSp>
          <p:nvCxnSpPr>
            <p:cNvPr id="56" name="Google Shape;56;p13"/>
            <p:cNvCxnSpPr/>
            <p:nvPr/>
          </p:nvCxnSpPr>
          <p:spPr>
            <a:xfrm rot="10800000">
              <a:off x="1154239" y="1483650"/>
              <a:ext cx="6835500" cy="0"/>
            </a:xfrm>
            <a:prstGeom prst="straightConnector1">
              <a:avLst/>
            </a:prstGeom>
            <a:noFill/>
            <a:ln cap="flat" cmpd="sng" w="76200">
              <a:solidFill>
                <a:srgbClr val="34B7B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" name="Google Shape;57;p13"/>
          <p:cNvSpPr txBox="1"/>
          <p:nvPr/>
        </p:nvSpPr>
        <p:spPr>
          <a:xfrm>
            <a:off x="1432725" y="2337263"/>
            <a:ext cx="57951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Abdulrahman Ibrahim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Areeg Mostafa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Mariam Amr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Hossam Elsamanoudy </a:t>
            </a:r>
            <a:endParaRPr b="1" sz="2400"/>
          </a:p>
        </p:txBody>
      </p:sp>
      <p:sp>
        <p:nvSpPr>
          <p:cNvPr id="58" name="Google Shape;58;p13"/>
          <p:cNvSpPr txBox="1"/>
          <p:nvPr/>
        </p:nvSpPr>
        <p:spPr>
          <a:xfrm>
            <a:off x="2244443" y="4025800"/>
            <a:ext cx="6835500" cy="1371600"/>
          </a:xfrm>
          <a:prstGeom prst="rect">
            <a:avLst/>
          </a:prstGeom>
          <a:solidFill>
            <a:srgbClr val="34B7B1"/>
          </a:solidFill>
          <a:ln cap="flat" cmpd="sng" w="9525">
            <a:solidFill>
              <a:srgbClr val="34B7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Dr. Mohammed Shalan</a:t>
            </a:r>
            <a:endParaRPr b="1" sz="4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4B7B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1306900" y="184600"/>
            <a:ext cx="6409500" cy="1229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Deliverables 1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31975" y="1596450"/>
            <a:ext cx="86574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Parsed the def and lib file for: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Name Mapping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Ports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CONN section without capacitance and resistance calculations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Simply the skeleton of the SPEF file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4B7B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306900" y="184600"/>
            <a:ext cx="6409500" cy="1229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Deliverables 2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31975" y="1596450"/>
            <a:ext cx="86574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Parsed the LEF/LIB and DEF routed file for: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Get the wire length per metal from DEF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WIDTH, RPERSQ, CPERSQDIST, EDGECAPACITANCE per metal layer from LEF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Fully Calculating and finishing the Capacitance section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56277" l="3438" r="83155" t="23916"/>
          <a:stretch/>
        </p:blipFill>
        <p:spPr>
          <a:xfrm>
            <a:off x="2981725" y="3238525"/>
            <a:ext cx="2865802" cy="23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4B7B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38082" l="9599" r="74276" t="23430"/>
          <a:stretch/>
        </p:blipFill>
        <p:spPr>
          <a:xfrm>
            <a:off x="5789575" y="1344425"/>
            <a:ext cx="3255048" cy="437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1306900" y="184600"/>
            <a:ext cx="6409500" cy="1229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Deliverables 3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31975" y="1596450"/>
            <a:ext cx="5465100" cy="27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Parsed the LEF/LIB and DEF routed file for: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Get the wire length per metal from DEF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WIDTH, RPERSQ, CPERSQDIST, EDGECAPACITANCE per metal layer from LEF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Fully Calculating and finishing the Capacitance section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Fully Calculating and finishing the Resistance section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4B7B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685800" y="0"/>
            <a:ext cx="1371600" cy="177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2812125" y="666825"/>
            <a:ext cx="4773300" cy="10071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References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288125" y="2063950"/>
            <a:ext cx="87753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Bhasker, J., and Rakesh Chadha. Static Timing Analysis for Nanometer Designs: a Practical Approach. Springer, 2011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Dietrich, Manfred, and Joachim Haase. Process Variations and Probabilistic Integrated Circuit Design. Springer New York, 2012.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LEF/DEF Language Reference - www.ispd.cc/contests/14/web/doc/lefdefref.pdf.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978876" y="1034200"/>
            <a:ext cx="7431000" cy="1371600"/>
          </a:xfrm>
          <a:prstGeom prst="rect">
            <a:avLst/>
          </a:prstGeom>
          <a:solidFill>
            <a:srgbClr val="34B7B1"/>
          </a:solidFill>
          <a:ln cap="flat" cmpd="sng" w="9525">
            <a:solidFill>
              <a:srgbClr val="34B7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SPEF Extractor</a:t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800" y="2612975"/>
            <a:ext cx="3004400" cy="30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168B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333050" y="472300"/>
            <a:ext cx="6317400" cy="10956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is spef ?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74875" y="1713900"/>
            <a:ext cx="81981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Stands for Standard Parasitic Extraction Format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IEEE standard for representing data of wires of a chip in ASCII format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 Useful for :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Delay calculation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Speed of operation ( meeting timing requirements)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signal integrity (quality of the signal)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6629400" y="0"/>
            <a:ext cx="2514600" cy="571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6629400" cy="5715000"/>
          </a:xfrm>
          <a:prstGeom prst="rect">
            <a:avLst/>
          </a:prstGeom>
          <a:solidFill>
            <a:srgbClr val="34B7B1"/>
          </a:solidFill>
          <a:ln cap="flat" cmpd="sng" w="9525">
            <a:solidFill>
              <a:srgbClr val="34B7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19250" y="2024275"/>
            <a:ext cx="59157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Input Data :</a:t>
            </a:r>
            <a:endParaRPr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lang="en" sz="2600">
                <a:solidFill>
                  <a:srgbClr val="FFFFFF"/>
                </a:solidFill>
              </a:rPr>
              <a:t>LEF file (Library Exchange Format)</a:t>
            </a:r>
            <a:endParaRPr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lang="en" sz="2600">
                <a:solidFill>
                  <a:srgbClr val="FFFFFF"/>
                </a:solidFill>
              </a:rPr>
              <a:t>DEF file (Design Exchange Format)</a:t>
            </a:r>
            <a:endParaRPr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lang="en" sz="2600">
                <a:solidFill>
                  <a:srgbClr val="FFFFFF"/>
                </a:solidFill>
              </a:rPr>
              <a:t>LIB file (Liberty Timing File)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Output Data :</a:t>
            </a:r>
            <a:endParaRPr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lang="en" sz="2600">
                <a:solidFill>
                  <a:srgbClr val="FFFFFF"/>
                </a:solidFill>
              </a:rPr>
              <a:t>SPEF file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113925" y="454050"/>
            <a:ext cx="4656000" cy="11868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Project Target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125" y="17859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4B7B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347725" y="-80850"/>
            <a:ext cx="6409500" cy="1229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Components of SPEF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mpact"/>
              <a:buAutoNum type="arabicPeriod"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Name Mapping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31975" y="1871800"/>
            <a:ext cx="82410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 allows long names to be mapped to shorter numbers preceded by an </a:t>
            </a:r>
            <a:r>
              <a:rPr lang="en" sz="2400">
                <a:solidFill>
                  <a:srgbClr val="FFFFFF"/>
                </a:solidFill>
              </a:rPr>
              <a:t>asterisk (sort of abbreviation)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Used to reduce the file size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875" y="3162725"/>
            <a:ext cx="3880250" cy="24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4B7B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952050" y="472300"/>
            <a:ext cx="6409500" cy="1229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Components of SPEF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2. Port Section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31975" y="2633800"/>
            <a:ext cx="54795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The port section is simply a list of the top level ports in a design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They are also annotated as input, output or bidirect with an I, O or B.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950" y="2141825"/>
            <a:ext cx="2993275" cy="29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4B7B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367250" y="66875"/>
            <a:ext cx="6409500" cy="1229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Components of SPEF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3. *CONN  sections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91950" y="2012850"/>
            <a:ext cx="8958000" cy="4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*CONN section lists the pins connected to the net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*I &lt;pin name&gt; &lt;direction&gt; *C &lt;loading or driving information&gt;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pin name is the name of the pin</a:t>
            </a:r>
            <a:endParaRPr sz="1600">
              <a:solidFill>
                <a:srgbClr val="22222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The direction will be I, O, or B, corresponding to input, output, or bidirectional signals, respectively.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The xy coordinate will be the location of the pin in the layout.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For an input, the loading information will be *L and the pin's capacitance.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For an output, the driving information will be *D and the driving cell's type.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4B7B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1367250" y="66875"/>
            <a:ext cx="6409500" cy="1229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Components of SPEF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4. *CAP  sections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48875" y="1936650"/>
            <a:ext cx="8801100" cy="2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</a:rPr>
              <a:t>The *CAP section provides detailed capacitance information for the net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 capacitor lumped to ground has three fields:</a:t>
            </a:r>
            <a:endParaRPr sz="2200">
              <a:solidFill>
                <a:srgbClr val="FFFFFF"/>
              </a:solidFill>
            </a:endParaRPr>
          </a:p>
          <a:p>
            <a:pPr indent="-3683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an identifying integer,</a:t>
            </a:r>
            <a:endParaRPr sz="2200">
              <a:solidFill>
                <a:srgbClr val="FFFFFF"/>
              </a:solidFill>
            </a:endParaRPr>
          </a:p>
          <a:p>
            <a:pPr indent="-3683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 node name, and</a:t>
            </a:r>
            <a:endParaRPr sz="2200">
              <a:solidFill>
                <a:srgbClr val="FFFFFF"/>
              </a:solidFill>
            </a:endParaRPr>
          </a:p>
          <a:p>
            <a:pPr indent="-3683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the capacitance value of this node.</a:t>
            </a:r>
            <a:endParaRPr sz="2200">
              <a:solidFill>
                <a:srgbClr val="22222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900" y="4454200"/>
            <a:ext cx="4477974" cy="110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4B7B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306900" y="184600"/>
            <a:ext cx="6409500" cy="1229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Components of SPEF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. *RES sections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31975" y="1596450"/>
            <a:ext cx="86574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The *RES section provides the resistance network for the net.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Entries in the *RES section contain 4 fields:</a:t>
            </a:r>
            <a:endParaRPr sz="2000">
              <a:solidFill>
                <a:srgbClr val="FFFFFF"/>
              </a:solidFill>
            </a:endParaRPr>
          </a:p>
          <a:p>
            <a:pPr indent="-3556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 identifying integer,</a:t>
            </a:r>
            <a:endParaRPr sz="2000">
              <a:solidFill>
                <a:srgbClr val="FFFFFF"/>
              </a:solidFill>
            </a:endParaRPr>
          </a:p>
          <a:p>
            <a:pPr indent="-3556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two node names, and</a:t>
            </a:r>
            <a:endParaRPr sz="2000">
              <a:solidFill>
                <a:srgbClr val="FFFFFF"/>
              </a:solidFill>
            </a:endParaRPr>
          </a:p>
          <a:p>
            <a:pPr indent="-3556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resistance between these two nodes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79" y="3925025"/>
            <a:ext cx="5939674" cy="15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