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5699ac68fd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5699ac68fd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5699ac68fd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5699ac68fd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5699ac68fd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5699ac68fd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5699ac68fd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5699ac68fd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5699ac68fd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5699ac68fd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5699ac68fd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5699ac68fd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5699ac68fd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5699ac68fd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5699ac68fd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699ac68fd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5699ac68fd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5699ac68fd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5699ac68fd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5699ac68fd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5699ac68f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699ac68f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5699ac68fd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5699ac68fd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5699ac68fd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5699ac68fd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5699ac68fd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5699ac68fd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5699ac68fd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5699ac68fd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5699ac68fd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5699ac68fd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5699ac68fd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5699ac68fd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5699ac68fd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5699ac68fd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5699ac68fd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5699ac68fd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5699ac68fd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5699ac68fd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From Verilog To DEF</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										Hossam Elsamanoudy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FloorPlanning:: Core Boundary (Cont’d)</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6. floorplanning can be controlled by various parameters::</a:t>
            </a:r>
            <a:endParaRPr/>
          </a:p>
          <a:p>
            <a:pPr indent="-342900" lvl="0" marL="914400" rtl="0" algn="l">
              <a:spcBef>
                <a:spcPts val="1600"/>
              </a:spcBef>
              <a:spcAft>
                <a:spcPts val="0"/>
              </a:spcAft>
              <a:buSzPts val="1800"/>
              <a:buAutoNum type="alphaLcPeriod"/>
            </a:pPr>
            <a:r>
              <a:rPr lang="en"/>
              <a:t>Aspect ratio: the ratio of height divided by width; determines whether you get a square or rectangular floorplan; An aspect ratio of 1 gives a square floorplan.</a:t>
            </a:r>
            <a:endParaRPr/>
          </a:p>
          <a:p>
            <a:pPr indent="-342900" lvl="0" marL="914400" rtl="0" algn="l">
              <a:spcBef>
                <a:spcPts val="0"/>
              </a:spcBef>
              <a:spcAft>
                <a:spcPts val="0"/>
              </a:spcAft>
              <a:buSzPts val="1800"/>
              <a:buAutoNum type="alphaLcPeriod"/>
            </a:pPr>
            <a:r>
              <a:rPr lang="en"/>
              <a:t>Core utilization: Core utilization = (standard cell area + macro cells area)/ total core area);  i.e. A core utilization of 0.8 means that 80% of the area is available for placement of cells, whereas 20% is left free for routing.</a:t>
            </a:r>
            <a:endParaRPr/>
          </a:p>
          <a:p>
            <a:pPr indent="-342900" lvl="0" marL="914400" rtl="0" algn="l">
              <a:spcBef>
                <a:spcPts val="0"/>
              </a:spcBef>
              <a:spcAft>
                <a:spcPts val="0"/>
              </a:spcAft>
              <a:buSzPts val="1800"/>
              <a:buAutoNum type="alphaLcPeriod"/>
            </a:pPr>
            <a:r>
              <a:rPr lang="en"/>
              <a:t>Boundary: this can come in handy when there exists a boundary from a previous version. When Boundary is the control parameter, both aspect ratio and core utilization are irrelevant.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FloorPlanning:: IO Placement/Pin Placement</a:t>
            </a:r>
            <a:endParaRPr/>
          </a:p>
        </p:txBody>
      </p:sp>
      <p:sp>
        <p:nvSpPr>
          <p:cNvPr id="115" name="Google Shape;115;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We n</a:t>
            </a:r>
            <a:r>
              <a:rPr lang="en"/>
              <a:t>eed to place IO pads and IO buffers of the chip</a:t>
            </a:r>
            <a:endParaRPr/>
          </a:p>
          <a:p>
            <a:pPr indent="-342900" lvl="0" marL="457200" rtl="0" algn="l">
              <a:spcBef>
                <a:spcPts val="0"/>
              </a:spcBef>
              <a:spcAft>
                <a:spcPts val="0"/>
              </a:spcAft>
              <a:buSzPts val="1800"/>
              <a:buAutoNum type="arabicPeriod"/>
            </a:pPr>
            <a:r>
              <a:rPr lang="en"/>
              <a:t>Take a reactangular or square chip that has pads in four sides.</a:t>
            </a:r>
            <a:endParaRPr/>
          </a:p>
          <a:p>
            <a:pPr indent="-342900" lvl="0" marL="457200" rtl="0" algn="l">
              <a:spcBef>
                <a:spcPts val="0"/>
              </a:spcBef>
              <a:spcAft>
                <a:spcPts val="0"/>
              </a:spcAft>
              <a:buSzPts val="1800"/>
              <a:buAutoNum type="arabicPeriod"/>
            </a:pPr>
            <a:r>
              <a:rPr lang="en"/>
              <a:t>the sides and relative positions of the PADs may be given by the designers.</a:t>
            </a:r>
            <a:endParaRPr/>
          </a:p>
          <a:p>
            <a:pPr indent="-342900" lvl="0" marL="457200" rtl="0" algn="l">
              <a:spcBef>
                <a:spcPts val="0"/>
              </a:spcBef>
              <a:spcAft>
                <a:spcPts val="0"/>
              </a:spcAft>
              <a:buSzPts val="1800"/>
              <a:buAutoNum type="arabicPeriod"/>
            </a:pPr>
            <a:r>
              <a:rPr lang="en"/>
              <a:t>will also get a maximum and minimum die size according to the selected package</a:t>
            </a:r>
            <a:endParaRPr/>
          </a:p>
          <a:p>
            <a:pPr indent="-342900" lvl="0" marL="457200" rtl="0" algn="l">
              <a:spcBef>
                <a:spcPts val="0"/>
              </a:spcBef>
              <a:spcAft>
                <a:spcPts val="0"/>
              </a:spcAft>
              <a:buSzPts val="1800"/>
              <a:buAutoNum type="arabicPeriod"/>
            </a:pPr>
            <a:r>
              <a:rPr lang="en"/>
              <a:t>Doing a digital block, requires you to place pins around the boundary to connect to the higher level routing.</a:t>
            </a:r>
            <a:endParaRPr/>
          </a:p>
          <a:p>
            <a:pPr indent="-342900" lvl="0" marL="457200" rtl="0" algn="l">
              <a:spcBef>
                <a:spcPts val="0"/>
              </a:spcBef>
              <a:spcAft>
                <a:spcPts val="0"/>
              </a:spcAft>
              <a:buSzPts val="1800"/>
              <a:buAutoNum type="arabicPeriod"/>
            </a:pPr>
            <a:r>
              <a:rPr lang="en"/>
              <a:t>a DEF file or a custom floorplan file is used to do this.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FloorPlanning:: Macro Placement</a:t>
            </a:r>
            <a:endParaRPr/>
          </a:p>
        </p:txBody>
      </p:sp>
      <p:sp>
        <p:nvSpPr>
          <p:cNvPr id="121" name="Google Shape;121;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After having the size &amp; shape of the floorplan ready and initialized the floorplan, thereby creating standard cell rows, it’s time to place the macros</a:t>
            </a:r>
            <a:endParaRPr/>
          </a:p>
          <a:p>
            <a:pPr indent="-342900" lvl="0" marL="457200" rtl="0" algn="l">
              <a:spcBef>
                <a:spcPts val="0"/>
              </a:spcBef>
              <a:spcAft>
                <a:spcPts val="0"/>
              </a:spcAft>
              <a:buSzPts val="1800"/>
              <a:buAutoNum type="arabicPeriod"/>
            </a:pPr>
            <a:r>
              <a:rPr lang="en"/>
              <a:t>Flylines in the design tool can show the connection between the macros and standard cells or IOs:</a:t>
            </a:r>
            <a:endParaRPr/>
          </a:p>
          <a:p>
            <a:pPr indent="-317500" lvl="1" marL="914400" rtl="0" algn="l">
              <a:spcBef>
                <a:spcPts val="0"/>
              </a:spcBef>
              <a:spcAft>
                <a:spcPts val="0"/>
              </a:spcAft>
              <a:buSzPts val="1400"/>
              <a:buAutoNum type="alphaLcPeriod"/>
            </a:pPr>
            <a:r>
              <a:rPr lang="en"/>
              <a:t>Use flylines and make sure to place blocks that connects to each other closer</a:t>
            </a:r>
            <a:endParaRPr/>
          </a:p>
          <a:p>
            <a:pPr indent="-317500" lvl="1" marL="914400" rtl="0" algn="l">
              <a:spcBef>
                <a:spcPts val="0"/>
              </a:spcBef>
              <a:spcAft>
                <a:spcPts val="0"/>
              </a:spcAft>
              <a:buSzPts val="1400"/>
              <a:buAutoNum type="alphaLcPeriod"/>
            </a:pPr>
            <a:r>
              <a:rPr lang="en"/>
              <a:t>For a full-chip, if hard macros connect to IOs, place them near the respective IOs</a:t>
            </a:r>
            <a:endParaRPr/>
          </a:p>
          <a:p>
            <a:pPr indent="-317500" lvl="1" marL="914400" rtl="0" algn="l">
              <a:spcBef>
                <a:spcPts val="0"/>
              </a:spcBef>
              <a:spcAft>
                <a:spcPts val="0"/>
              </a:spcAft>
              <a:buSzPts val="1400"/>
              <a:buAutoNum type="alphaLcPeriod"/>
            </a:pPr>
            <a:r>
              <a:rPr lang="en"/>
              <a:t>Consider the power straps while placing macros. It is possible to club macros/memories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FloorPlanning:: Creating Power Rings &amp;Power Straps</a:t>
            </a:r>
            <a:endParaRPr/>
          </a:p>
        </p:txBody>
      </p:sp>
      <p:sp>
        <p:nvSpPr>
          <p:cNvPr id="127" name="Google Shape;127;p25"/>
          <p:cNvSpPr txBox="1"/>
          <p:nvPr>
            <p:ph idx="1" type="body"/>
          </p:nvPr>
        </p:nvSpPr>
        <p:spPr>
          <a:xfrm>
            <a:off x="311700" y="15942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decide on the trunks that supply power to the core. </a:t>
            </a:r>
            <a:endParaRPr/>
          </a:p>
          <a:p>
            <a:pPr indent="-342900" lvl="0" marL="457200" rtl="0" algn="l">
              <a:spcBef>
                <a:spcPts val="0"/>
              </a:spcBef>
              <a:spcAft>
                <a:spcPts val="0"/>
              </a:spcAft>
              <a:buSzPts val="1800"/>
              <a:buAutoNum type="arabicPeriod"/>
            </a:pPr>
            <a:r>
              <a:rPr lang="en"/>
              <a:t>make sure that all the hard macros have sufficient rings/straps around it to hook into the PG trunks</a:t>
            </a:r>
            <a:endParaRPr/>
          </a:p>
          <a:p>
            <a:pPr indent="-342900" lvl="0" marL="457200" rtl="0" algn="l">
              <a:spcBef>
                <a:spcPts val="0"/>
              </a:spcBef>
              <a:spcAft>
                <a:spcPts val="0"/>
              </a:spcAft>
              <a:buSzPts val="1800"/>
              <a:buAutoNum type="arabicPeriod"/>
            </a:pPr>
            <a:r>
              <a:rPr lang="en"/>
              <a:t>a robust power structure will take iterations and IR drop analysis at a later stage, but a close approximation can be arrived at the initial stages.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Achievements</a:t>
            </a:r>
            <a:endParaRPr/>
          </a:p>
        </p:txBody>
      </p:sp>
      <p:sp>
        <p:nvSpPr>
          <p:cNvPr id="133" name="Google Shape;133;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It outputs the def file format with the following sections included:</a:t>
            </a:r>
            <a:endParaRPr/>
          </a:p>
          <a:p>
            <a:pPr indent="-317500" lvl="1" marL="914400" rtl="0" algn="l">
              <a:spcBef>
                <a:spcPts val="0"/>
              </a:spcBef>
              <a:spcAft>
                <a:spcPts val="0"/>
              </a:spcAft>
              <a:buSzPts val="1400"/>
              <a:buAutoNum type="alphaLcPeriod"/>
            </a:pPr>
            <a:r>
              <a:rPr lang="en"/>
              <a:t>Header</a:t>
            </a:r>
            <a:endParaRPr/>
          </a:p>
          <a:p>
            <a:pPr indent="-317500" lvl="1" marL="914400" rtl="0" algn="l">
              <a:spcBef>
                <a:spcPts val="0"/>
              </a:spcBef>
              <a:spcAft>
                <a:spcPts val="0"/>
              </a:spcAft>
              <a:buSzPts val="1400"/>
              <a:buAutoNum type="alphaLcPeriod"/>
            </a:pPr>
            <a:r>
              <a:rPr lang="en"/>
              <a:t>Rows</a:t>
            </a:r>
            <a:endParaRPr/>
          </a:p>
          <a:p>
            <a:pPr indent="-317500" lvl="1" marL="914400" rtl="0" algn="l">
              <a:spcBef>
                <a:spcPts val="0"/>
              </a:spcBef>
              <a:spcAft>
                <a:spcPts val="0"/>
              </a:spcAft>
              <a:buSzPts val="1400"/>
              <a:buAutoNum type="alphaLcPeriod"/>
            </a:pPr>
            <a:r>
              <a:rPr lang="en"/>
              <a:t>Tracks</a:t>
            </a:r>
            <a:endParaRPr/>
          </a:p>
          <a:p>
            <a:pPr indent="-317500" lvl="1" marL="914400" rtl="0" algn="l">
              <a:spcBef>
                <a:spcPts val="0"/>
              </a:spcBef>
              <a:spcAft>
                <a:spcPts val="0"/>
              </a:spcAft>
              <a:buSzPts val="1400"/>
              <a:buAutoNum type="alphaLcPeriod"/>
            </a:pPr>
            <a:r>
              <a:rPr lang="en"/>
              <a:t>Vias</a:t>
            </a:r>
            <a:endParaRPr/>
          </a:p>
          <a:p>
            <a:pPr indent="-317500" lvl="1" marL="914400" rtl="0" algn="l">
              <a:spcBef>
                <a:spcPts val="0"/>
              </a:spcBef>
              <a:spcAft>
                <a:spcPts val="0"/>
              </a:spcAft>
              <a:buSzPts val="1400"/>
              <a:buAutoNum type="alphaLcPeriod"/>
            </a:pPr>
            <a:r>
              <a:rPr lang="en"/>
              <a:t>Components</a:t>
            </a:r>
            <a:endParaRPr/>
          </a:p>
          <a:p>
            <a:pPr indent="-317500" lvl="1" marL="914400" rtl="0" algn="l">
              <a:spcBef>
                <a:spcPts val="0"/>
              </a:spcBef>
              <a:spcAft>
                <a:spcPts val="0"/>
              </a:spcAft>
              <a:buSzPts val="1400"/>
              <a:buAutoNum type="alphaLcPeriod"/>
            </a:pPr>
            <a:r>
              <a:rPr lang="en"/>
              <a:t>Pins</a:t>
            </a:r>
            <a:endParaRPr/>
          </a:p>
          <a:p>
            <a:pPr indent="-317500" lvl="1" marL="914400" rtl="0" algn="l">
              <a:spcBef>
                <a:spcPts val="0"/>
              </a:spcBef>
              <a:spcAft>
                <a:spcPts val="0"/>
              </a:spcAft>
              <a:buSzPts val="1400"/>
              <a:buAutoNum type="alphaLcPeriod"/>
            </a:pPr>
            <a:r>
              <a:rPr lang="en"/>
              <a:t>Nets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Achievements:: Header</a:t>
            </a:r>
            <a:endParaRPr/>
          </a:p>
        </p:txBody>
      </p:sp>
      <p:sp>
        <p:nvSpPr>
          <p:cNvPr id="139" name="Google Shape;139;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0" name="Google Shape;140;p27"/>
          <p:cNvPicPr preferRelativeResize="0"/>
          <p:nvPr/>
        </p:nvPicPr>
        <p:blipFill>
          <a:blip r:embed="rId3">
            <a:alphaModFix/>
          </a:blip>
          <a:stretch>
            <a:fillRect/>
          </a:stretch>
        </p:blipFill>
        <p:spPr>
          <a:xfrm>
            <a:off x="241000" y="2109100"/>
            <a:ext cx="8769125" cy="16750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Achievements:: Rows</a:t>
            </a:r>
            <a:endParaRPr/>
          </a:p>
          <a:p>
            <a:pPr indent="0" lvl="0" marL="0" rtl="0" algn="l">
              <a:spcBef>
                <a:spcPts val="0"/>
              </a:spcBef>
              <a:spcAft>
                <a:spcPts val="0"/>
              </a:spcAft>
              <a:buNone/>
            </a:pPr>
            <a:r>
              <a:t/>
            </a:r>
            <a:endParaRPr/>
          </a:p>
        </p:txBody>
      </p:sp>
      <p:sp>
        <p:nvSpPr>
          <p:cNvPr id="146" name="Google Shape;146;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7" name="Google Shape;147;p28"/>
          <p:cNvPicPr preferRelativeResize="0"/>
          <p:nvPr/>
        </p:nvPicPr>
        <p:blipFill>
          <a:blip r:embed="rId3">
            <a:alphaModFix/>
          </a:blip>
          <a:stretch>
            <a:fillRect/>
          </a:stretch>
        </p:blipFill>
        <p:spPr>
          <a:xfrm>
            <a:off x="747400" y="2958725"/>
            <a:ext cx="7790374" cy="8032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Achievements:: Tracks</a:t>
            </a:r>
            <a:endParaRPr/>
          </a:p>
          <a:p>
            <a:pPr indent="0" lvl="0" marL="0" rtl="0" algn="l">
              <a:spcBef>
                <a:spcPts val="0"/>
              </a:spcBef>
              <a:spcAft>
                <a:spcPts val="0"/>
              </a:spcAft>
              <a:buNone/>
            </a:pPr>
            <a:r>
              <a:t/>
            </a:r>
            <a:endParaRPr/>
          </a:p>
        </p:txBody>
      </p:sp>
      <p:sp>
        <p:nvSpPr>
          <p:cNvPr id="153" name="Google Shape;153;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4" name="Google Shape;154;p29"/>
          <p:cNvPicPr preferRelativeResize="0"/>
          <p:nvPr/>
        </p:nvPicPr>
        <p:blipFill>
          <a:blip r:embed="rId3">
            <a:alphaModFix/>
          </a:blip>
          <a:stretch>
            <a:fillRect/>
          </a:stretch>
        </p:blipFill>
        <p:spPr>
          <a:xfrm>
            <a:off x="2107613" y="2105025"/>
            <a:ext cx="2867025" cy="9334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Achievements:: Vias</a:t>
            </a:r>
            <a:endParaRPr/>
          </a:p>
          <a:p>
            <a:pPr indent="0" lvl="0" marL="0" rtl="0" algn="l">
              <a:spcBef>
                <a:spcPts val="0"/>
              </a:spcBef>
              <a:spcAft>
                <a:spcPts val="0"/>
              </a:spcAft>
              <a:buNone/>
            </a:pPr>
            <a:r>
              <a:t/>
            </a:r>
            <a:endParaRPr/>
          </a:p>
        </p:txBody>
      </p:sp>
      <p:sp>
        <p:nvSpPr>
          <p:cNvPr id="160" name="Google Shape;160;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1" name="Google Shape;161;p30"/>
          <p:cNvPicPr preferRelativeResize="0"/>
          <p:nvPr/>
        </p:nvPicPr>
        <p:blipFill>
          <a:blip r:embed="rId3">
            <a:alphaModFix/>
          </a:blip>
          <a:stretch>
            <a:fillRect/>
          </a:stretch>
        </p:blipFill>
        <p:spPr>
          <a:xfrm>
            <a:off x="1958750" y="1591113"/>
            <a:ext cx="4476750" cy="26574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Achievements:: Components</a:t>
            </a:r>
            <a:endParaRPr/>
          </a:p>
          <a:p>
            <a:pPr indent="0" lvl="0" marL="0" rtl="0" algn="l">
              <a:spcBef>
                <a:spcPts val="0"/>
              </a:spcBef>
              <a:spcAft>
                <a:spcPts val="0"/>
              </a:spcAft>
              <a:buNone/>
            </a:pPr>
            <a:r>
              <a:t/>
            </a:r>
            <a:endParaRPr/>
          </a:p>
        </p:txBody>
      </p:sp>
      <p:sp>
        <p:nvSpPr>
          <p:cNvPr id="167" name="Google Shape;167;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8" name="Google Shape;168;p31"/>
          <p:cNvPicPr preferRelativeResize="0"/>
          <p:nvPr/>
        </p:nvPicPr>
        <p:blipFill>
          <a:blip r:embed="rId3">
            <a:alphaModFix/>
          </a:blip>
          <a:stretch>
            <a:fillRect/>
          </a:stretch>
        </p:blipFill>
        <p:spPr>
          <a:xfrm>
            <a:off x="232363" y="1265225"/>
            <a:ext cx="9134475" cy="3190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Outline</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Physical Design Flow:</a:t>
            </a:r>
            <a:endParaRPr/>
          </a:p>
          <a:p>
            <a:pPr indent="-317500" lvl="1" marL="914400" rtl="0" algn="l">
              <a:spcBef>
                <a:spcPts val="0"/>
              </a:spcBef>
              <a:spcAft>
                <a:spcPts val="0"/>
              </a:spcAft>
              <a:buSzPts val="1400"/>
              <a:buAutoNum type="alphaLcPeriod"/>
            </a:pPr>
            <a:r>
              <a:rPr lang="en"/>
              <a:t>NetList</a:t>
            </a:r>
            <a:endParaRPr/>
          </a:p>
          <a:p>
            <a:pPr indent="-317500" lvl="1" marL="914400" rtl="0" algn="l">
              <a:spcBef>
                <a:spcPts val="0"/>
              </a:spcBef>
              <a:spcAft>
                <a:spcPts val="0"/>
              </a:spcAft>
              <a:buSzPts val="1400"/>
              <a:buAutoNum type="alphaLcPeriod"/>
            </a:pPr>
            <a:r>
              <a:rPr lang="en"/>
              <a:t>Floor Planning</a:t>
            </a:r>
            <a:endParaRPr/>
          </a:p>
          <a:p>
            <a:pPr indent="0" lvl="0" marL="0" rtl="0" algn="l">
              <a:spcBef>
                <a:spcPts val="1600"/>
              </a:spcBef>
              <a:spcAft>
                <a:spcPts val="1600"/>
              </a:spcAft>
              <a:buNone/>
            </a:pPr>
            <a:r>
              <a:rPr lang="en"/>
              <a:t>2.  Project Achievements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Achievements:: Pins</a:t>
            </a:r>
            <a:endParaRPr/>
          </a:p>
          <a:p>
            <a:pPr indent="0" lvl="0" marL="0" rtl="0" algn="l">
              <a:spcBef>
                <a:spcPts val="0"/>
              </a:spcBef>
              <a:spcAft>
                <a:spcPts val="0"/>
              </a:spcAft>
              <a:buNone/>
            </a:pPr>
            <a:r>
              <a:t/>
            </a:r>
            <a:endParaRPr/>
          </a:p>
        </p:txBody>
      </p:sp>
      <p:sp>
        <p:nvSpPr>
          <p:cNvPr id="174" name="Google Shape;174;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5" name="Google Shape;175;p32"/>
          <p:cNvPicPr preferRelativeResize="0"/>
          <p:nvPr/>
        </p:nvPicPr>
        <p:blipFill>
          <a:blip r:embed="rId3">
            <a:alphaModFix/>
          </a:blip>
          <a:stretch>
            <a:fillRect/>
          </a:stretch>
        </p:blipFill>
        <p:spPr>
          <a:xfrm>
            <a:off x="482974" y="1853575"/>
            <a:ext cx="8349325" cy="24003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Achievements:: Nets</a:t>
            </a:r>
            <a:endParaRPr/>
          </a:p>
          <a:p>
            <a:pPr indent="0" lvl="0" marL="0" rtl="0" algn="l">
              <a:spcBef>
                <a:spcPts val="0"/>
              </a:spcBef>
              <a:spcAft>
                <a:spcPts val="0"/>
              </a:spcAft>
              <a:buNone/>
            </a:pPr>
            <a:r>
              <a:t/>
            </a:r>
            <a:endParaRPr/>
          </a:p>
        </p:txBody>
      </p:sp>
      <p:sp>
        <p:nvSpPr>
          <p:cNvPr id="181" name="Google Shape;181;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2" name="Google Shape;182;p33"/>
          <p:cNvPicPr preferRelativeResize="0"/>
          <p:nvPr/>
        </p:nvPicPr>
        <p:blipFill>
          <a:blip r:embed="rId3">
            <a:alphaModFix/>
          </a:blip>
          <a:stretch>
            <a:fillRect/>
          </a:stretch>
        </p:blipFill>
        <p:spPr>
          <a:xfrm>
            <a:off x="6292350" y="573025"/>
            <a:ext cx="1738300" cy="3810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Netlist</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first stage in physical design flow is reading in the netlist and the constraints</a:t>
            </a:r>
            <a:endParaRPr/>
          </a:p>
          <a:p>
            <a:pPr indent="-342900" lvl="0" marL="457200" rtl="0" algn="l">
              <a:spcBef>
                <a:spcPts val="0"/>
              </a:spcBef>
              <a:spcAft>
                <a:spcPts val="0"/>
              </a:spcAft>
              <a:buSzPts val="1800"/>
              <a:buAutoNum type="arabicPeriod"/>
            </a:pPr>
            <a:r>
              <a:rPr lang="en"/>
              <a:t>It’s divided into:</a:t>
            </a:r>
            <a:endParaRPr/>
          </a:p>
          <a:p>
            <a:pPr indent="-317500" lvl="1" marL="914400" rtl="0" algn="l">
              <a:spcBef>
                <a:spcPts val="0"/>
              </a:spcBef>
              <a:spcAft>
                <a:spcPts val="0"/>
              </a:spcAft>
              <a:buSzPts val="1400"/>
              <a:buAutoNum type="alphaLcPeriod"/>
            </a:pPr>
            <a:r>
              <a:rPr lang="en"/>
              <a:t>Gate Level Netlist</a:t>
            </a:r>
            <a:endParaRPr/>
          </a:p>
          <a:p>
            <a:pPr indent="-317500" lvl="1" marL="914400" rtl="0" algn="l">
              <a:spcBef>
                <a:spcPts val="0"/>
              </a:spcBef>
              <a:spcAft>
                <a:spcPts val="0"/>
              </a:spcAft>
              <a:buSzPts val="1400"/>
              <a:buAutoNum type="alphaLcPeriod"/>
            </a:pPr>
            <a:r>
              <a:rPr lang="en"/>
              <a:t>Standard Cell Library</a:t>
            </a:r>
            <a:endParaRPr/>
          </a:p>
          <a:p>
            <a:pPr indent="-317500" lvl="1" marL="914400" rtl="0" algn="l">
              <a:spcBef>
                <a:spcPts val="0"/>
              </a:spcBef>
              <a:spcAft>
                <a:spcPts val="0"/>
              </a:spcAft>
              <a:buSzPts val="1400"/>
              <a:buAutoNum type="alphaLcPeriod"/>
            </a:pPr>
            <a:r>
              <a:rPr lang="en"/>
              <a:t>Technology File</a:t>
            </a:r>
            <a:endParaRPr/>
          </a:p>
          <a:p>
            <a:pPr indent="-317500" lvl="1" marL="914400" rtl="0" algn="l">
              <a:spcBef>
                <a:spcPts val="0"/>
              </a:spcBef>
              <a:spcAft>
                <a:spcPts val="0"/>
              </a:spcAft>
              <a:buSzPts val="1400"/>
              <a:buAutoNum type="alphaLcPeriod"/>
            </a:pPr>
            <a:r>
              <a:rPr lang="en"/>
              <a:t>Timing Constraints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Netlist:: </a:t>
            </a:r>
            <a:r>
              <a:rPr lang="en"/>
              <a:t>Gate Level Netlist</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synthesis tool is used to translate RTL into a collection of interconnected logic gates that define the logic</a:t>
            </a:r>
            <a:endParaRPr/>
          </a:p>
          <a:p>
            <a:pPr indent="-342900" lvl="0" marL="457200" rtl="0" algn="l">
              <a:spcBef>
                <a:spcPts val="0"/>
              </a:spcBef>
              <a:spcAft>
                <a:spcPts val="0"/>
              </a:spcAft>
              <a:buSzPts val="1800"/>
              <a:buAutoNum type="arabicPeriod"/>
            </a:pPr>
            <a:r>
              <a:rPr lang="en"/>
              <a:t>The most common format is verilog.</a:t>
            </a:r>
            <a:endParaRPr/>
          </a:p>
          <a:p>
            <a:pPr indent="-342900" lvl="0" marL="457200" rtl="0" algn="l">
              <a:spcBef>
                <a:spcPts val="0"/>
              </a:spcBef>
              <a:spcAft>
                <a:spcPts val="0"/>
              </a:spcAft>
              <a:buSzPts val="1800"/>
              <a:buAutoNum type="arabicPeriod"/>
            </a:pPr>
            <a:r>
              <a:rPr lang="en"/>
              <a:t>Some tools like the one done in this project internally uses some other library like Yosys to generate a json file and parse it instead of the actual verilog file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Netlist:: </a:t>
            </a:r>
            <a:r>
              <a:rPr lang="en"/>
              <a:t>Standard Cell Library</a:t>
            </a:r>
            <a:endParaRPr/>
          </a:p>
        </p:txBody>
      </p:sp>
      <p:sp>
        <p:nvSpPr>
          <p:cNvPr id="79" name="Google Shape;79;p17"/>
          <p:cNvSpPr txBox="1"/>
          <p:nvPr>
            <p:ph idx="1" type="body"/>
          </p:nvPr>
        </p:nvSpPr>
        <p:spPr>
          <a:xfrm>
            <a:off x="311700" y="1152475"/>
            <a:ext cx="8520600" cy="3693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sz="1400"/>
              <a:t>Layout Model:</a:t>
            </a:r>
            <a:endParaRPr sz="1400"/>
          </a:p>
          <a:p>
            <a:pPr indent="-317500" lvl="1" marL="914400" rtl="0" algn="l">
              <a:spcBef>
                <a:spcPts val="0"/>
              </a:spcBef>
              <a:spcAft>
                <a:spcPts val="0"/>
              </a:spcAft>
              <a:buSzPts val="1400"/>
              <a:buAutoNum type="alphaLcPeriod"/>
            </a:pPr>
            <a:r>
              <a:rPr lang="en"/>
              <a:t>Is </a:t>
            </a:r>
            <a:r>
              <a:rPr lang="en"/>
              <a:t>abstract model of the standard cell layout is used instead of the complete layout</a:t>
            </a:r>
            <a:endParaRPr/>
          </a:p>
          <a:p>
            <a:pPr indent="-317500" lvl="1" marL="914400" rtl="0" algn="l">
              <a:spcBef>
                <a:spcPts val="0"/>
              </a:spcBef>
              <a:spcAft>
                <a:spcPts val="0"/>
              </a:spcAft>
              <a:buSzPts val="1400"/>
              <a:buAutoNum type="alphaLcPeriod"/>
            </a:pPr>
            <a:r>
              <a:rPr lang="en"/>
              <a:t>Has PINs defined, so as to facilitate automatic routing by the tool as per your netlist.</a:t>
            </a:r>
            <a:endParaRPr/>
          </a:p>
          <a:p>
            <a:pPr indent="-317500" lvl="1" marL="914400" rtl="0" algn="l">
              <a:spcBef>
                <a:spcPts val="0"/>
              </a:spcBef>
              <a:spcAft>
                <a:spcPts val="0"/>
              </a:spcAft>
              <a:buSzPts val="1400"/>
              <a:buAutoNum type="alphaLcPeriod"/>
            </a:pPr>
            <a:r>
              <a:rPr lang="en"/>
              <a:t>This makes sure that the interconnection between the PINs can be routed automatically and that the routing tool will not route over existing metal/via areas thus ruling out any shorts</a:t>
            </a:r>
            <a:endParaRPr/>
          </a:p>
          <a:p>
            <a:pPr indent="-317500" lvl="1" marL="914400" rtl="0" algn="l">
              <a:spcBef>
                <a:spcPts val="0"/>
              </a:spcBef>
              <a:spcAft>
                <a:spcPts val="0"/>
              </a:spcAft>
              <a:buSzPts val="1400"/>
              <a:buAutoNum type="alphaLcPeriod"/>
            </a:pPr>
            <a:r>
              <a:rPr lang="en"/>
              <a:t>LEF is an ascii file, such files have the PINs and Obstructions (blockages) defined, so it can be used here.</a:t>
            </a:r>
            <a:endParaRPr/>
          </a:p>
          <a:p>
            <a:pPr indent="0" lvl="0" marL="0" rtl="0" algn="l">
              <a:spcBef>
                <a:spcPts val="1600"/>
              </a:spcBef>
              <a:spcAft>
                <a:spcPts val="0"/>
              </a:spcAft>
              <a:buNone/>
            </a:pPr>
            <a:r>
              <a:rPr lang="en" sz="1400"/>
              <a:t>2. Timing Model:</a:t>
            </a:r>
            <a:endParaRPr sz="1400"/>
          </a:p>
          <a:p>
            <a:pPr indent="-317500" lvl="0" marL="914400" rtl="0" algn="l">
              <a:spcBef>
                <a:spcPts val="1600"/>
              </a:spcBef>
              <a:spcAft>
                <a:spcPts val="0"/>
              </a:spcAft>
              <a:buSzPts val="1400"/>
              <a:buAutoNum type="alphaLcPeriod"/>
            </a:pPr>
            <a:r>
              <a:rPr lang="en" sz="1400"/>
              <a:t>A a timing model is in the form of a .lib file</a:t>
            </a:r>
            <a:endParaRPr sz="1400"/>
          </a:p>
          <a:p>
            <a:pPr indent="-317500" lvl="0" marL="914400" rtl="0" algn="l">
              <a:spcBef>
                <a:spcPts val="0"/>
              </a:spcBef>
              <a:spcAft>
                <a:spcPts val="0"/>
              </a:spcAft>
              <a:buSzPts val="1400"/>
              <a:buAutoNum type="alphaLcPeriod"/>
            </a:pPr>
            <a:r>
              <a:rPr lang="en" sz="1400"/>
              <a:t>It could also be a .db file, which is generated from a .lib.</a:t>
            </a:r>
            <a:endParaRPr sz="1400"/>
          </a:p>
          <a:p>
            <a:pPr indent="-317500" lvl="0" marL="914400" rtl="0" algn="l">
              <a:spcBef>
                <a:spcPts val="0"/>
              </a:spcBef>
              <a:spcAft>
                <a:spcPts val="0"/>
              </a:spcAft>
              <a:buSzPts val="1400"/>
              <a:buAutoNum type="alphaLcPeriod"/>
            </a:pPr>
            <a:r>
              <a:rPr lang="en" sz="1400"/>
              <a:t>This liberty format file will have timing numbers for the various arcs in a cell, generally in a look up model, and may also have cell power information.</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Netlist:: </a:t>
            </a:r>
            <a:r>
              <a:rPr lang="en"/>
              <a:t>Technology File</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The rules pertaining to the selected process should be given to the PnR tool (or simply to the soft floor planning tool presented here in the project). This includes metal widths, spacing, via definitions etc</a:t>
            </a:r>
            <a:endParaRPr/>
          </a:p>
          <a:p>
            <a:pPr indent="-342900" lvl="0" marL="457200" rtl="0" algn="l">
              <a:spcBef>
                <a:spcPts val="0"/>
              </a:spcBef>
              <a:spcAft>
                <a:spcPts val="0"/>
              </a:spcAft>
              <a:buSzPts val="1800"/>
              <a:buAutoNum type="arabicPeriod"/>
            </a:pPr>
            <a:r>
              <a:rPr lang="en"/>
              <a:t>Mainly in a form of a technology LEF file.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Netlist:: Timing Constraints</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S</a:t>
            </a:r>
            <a:r>
              <a:rPr lang="en"/>
              <a:t>DC files define the timing constraints of the design</a:t>
            </a:r>
            <a:endParaRPr/>
          </a:p>
          <a:p>
            <a:pPr indent="-342900" lvl="0" marL="457200" rtl="0" algn="l">
              <a:spcBef>
                <a:spcPts val="0"/>
              </a:spcBef>
              <a:spcAft>
                <a:spcPts val="0"/>
              </a:spcAft>
              <a:buSzPts val="1800"/>
              <a:buAutoNum type="arabicPeriod"/>
            </a:pPr>
            <a:r>
              <a:rPr lang="en"/>
              <a:t>It includes clock definitions, false paths, any input and output delay constraints etc.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FloorPlanning</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the first major step in getting a layout done</a:t>
            </a:r>
            <a:endParaRPr/>
          </a:p>
          <a:p>
            <a:pPr indent="-342900" lvl="0" marL="457200" rtl="0" algn="l">
              <a:spcBef>
                <a:spcPts val="0"/>
              </a:spcBef>
              <a:spcAft>
                <a:spcPts val="0"/>
              </a:spcAft>
              <a:buSzPts val="1800"/>
              <a:buAutoNum type="arabicPeriod"/>
            </a:pPr>
            <a:r>
              <a:rPr lang="en"/>
              <a:t>determines your chip quality</a:t>
            </a:r>
            <a:endParaRPr/>
          </a:p>
          <a:p>
            <a:pPr indent="-342900" lvl="0" marL="457200" rtl="0" algn="l">
              <a:spcBef>
                <a:spcPts val="0"/>
              </a:spcBef>
              <a:spcAft>
                <a:spcPts val="0"/>
              </a:spcAft>
              <a:buSzPts val="1800"/>
              <a:buAutoNum type="arabicPeriod"/>
            </a:pPr>
            <a:r>
              <a:rPr lang="en"/>
              <a:t>define the size of your chip/block, allocates power routing resources, place the hard macros, and reserve space for standard cells</a:t>
            </a:r>
            <a:endParaRPr/>
          </a:p>
          <a:p>
            <a:pPr indent="-342900" lvl="0" marL="457200" rtl="0" algn="l">
              <a:spcBef>
                <a:spcPts val="0"/>
              </a:spcBef>
              <a:spcAft>
                <a:spcPts val="0"/>
              </a:spcAft>
              <a:buSzPts val="1800"/>
              <a:buAutoNum type="arabicPeriod"/>
            </a:pPr>
            <a:r>
              <a:rPr lang="en"/>
              <a:t>subsequent stage like placement, routing and timing closure is dependent on how good the floorplanning step is.</a:t>
            </a:r>
            <a:endParaRPr/>
          </a:p>
          <a:p>
            <a:pPr indent="-342900" lvl="0" marL="457200" rtl="0" algn="l">
              <a:spcBef>
                <a:spcPts val="0"/>
              </a:spcBef>
              <a:spcAft>
                <a:spcPts val="0"/>
              </a:spcAft>
              <a:buSzPts val="1800"/>
              <a:buAutoNum type="arabicPeriod"/>
            </a:pPr>
            <a:r>
              <a:rPr lang="en"/>
              <a:t>Includes the following iterations for best floorplanning:</a:t>
            </a:r>
            <a:endParaRPr/>
          </a:p>
          <a:p>
            <a:pPr indent="-317500" lvl="1" marL="914400" rtl="0" algn="l">
              <a:spcBef>
                <a:spcPts val="0"/>
              </a:spcBef>
              <a:spcAft>
                <a:spcPts val="0"/>
              </a:spcAft>
              <a:buSzPts val="1400"/>
              <a:buAutoNum type="alphaLcPeriod"/>
            </a:pPr>
            <a:r>
              <a:rPr lang="en"/>
              <a:t>Core Boundary</a:t>
            </a:r>
            <a:endParaRPr/>
          </a:p>
          <a:p>
            <a:pPr indent="-317500" lvl="1" marL="914400" rtl="0" algn="l">
              <a:spcBef>
                <a:spcPts val="0"/>
              </a:spcBef>
              <a:spcAft>
                <a:spcPts val="0"/>
              </a:spcAft>
              <a:buSzPts val="1400"/>
              <a:buAutoNum type="alphaLcPeriod"/>
            </a:pPr>
            <a:r>
              <a:rPr lang="en"/>
              <a:t>IO </a:t>
            </a:r>
            <a:r>
              <a:rPr lang="en"/>
              <a:t>Placement</a:t>
            </a:r>
            <a:r>
              <a:rPr lang="en"/>
              <a:t>/Pin Placement</a:t>
            </a:r>
            <a:endParaRPr/>
          </a:p>
          <a:p>
            <a:pPr indent="-317500" lvl="1" marL="914400" rtl="0" algn="l">
              <a:spcBef>
                <a:spcPts val="0"/>
              </a:spcBef>
              <a:spcAft>
                <a:spcPts val="0"/>
              </a:spcAft>
              <a:buSzPts val="1400"/>
              <a:buAutoNum type="alphaLcPeriod"/>
            </a:pPr>
            <a:r>
              <a:rPr lang="en"/>
              <a:t>Macro Placemen</a:t>
            </a:r>
            <a:endParaRPr/>
          </a:p>
          <a:p>
            <a:pPr indent="-317500" lvl="1" marL="914400" rtl="0" algn="l">
              <a:spcBef>
                <a:spcPts val="0"/>
              </a:spcBef>
              <a:spcAft>
                <a:spcPts val="0"/>
              </a:spcAft>
              <a:buSzPts val="1400"/>
              <a:buAutoNum type="alphaLcPeriod"/>
            </a:pPr>
            <a:r>
              <a:rPr lang="en"/>
              <a:t>Creating Power Rings and Strapst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FloorPlanning:: Core Boundary</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Floorplan defines the size and shape of your chip/block.</a:t>
            </a:r>
            <a:endParaRPr/>
          </a:p>
          <a:p>
            <a:pPr indent="-342900" lvl="0" marL="457200" rtl="0" algn="l">
              <a:spcBef>
                <a:spcPts val="0"/>
              </a:spcBef>
              <a:spcAft>
                <a:spcPts val="0"/>
              </a:spcAft>
              <a:buSzPts val="1800"/>
              <a:buAutoNum type="arabicPeriod"/>
            </a:pPr>
            <a:r>
              <a:rPr lang="en"/>
              <a:t>top level digital design will have a rectangular/square shape, whereas a sub block may have rectangular or rectilinear shapes. </a:t>
            </a:r>
            <a:endParaRPr/>
          </a:p>
          <a:p>
            <a:pPr indent="-342900" lvl="0" marL="457200" rtl="0" algn="l">
              <a:spcBef>
                <a:spcPts val="0"/>
              </a:spcBef>
              <a:spcAft>
                <a:spcPts val="0"/>
              </a:spcAft>
              <a:buSzPts val="1800"/>
              <a:buAutoNum type="arabicPeriod"/>
            </a:pPr>
            <a:r>
              <a:rPr lang="en"/>
              <a:t>Core boundary refers to the area where standard cells and other IP blocks will be placed.</a:t>
            </a:r>
            <a:endParaRPr/>
          </a:p>
          <a:p>
            <a:pPr indent="-342900" lvl="0" marL="457200" rtl="0" algn="l">
              <a:spcBef>
                <a:spcPts val="0"/>
              </a:spcBef>
              <a:spcAft>
                <a:spcPts val="0"/>
              </a:spcAft>
              <a:buSzPts val="1800"/>
              <a:buAutoNum type="arabicPeriod"/>
            </a:pPr>
            <a:r>
              <a:rPr lang="en"/>
              <a:t>Power routing spaces may also be allocated outside the core boundary. </a:t>
            </a:r>
            <a:endParaRPr/>
          </a:p>
          <a:p>
            <a:pPr indent="-342900" lvl="0" marL="457200" rtl="0" algn="l">
              <a:spcBef>
                <a:spcPts val="0"/>
              </a:spcBef>
              <a:spcAft>
                <a:spcPts val="0"/>
              </a:spcAft>
              <a:buSzPts val="1800"/>
              <a:buAutoNum type="arabicPeriod"/>
            </a:pPr>
            <a:r>
              <a:rPr lang="en"/>
              <a:t>For a full chip, There should be IO buffers and IO pads placed outside the core boundary.</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