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99ac68f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99ac68f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99ac68f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99ac68f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699ac68f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699ac68f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699ac68f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699ac68f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8b7299f4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8b7299f4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699ac68f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699ac68f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99ac68f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99ac68f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b7299f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b7299f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99ac68f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99ac68f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99ac68f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99ac68f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99ac68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99ac68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99ac68f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99ac68f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699ac68f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699ac68f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699ac68f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99ac68f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8b7299f4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8b7299f4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699ac68f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699ac68f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8b7299f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8b7299f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b7299f4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b7299f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8b7299f4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b7299f4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8b7299f4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8b7299f4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8b7299f4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8b7299f4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99ac68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99ac68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99ac68f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99ac68f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99ac68f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99ac68f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99ac68f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99ac68f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99ac68f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699ac68f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699ac68f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699ac68f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699ac68f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699ac68f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From Verilog To DEF</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Hossam Elsamanoudy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Core Boundary (Cont’d)</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floorplanning can be controlled by various parameters::</a:t>
            </a:r>
            <a:endParaRPr/>
          </a:p>
          <a:p>
            <a:pPr indent="-342900" lvl="0" marL="914400" rtl="0" algn="l">
              <a:spcBef>
                <a:spcPts val="1600"/>
              </a:spcBef>
              <a:spcAft>
                <a:spcPts val="0"/>
              </a:spcAft>
              <a:buSzPts val="1800"/>
              <a:buAutoNum type="alphaLcPeriod"/>
            </a:pPr>
            <a:r>
              <a:rPr lang="en"/>
              <a:t>Aspect ratio: the ratio of height divided by width; determines whether you get a square or rectangular floorplan; An aspect ratio of 1 gives a square floorplan.</a:t>
            </a:r>
            <a:endParaRPr/>
          </a:p>
          <a:p>
            <a:pPr indent="-342900" lvl="0" marL="914400" rtl="0" algn="l">
              <a:spcBef>
                <a:spcPts val="0"/>
              </a:spcBef>
              <a:spcAft>
                <a:spcPts val="0"/>
              </a:spcAft>
              <a:buSzPts val="1800"/>
              <a:buAutoNum type="alphaLcPeriod"/>
            </a:pPr>
            <a:r>
              <a:rPr lang="en"/>
              <a:t>Core utilization: Core utilization = (standard cell area + macro cells area)/ total core area);  i.e. A core utilization of 0.8 means that 80% of the area is available for placement of cells, whereas 20% is left free for routing.</a:t>
            </a:r>
            <a:endParaRPr/>
          </a:p>
          <a:p>
            <a:pPr indent="-342900" lvl="0" marL="914400" rtl="0" algn="l">
              <a:spcBef>
                <a:spcPts val="0"/>
              </a:spcBef>
              <a:spcAft>
                <a:spcPts val="0"/>
              </a:spcAft>
              <a:buSzPts val="1800"/>
              <a:buAutoNum type="alphaLcPeriod"/>
            </a:pPr>
            <a:r>
              <a:rPr lang="en"/>
              <a:t>Boundary: this can come in handy when there exists a boundary from a previous version. When Boundary is the control parameter, both aspect ratio and core utilization are irrelevant.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IO Placement/Pin Placement</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n</a:t>
            </a:r>
            <a:r>
              <a:rPr lang="en"/>
              <a:t>eed to place IO pads and IO buffers of the chip</a:t>
            </a:r>
            <a:endParaRPr/>
          </a:p>
          <a:p>
            <a:pPr indent="-342900" lvl="0" marL="457200" rtl="0" algn="l">
              <a:spcBef>
                <a:spcPts val="0"/>
              </a:spcBef>
              <a:spcAft>
                <a:spcPts val="0"/>
              </a:spcAft>
              <a:buSzPts val="1800"/>
              <a:buAutoNum type="arabicPeriod"/>
            </a:pPr>
            <a:r>
              <a:rPr lang="en"/>
              <a:t>Take a </a:t>
            </a:r>
            <a:r>
              <a:rPr lang="en"/>
              <a:t>rectangular</a:t>
            </a:r>
            <a:r>
              <a:rPr lang="en"/>
              <a:t> or square chip that has pads in four sides.</a:t>
            </a:r>
            <a:endParaRPr/>
          </a:p>
          <a:p>
            <a:pPr indent="-342900" lvl="0" marL="457200" rtl="0" algn="l">
              <a:spcBef>
                <a:spcPts val="0"/>
              </a:spcBef>
              <a:spcAft>
                <a:spcPts val="0"/>
              </a:spcAft>
              <a:buSzPts val="1800"/>
              <a:buAutoNum type="arabicPeriod"/>
            </a:pPr>
            <a:r>
              <a:rPr lang="en"/>
              <a:t>the sides and relative positions of the PADs may be given by the designers.</a:t>
            </a:r>
            <a:endParaRPr/>
          </a:p>
          <a:p>
            <a:pPr indent="-342900" lvl="0" marL="457200" rtl="0" algn="l">
              <a:spcBef>
                <a:spcPts val="0"/>
              </a:spcBef>
              <a:spcAft>
                <a:spcPts val="0"/>
              </a:spcAft>
              <a:buSzPts val="1800"/>
              <a:buAutoNum type="arabicPeriod"/>
            </a:pPr>
            <a:r>
              <a:rPr lang="en"/>
              <a:t>will also get a maximum and minimum die size according to the selected package</a:t>
            </a:r>
            <a:endParaRPr/>
          </a:p>
          <a:p>
            <a:pPr indent="-342900" lvl="0" marL="457200" rtl="0" algn="l">
              <a:spcBef>
                <a:spcPts val="0"/>
              </a:spcBef>
              <a:spcAft>
                <a:spcPts val="0"/>
              </a:spcAft>
              <a:buSzPts val="1800"/>
              <a:buAutoNum type="arabicPeriod"/>
            </a:pPr>
            <a:r>
              <a:rPr lang="en"/>
              <a:t>Doing a digital block, requires you to place pins around the boundary to connect to the higher level routing.</a:t>
            </a:r>
            <a:endParaRPr/>
          </a:p>
          <a:p>
            <a:pPr indent="-342900" lvl="0" marL="457200" rtl="0" algn="l">
              <a:spcBef>
                <a:spcPts val="0"/>
              </a:spcBef>
              <a:spcAft>
                <a:spcPts val="0"/>
              </a:spcAft>
              <a:buSzPts val="1800"/>
              <a:buAutoNum type="arabicPeriod"/>
            </a:pPr>
            <a:r>
              <a:rPr lang="en"/>
              <a:t>a DEF file or a custom floorplan file is used to do this.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Macro Placement</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After having the size &amp; shape of the floorplan ready and initialized the floorplan, thereby creating standard cell rows, it’s time to place the macros</a:t>
            </a:r>
            <a:endParaRPr/>
          </a:p>
          <a:p>
            <a:pPr indent="-342900" lvl="0" marL="457200" rtl="0" algn="l">
              <a:spcBef>
                <a:spcPts val="0"/>
              </a:spcBef>
              <a:spcAft>
                <a:spcPts val="0"/>
              </a:spcAft>
              <a:buSzPts val="1800"/>
              <a:buAutoNum type="arabicPeriod"/>
            </a:pPr>
            <a:r>
              <a:rPr lang="en"/>
              <a:t>Flylines in the design tool can show the connection between the macros and standard cells or IOs:</a:t>
            </a:r>
            <a:endParaRPr/>
          </a:p>
          <a:p>
            <a:pPr indent="-317500" lvl="1" marL="914400" rtl="0" algn="l">
              <a:spcBef>
                <a:spcPts val="0"/>
              </a:spcBef>
              <a:spcAft>
                <a:spcPts val="0"/>
              </a:spcAft>
              <a:buSzPts val="1400"/>
              <a:buAutoNum type="alphaLcPeriod"/>
            </a:pPr>
            <a:r>
              <a:rPr lang="en"/>
              <a:t>Use flylines and make sure to place blocks that connects to each other closer</a:t>
            </a:r>
            <a:endParaRPr/>
          </a:p>
          <a:p>
            <a:pPr indent="-317500" lvl="1" marL="914400" rtl="0" algn="l">
              <a:spcBef>
                <a:spcPts val="0"/>
              </a:spcBef>
              <a:spcAft>
                <a:spcPts val="0"/>
              </a:spcAft>
              <a:buSzPts val="1400"/>
              <a:buAutoNum type="alphaLcPeriod"/>
            </a:pPr>
            <a:r>
              <a:rPr lang="en"/>
              <a:t>For a full-chip, if hard macros connect to IOs, place them near the respective IOs</a:t>
            </a:r>
            <a:endParaRPr/>
          </a:p>
          <a:p>
            <a:pPr indent="-317500" lvl="1" marL="914400" rtl="0" algn="l">
              <a:spcBef>
                <a:spcPts val="0"/>
              </a:spcBef>
              <a:spcAft>
                <a:spcPts val="0"/>
              </a:spcAft>
              <a:buSzPts val="1400"/>
              <a:buAutoNum type="alphaLcPeriod"/>
            </a:pPr>
            <a:r>
              <a:rPr lang="en"/>
              <a:t>Consider the power straps while placing macros. It is possible to club macros/memories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Creating Power Rings &amp;Power Straps</a:t>
            </a:r>
            <a:endParaRPr/>
          </a:p>
        </p:txBody>
      </p:sp>
      <p:sp>
        <p:nvSpPr>
          <p:cNvPr id="127" name="Google Shape;127;p25"/>
          <p:cNvSpPr txBox="1"/>
          <p:nvPr>
            <p:ph idx="1" type="body"/>
          </p:nvPr>
        </p:nvSpPr>
        <p:spPr>
          <a:xfrm>
            <a:off x="311700" y="1594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decide on the trunks that supply power to the core. </a:t>
            </a:r>
            <a:endParaRPr/>
          </a:p>
          <a:p>
            <a:pPr indent="-342900" lvl="0" marL="457200" rtl="0" algn="l">
              <a:spcBef>
                <a:spcPts val="0"/>
              </a:spcBef>
              <a:spcAft>
                <a:spcPts val="0"/>
              </a:spcAft>
              <a:buSzPts val="1800"/>
              <a:buAutoNum type="arabicPeriod"/>
            </a:pPr>
            <a:r>
              <a:rPr lang="en"/>
              <a:t>make sure that all the hard macros have sufficient rings/straps around it to hook into the PG trunks</a:t>
            </a:r>
            <a:endParaRPr/>
          </a:p>
          <a:p>
            <a:pPr indent="-342900" lvl="0" marL="457200" rtl="0" algn="l">
              <a:spcBef>
                <a:spcPts val="0"/>
              </a:spcBef>
              <a:spcAft>
                <a:spcPts val="0"/>
              </a:spcAft>
              <a:buSzPts val="1800"/>
              <a:buAutoNum type="arabicPeriod"/>
            </a:pPr>
            <a:r>
              <a:rPr lang="en"/>
              <a:t>a robust power structure will take iterations and IR drop analysis at a later stage, but a close approximation can be arrived at the initial stages.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 File Format</a:t>
            </a:r>
            <a:endParaRPr/>
          </a:p>
        </p:txBody>
      </p:sp>
      <p:sp>
        <p:nvSpPr>
          <p:cNvPr id="133" name="Google Shape;133;p26"/>
          <p:cNvSpPr txBox="1"/>
          <p:nvPr>
            <p:ph idx="1" type="body"/>
          </p:nvPr>
        </p:nvSpPr>
        <p:spPr>
          <a:xfrm>
            <a:off x="311700" y="1152475"/>
            <a:ext cx="8520600" cy="34164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Design Exchange Format (DEF) is an open specification for representing physical layout of an integrated circuit in an ASCII format.</a:t>
            </a:r>
            <a:endParaRPr/>
          </a:p>
          <a:p>
            <a:pPr indent="-342900" lvl="0" marL="457200" rtl="0" algn="l">
              <a:lnSpc>
                <a:spcPct val="150000"/>
              </a:lnSpc>
              <a:spcBef>
                <a:spcPts val="0"/>
              </a:spcBef>
              <a:spcAft>
                <a:spcPts val="0"/>
              </a:spcAft>
              <a:buSzPts val="1800"/>
              <a:buAutoNum type="arabicPeriod"/>
            </a:pPr>
            <a:r>
              <a:rPr lang="en"/>
              <a:t>represents the netlist and circuit layout.</a:t>
            </a:r>
            <a:endParaRPr/>
          </a:p>
          <a:p>
            <a:pPr indent="-342900" lvl="0" marL="457200" rtl="0" algn="l">
              <a:lnSpc>
                <a:spcPct val="150000"/>
              </a:lnSpc>
              <a:spcBef>
                <a:spcPts val="0"/>
              </a:spcBef>
              <a:spcAft>
                <a:spcPts val="0"/>
              </a:spcAft>
              <a:buSzPts val="1800"/>
              <a:buAutoNum type="arabicPeriod"/>
            </a:pPr>
            <a:r>
              <a:rPr lang="en"/>
              <a:t>used in conjunction with Library Exchange Format (LEF) to represent complete physical layout of an integrated circuit while it is being designed. </a:t>
            </a:r>
            <a:endParaRPr/>
          </a:p>
          <a:p>
            <a:pPr indent="-342900" lvl="0" marL="457200" rtl="0" algn="l">
              <a:lnSpc>
                <a:spcPct val="150000"/>
              </a:lnSpc>
              <a:spcBef>
                <a:spcPts val="0"/>
              </a:spcBef>
              <a:spcAft>
                <a:spcPts val="0"/>
              </a:spcAft>
              <a:buSzPts val="1800"/>
              <a:buAutoNum type="arabicPeriod"/>
            </a:pPr>
            <a:r>
              <a:rPr lang="en"/>
              <a:t>was developed by Cadence Design System</a:t>
            </a:r>
            <a:endParaRPr/>
          </a:p>
          <a:p>
            <a:pPr indent="-342900" lvl="0" marL="457200" rtl="0" algn="l">
              <a:lnSpc>
                <a:spcPct val="150000"/>
              </a:lnSpc>
              <a:spcBef>
                <a:spcPts val="0"/>
              </a:spcBef>
              <a:spcAft>
                <a:spcPts val="0"/>
              </a:spcAft>
              <a:buSzPts val="1800"/>
              <a:buAutoNum type="arabicPeriod"/>
            </a:pPr>
            <a:r>
              <a:rPr lang="en"/>
              <a:t>usually generated by place and route (P&amp;R) tools</a:t>
            </a:r>
            <a:endParaRPr/>
          </a:p>
          <a:p>
            <a:pPr indent="-342900" lvl="0" marL="457200" rtl="0" algn="l">
              <a:lnSpc>
                <a:spcPct val="150000"/>
              </a:lnSpc>
              <a:spcBef>
                <a:spcPts val="0"/>
              </a:spcBef>
              <a:spcAft>
                <a:spcPts val="0"/>
              </a:spcAft>
              <a:buSzPts val="1800"/>
              <a:buAutoNum type="arabicPeriod"/>
            </a:pPr>
            <a:r>
              <a:rPr lang="en"/>
              <a:t>used as an input for post analysis tools, such as extraction tools or power analysis tools.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It outputs the def file format with the following sections included:</a:t>
            </a:r>
            <a:endParaRPr/>
          </a:p>
          <a:p>
            <a:pPr indent="-317500" lvl="1" marL="914400" rtl="0" algn="l">
              <a:spcBef>
                <a:spcPts val="0"/>
              </a:spcBef>
              <a:spcAft>
                <a:spcPts val="0"/>
              </a:spcAft>
              <a:buSzPts val="1400"/>
              <a:buAutoNum type="alphaLcPeriod"/>
            </a:pPr>
            <a:r>
              <a:rPr lang="en"/>
              <a:t>Header</a:t>
            </a:r>
            <a:endParaRPr/>
          </a:p>
          <a:p>
            <a:pPr indent="-317500" lvl="1" marL="914400" rtl="0" algn="l">
              <a:spcBef>
                <a:spcPts val="0"/>
              </a:spcBef>
              <a:spcAft>
                <a:spcPts val="0"/>
              </a:spcAft>
              <a:buSzPts val="1400"/>
              <a:buAutoNum type="alphaLcPeriod"/>
            </a:pPr>
            <a:r>
              <a:rPr lang="en"/>
              <a:t>Rows</a:t>
            </a:r>
            <a:endParaRPr/>
          </a:p>
          <a:p>
            <a:pPr indent="-317500" lvl="1" marL="914400" rtl="0" algn="l">
              <a:spcBef>
                <a:spcPts val="0"/>
              </a:spcBef>
              <a:spcAft>
                <a:spcPts val="0"/>
              </a:spcAft>
              <a:buSzPts val="1400"/>
              <a:buAutoNum type="alphaLcPeriod"/>
            </a:pPr>
            <a:r>
              <a:rPr lang="en"/>
              <a:t>Tracks</a:t>
            </a:r>
            <a:endParaRPr/>
          </a:p>
          <a:p>
            <a:pPr indent="-317500" lvl="1" marL="914400" rtl="0" algn="l">
              <a:spcBef>
                <a:spcPts val="0"/>
              </a:spcBef>
              <a:spcAft>
                <a:spcPts val="0"/>
              </a:spcAft>
              <a:buSzPts val="1400"/>
              <a:buAutoNum type="alphaLcPeriod"/>
            </a:pPr>
            <a:r>
              <a:rPr lang="en"/>
              <a:t>Vias</a:t>
            </a:r>
            <a:endParaRPr/>
          </a:p>
          <a:p>
            <a:pPr indent="-317500" lvl="1" marL="914400" rtl="0" algn="l">
              <a:spcBef>
                <a:spcPts val="0"/>
              </a:spcBef>
              <a:spcAft>
                <a:spcPts val="0"/>
              </a:spcAft>
              <a:buSzPts val="1400"/>
              <a:buAutoNum type="alphaLcPeriod"/>
            </a:pPr>
            <a:r>
              <a:rPr lang="en"/>
              <a:t>Components</a:t>
            </a:r>
            <a:endParaRPr/>
          </a:p>
          <a:p>
            <a:pPr indent="-317500" lvl="1" marL="914400" rtl="0" algn="l">
              <a:spcBef>
                <a:spcPts val="0"/>
              </a:spcBef>
              <a:spcAft>
                <a:spcPts val="0"/>
              </a:spcAft>
              <a:buSzPts val="1400"/>
              <a:buAutoNum type="alphaLcPeriod"/>
            </a:pPr>
            <a:r>
              <a:rPr lang="en"/>
              <a:t>Pins</a:t>
            </a:r>
            <a:endParaRPr/>
          </a:p>
          <a:p>
            <a:pPr indent="-317500" lvl="1" marL="914400" rtl="0" algn="l">
              <a:spcBef>
                <a:spcPts val="0"/>
              </a:spcBef>
              <a:spcAft>
                <a:spcPts val="0"/>
              </a:spcAft>
              <a:buSzPts val="1400"/>
              <a:buAutoNum type="alphaLcPeriod"/>
            </a:pPr>
            <a:r>
              <a:rPr lang="en"/>
              <a:t>Special Nets</a:t>
            </a:r>
            <a:endParaRPr/>
          </a:p>
          <a:p>
            <a:pPr indent="-317500" lvl="1" marL="914400" rtl="0" algn="l">
              <a:spcBef>
                <a:spcPts val="0"/>
              </a:spcBef>
              <a:spcAft>
                <a:spcPts val="0"/>
              </a:spcAft>
              <a:buSzPts val="1400"/>
              <a:buAutoNum type="alphaLcPeriod"/>
            </a:pPr>
            <a:r>
              <a:rPr lang="en"/>
              <a:t>Nets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Header</a:t>
            </a:r>
            <a:endParaRPr/>
          </a:p>
        </p:txBody>
      </p:sp>
      <p:sp>
        <p:nvSpPr>
          <p:cNvPr id="145" name="Google Shape;145;p28"/>
          <p:cNvSpPr txBox="1"/>
          <p:nvPr>
            <p:ph idx="1" type="body"/>
          </p:nvPr>
        </p:nvSpPr>
        <p:spPr>
          <a:xfrm>
            <a:off x="311700" y="1152475"/>
            <a:ext cx="5873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All the lines untils design name are extracted from lef file</a:t>
            </a:r>
            <a:endParaRPr/>
          </a:p>
          <a:p>
            <a:pPr indent="-342900" lvl="0" marL="457200" rtl="0" algn="l">
              <a:spcBef>
                <a:spcPts val="0"/>
              </a:spcBef>
              <a:spcAft>
                <a:spcPts val="0"/>
              </a:spcAft>
              <a:buSzPts val="1800"/>
              <a:buAutoNum type="arabicPeriod"/>
            </a:pPr>
            <a:r>
              <a:rPr lang="en"/>
              <a:t>Design name is the same as top level module in provided verilog file</a:t>
            </a:r>
            <a:endParaRPr/>
          </a:p>
          <a:p>
            <a:pPr indent="-342900" lvl="0" marL="457200" rtl="0" algn="l">
              <a:spcBef>
                <a:spcPts val="0"/>
              </a:spcBef>
              <a:spcAft>
                <a:spcPts val="0"/>
              </a:spcAft>
              <a:buSzPts val="1800"/>
              <a:buAutoNum type="arabicPeriod"/>
            </a:pPr>
            <a:r>
              <a:rPr lang="en"/>
              <a:t>Units microns are placed by default to be 100 and all the values extracted from lef file use this new microns unit.</a:t>
            </a:r>
            <a:endParaRPr/>
          </a:p>
        </p:txBody>
      </p:sp>
      <p:pic>
        <p:nvPicPr>
          <p:cNvPr id="146" name="Google Shape;146;p28"/>
          <p:cNvPicPr preferRelativeResize="0"/>
          <p:nvPr/>
        </p:nvPicPr>
        <p:blipFill>
          <a:blip r:embed="rId3">
            <a:alphaModFix/>
          </a:blip>
          <a:stretch>
            <a:fillRect/>
          </a:stretch>
        </p:blipFill>
        <p:spPr>
          <a:xfrm>
            <a:off x="88900" y="3404950"/>
            <a:ext cx="8743400" cy="167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Header (Cont’d)</a:t>
            </a:r>
            <a:endParaRPr/>
          </a:p>
          <a:p>
            <a:pPr indent="0" lvl="0" marL="0" rtl="0" algn="l">
              <a:spcBef>
                <a:spcPts val="0"/>
              </a:spcBef>
              <a:spcAft>
                <a:spcPts val="0"/>
              </a:spcAft>
              <a:buNone/>
            </a:pPr>
            <a:r>
              <a:rPr lang="en"/>
              <a:t>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 aea is calculated as the following:</a:t>
            </a:r>
            <a:endParaRPr/>
          </a:p>
          <a:p>
            <a:pPr indent="-317500" lvl="1" marL="914400" rtl="0" algn="l">
              <a:spcBef>
                <a:spcPts val="1600"/>
              </a:spcBef>
              <a:spcAft>
                <a:spcPts val="0"/>
              </a:spcAft>
              <a:buSzPts val="1400"/>
              <a:buAutoNum type="alphaLcPeriod"/>
            </a:pPr>
            <a:r>
              <a:rPr lang="en"/>
              <a:t>Make sure that width/height always satisfy aspect ratio</a:t>
            </a:r>
            <a:endParaRPr/>
          </a:p>
          <a:p>
            <a:pPr indent="-317500" lvl="1" marL="914400" rtl="0" algn="l">
              <a:spcBef>
                <a:spcPts val="0"/>
              </a:spcBef>
              <a:spcAft>
                <a:spcPts val="0"/>
              </a:spcAft>
              <a:buSzPts val="1400"/>
              <a:buAutoNum type="alphaLcPeriod"/>
            </a:pPr>
            <a:r>
              <a:rPr lang="en"/>
              <a:t>Coordinates are specified by the summation of all areas of used cells divided by the core utilization factor</a:t>
            </a:r>
            <a:endParaRPr/>
          </a:p>
          <a:p>
            <a:pPr indent="-317500" lvl="1" marL="914400" rtl="0" algn="l">
              <a:spcBef>
                <a:spcPts val="0"/>
              </a:spcBef>
              <a:spcAft>
                <a:spcPts val="0"/>
              </a:spcAft>
              <a:buSzPts val="1400"/>
              <a:buAutoNum type="alphaLcPeriod"/>
            </a:pPr>
            <a:r>
              <a:rPr lang="en"/>
              <a:t>Bottom x,y coordinates are assumed to be 0 if no horizontal or vertical margins are provided.</a:t>
            </a:r>
            <a:endParaRPr/>
          </a:p>
          <a:p>
            <a:pPr indent="-317500" lvl="1" marL="914400" rtl="0" algn="l">
              <a:spcBef>
                <a:spcPts val="0"/>
              </a:spcBef>
              <a:spcAft>
                <a:spcPts val="0"/>
              </a:spcAft>
              <a:buSzPts val="1400"/>
              <a:buAutoNum type="alphaLcPeriod"/>
            </a:pPr>
            <a:r>
              <a:rPr lang="en"/>
              <a:t>If horizontal and vertical margins are provided, they are used rather than the core utilization factor to determine coordinates (still aspect ratio is respected here)</a:t>
            </a:r>
            <a:endParaRPr/>
          </a:p>
          <a:p>
            <a:pPr indent="0" lvl="0" marL="0" rtl="0" algn="l">
              <a:spcBef>
                <a:spcPts val="1600"/>
              </a:spcBef>
              <a:spcAft>
                <a:spcPts val="1600"/>
              </a:spcAft>
              <a:buNone/>
            </a:pPr>
            <a:r>
              <a:t/>
            </a:r>
            <a:endParaRPr/>
          </a:p>
        </p:txBody>
      </p:sp>
      <p:pic>
        <p:nvPicPr>
          <p:cNvPr id="153" name="Google Shape;153;p29"/>
          <p:cNvPicPr preferRelativeResize="0"/>
          <p:nvPr/>
        </p:nvPicPr>
        <p:blipFill>
          <a:blip r:embed="rId3">
            <a:alphaModFix/>
          </a:blip>
          <a:stretch>
            <a:fillRect/>
          </a:stretch>
        </p:blipFill>
        <p:spPr>
          <a:xfrm>
            <a:off x="254000" y="3227150"/>
            <a:ext cx="8743400" cy="1675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Rows</a:t>
            </a:r>
            <a:endParaRPr/>
          </a:p>
          <a:p>
            <a:pPr indent="0" lvl="0" marL="0" rtl="0" algn="l">
              <a:spcBef>
                <a:spcPts val="0"/>
              </a:spcBef>
              <a:spcAft>
                <a:spcPts val="0"/>
              </a:spcAft>
              <a:buNone/>
            </a:pPr>
            <a:r>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number of rows is determined by the following:</a:t>
            </a:r>
            <a:endParaRPr/>
          </a:p>
          <a:p>
            <a:pPr indent="-317500" lvl="1" marL="914400" rtl="0" algn="l">
              <a:spcBef>
                <a:spcPts val="0"/>
              </a:spcBef>
              <a:spcAft>
                <a:spcPts val="0"/>
              </a:spcAft>
              <a:buSzPts val="1400"/>
              <a:buAutoNum type="alphaLcPeriod"/>
            </a:pPr>
            <a:r>
              <a:rPr lang="en"/>
              <a:t>Each cells are grouped together in they have the same site type (e.g. core or corner)</a:t>
            </a:r>
            <a:endParaRPr/>
          </a:p>
          <a:p>
            <a:pPr indent="-317500" lvl="1" marL="914400" rtl="0" algn="l">
              <a:spcBef>
                <a:spcPts val="0"/>
              </a:spcBef>
              <a:spcAft>
                <a:spcPts val="0"/>
              </a:spcAft>
              <a:buSzPts val="1400"/>
              <a:buAutoNum type="alphaLcPeriod"/>
            </a:pPr>
            <a:r>
              <a:rPr lang="en"/>
              <a:t>The heights of each group is all summed together</a:t>
            </a:r>
            <a:endParaRPr/>
          </a:p>
          <a:p>
            <a:pPr indent="-317500" lvl="1" marL="914400" rtl="0" algn="l">
              <a:spcBef>
                <a:spcPts val="0"/>
              </a:spcBef>
              <a:spcAft>
                <a:spcPts val="0"/>
              </a:spcAft>
              <a:buSzPts val="1400"/>
              <a:buAutoNum type="alphaLcPeriod"/>
            </a:pPr>
            <a:r>
              <a:rPr lang="en"/>
              <a:t>The value we got in b is divided to the cell height of the same site type to determine the number of rows for each site type</a:t>
            </a:r>
            <a:endParaRPr/>
          </a:p>
          <a:p>
            <a:pPr indent="-317500" lvl="1" marL="914400" rtl="0" algn="l">
              <a:spcBef>
                <a:spcPts val="0"/>
              </a:spcBef>
              <a:spcAft>
                <a:spcPts val="0"/>
              </a:spcAft>
              <a:buSzPts val="1400"/>
              <a:buAutoNum type="alphaLcPeriod"/>
            </a:pPr>
            <a:r>
              <a:rPr lang="en"/>
              <a:t>In the tested examples attached, all sites are just site core with cell height of 20 unit according to the LEF file. </a:t>
            </a:r>
            <a:endParaRPr/>
          </a:p>
        </p:txBody>
      </p:sp>
      <p:pic>
        <p:nvPicPr>
          <p:cNvPr id="160" name="Google Shape;160;p30"/>
          <p:cNvPicPr preferRelativeResize="0"/>
          <p:nvPr/>
        </p:nvPicPr>
        <p:blipFill>
          <a:blip r:embed="rId3">
            <a:alphaModFix/>
          </a:blip>
          <a:stretch>
            <a:fillRect/>
          </a:stretch>
        </p:blipFill>
        <p:spPr>
          <a:xfrm>
            <a:off x="2491038" y="3324275"/>
            <a:ext cx="4161925" cy="40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248200" y="15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Tracks</a:t>
            </a:r>
            <a:endParaRPr/>
          </a:p>
          <a:p>
            <a:pPr indent="0" lvl="0" marL="0" rtl="0" algn="l">
              <a:spcBef>
                <a:spcPts val="0"/>
              </a:spcBef>
              <a:spcAft>
                <a:spcPts val="0"/>
              </a:spcAft>
              <a:buNone/>
            </a:pPr>
            <a:r>
              <a:t/>
            </a:r>
            <a:endParaRPr/>
          </a:p>
        </p:txBody>
      </p:sp>
      <p:sp>
        <p:nvSpPr>
          <p:cNvPr id="166" name="Google Shape;166;p31"/>
          <p:cNvSpPr txBox="1"/>
          <p:nvPr>
            <p:ph idx="1" type="body"/>
          </p:nvPr>
        </p:nvSpPr>
        <p:spPr>
          <a:xfrm>
            <a:off x="311700" y="7968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Each metal layer has tracks</a:t>
            </a:r>
            <a:endParaRPr/>
          </a:p>
          <a:p>
            <a:pPr indent="-342900" lvl="0" marL="457200" rtl="0" algn="l">
              <a:spcBef>
                <a:spcPts val="0"/>
              </a:spcBef>
              <a:spcAft>
                <a:spcPts val="0"/>
              </a:spcAft>
              <a:buSzPts val="1800"/>
              <a:buAutoNum type="arabicPeriod"/>
            </a:pPr>
            <a:r>
              <a:rPr lang="en"/>
              <a:t>Orientation of tracks follows the orientation of their metal layers (i.e. Y if horizontal or X if vertical)</a:t>
            </a:r>
            <a:endParaRPr/>
          </a:p>
          <a:p>
            <a:pPr indent="-342900" lvl="0" marL="457200" rtl="0" algn="l">
              <a:spcBef>
                <a:spcPts val="0"/>
              </a:spcBef>
              <a:spcAft>
                <a:spcPts val="0"/>
              </a:spcAft>
              <a:buSzPts val="1800"/>
              <a:buAutoNum type="arabicPeriod"/>
            </a:pPr>
            <a:r>
              <a:rPr lang="en"/>
              <a:t>The starting point of each track is assumed to be either the bottom x point of the die or the bottom y point of the die according to the orientation X or Y respectively.</a:t>
            </a:r>
            <a:endParaRPr/>
          </a:p>
          <a:p>
            <a:pPr indent="-342900" lvl="0" marL="457200" rtl="0" algn="l">
              <a:spcBef>
                <a:spcPts val="0"/>
              </a:spcBef>
              <a:spcAft>
                <a:spcPts val="0"/>
              </a:spcAft>
              <a:buSzPts val="1800"/>
              <a:buAutoNum type="arabicPeriod"/>
            </a:pPr>
            <a:r>
              <a:rPr lang="en"/>
              <a:t>Each metal layer has a number of tracks according to the pitch </a:t>
            </a:r>
            <a:r>
              <a:rPr lang="en"/>
              <a:t>parameter</a:t>
            </a:r>
            <a:r>
              <a:rPr lang="en"/>
              <a:t> defined in lef file (the number of tracks= the total width of the die/ pitch of the layer) if the orientation is X(vertical) OR </a:t>
            </a:r>
            <a:r>
              <a:rPr lang="en"/>
              <a:t>(the number of tracks= the total height of the die/ pitch of the layer) if the orientation is Y(Horizontal); This number is typed after ‘DO’ in the format.</a:t>
            </a:r>
            <a:endParaRPr/>
          </a:p>
          <a:p>
            <a:pPr indent="-342900" lvl="0" marL="457200" rtl="0" algn="l">
              <a:spcBef>
                <a:spcPts val="0"/>
              </a:spcBef>
              <a:spcAft>
                <a:spcPts val="0"/>
              </a:spcAft>
              <a:buSzPts val="1800"/>
              <a:buAutoNum type="arabicPeriod"/>
            </a:pPr>
            <a:r>
              <a:rPr lang="en"/>
              <a:t>The pitch parameter is the one after ‘STEP’ keyword in the output DEF file</a:t>
            </a:r>
            <a:endParaRPr/>
          </a:p>
        </p:txBody>
      </p:sp>
      <p:pic>
        <p:nvPicPr>
          <p:cNvPr id="167" name="Google Shape;167;p31"/>
          <p:cNvPicPr preferRelativeResize="0"/>
          <p:nvPr/>
        </p:nvPicPr>
        <p:blipFill>
          <a:blip r:embed="rId3">
            <a:alphaModFix/>
          </a:blip>
          <a:stretch>
            <a:fillRect/>
          </a:stretch>
        </p:blipFill>
        <p:spPr>
          <a:xfrm>
            <a:off x="5317563" y="336550"/>
            <a:ext cx="3514725" cy="74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Physical Design Flow:</a:t>
            </a:r>
            <a:endParaRPr/>
          </a:p>
          <a:p>
            <a:pPr indent="-317500" lvl="1" marL="914400" rtl="0" algn="l">
              <a:spcBef>
                <a:spcPts val="0"/>
              </a:spcBef>
              <a:spcAft>
                <a:spcPts val="0"/>
              </a:spcAft>
              <a:buSzPts val="1400"/>
              <a:buAutoNum type="alphaLcPeriod"/>
            </a:pPr>
            <a:r>
              <a:rPr lang="en"/>
              <a:t>NetList</a:t>
            </a:r>
            <a:endParaRPr/>
          </a:p>
          <a:p>
            <a:pPr indent="-317500" lvl="1" marL="914400" rtl="0" algn="l">
              <a:spcBef>
                <a:spcPts val="0"/>
              </a:spcBef>
              <a:spcAft>
                <a:spcPts val="0"/>
              </a:spcAft>
              <a:buSzPts val="1400"/>
              <a:buAutoNum type="alphaLcPeriod"/>
            </a:pPr>
            <a:r>
              <a:rPr lang="en"/>
              <a:t>Floor Planning</a:t>
            </a:r>
            <a:endParaRPr/>
          </a:p>
          <a:p>
            <a:pPr indent="0" lvl="0" marL="0" rtl="0" algn="l">
              <a:spcBef>
                <a:spcPts val="1600"/>
              </a:spcBef>
              <a:spcAft>
                <a:spcPts val="0"/>
              </a:spcAft>
              <a:buNone/>
            </a:pPr>
            <a:r>
              <a:rPr lang="en"/>
              <a:t>2. DEF File Format</a:t>
            </a:r>
            <a:endParaRPr/>
          </a:p>
          <a:p>
            <a:pPr indent="0" lvl="0" marL="0" rtl="0" algn="l">
              <a:spcBef>
                <a:spcPts val="1600"/>
              </a:spcBef>
              <a:spcAft>
                <a:spcPts val="0"/>
              </a:spcAft>
              <a:buNone/>
            </a:pPr>
            <a:r>
              <a:rPr lang="en"/>
              <a:t>3. Project Achievements</a:t>
            </a:r>
            <a:endParaRPr/>
          </a:p>
          <a:p>
            <a:pPr indent="0" lvl="0" marL="0" rtl="0" algn="l">
              <a:spcBef>
                <a:spcPts val="1600"/>
              </a:spcBef>
              <a:spcAft>
                <a:spcPts val="1600"/>
              </a:spcAft>
              <a:buNone/>
            </a:pPr>
            <a:r>
              <a:rPr lang="en"/>
              <a:t>4. Testing the DEF file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Vias</a:t>
            </a:r>
            <a:endParaRPr/>
          </a:p>
          <a:p>
            <a:pPr indent="0" lvl="0" marL="0" rtl="0" algn="l">
              <a:spcBef>
                <a:spcPts val="0"/>
              </a:spcBef>
              <a:spcAft>
                <a:spcPts val="0"/>
              </a:spcAft>
              <a:buNone/>
            </a:pPr>
            <a:r>
              <a:t/>
            </a:r>
            <a:endParaRPr/>
          </a:p>
        </p:txBody>
      </p:sp>
      <p:sp>
        <p:nvSpPr>
          <p:cNvPr id="173" name="Google Shape;173;p32"/>
          <p:cNvSpPr txBox="1"/>
          <p:nvPr>
            <p:ph idx="1" type="body"/>
          </p:nvPr>
        </p:nvSpPr>
        <p:spPr>
          <a:xfrm>
            <a:off x="311700" y="1152475"/>
            <a:ext cx="4043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information for the entire section of VIAS is just extracted from  the LEF file with the same x,y coordinates that are also mentioned in the DEF file.</a:t>
            </a:r>
            <a:endParaRPr/>
          </a:p>
          <a:p>
            <a:pPr indent="-342900" lvl="0" marL="457200" rtl="0" algn="l">
              <a:spcBef>
                <a:spcPts val="0"/>
              </a:spcBef>
              <a:spcAft>
                <a:spcPts val="0"/>
              </a:spcAft>
              <a:buSzPts val="1800"/>
              <a:buAutoNum type="arabicPeriod"/>
            </a:pPr>
            <a:r>
              <a:rPr lang="en"/>
              <a:t>Such section is optional to be included in the DEF file as its is just redundant to what is already provided in the LEF file.</a:t>
            </a:r>
            <a:endParaRPr/>
          </a:p>
        </p:txBody>
      </p:sp>
      <p:pic>
        <p:nvPicPr>
          <p:cNvPr id="174" name="Google Shape;174;p32"/>
          <p:cNvPicPr preferRelativeResize="0"/>
          <p:nvPr/>
        </p:nvPicPr>
        <p:blipFill>
          <a:blip r:embed="rId3">
            <a:alphaModFix/>
          </a:blip>
          <a:stretch>
            <a:fillRect/>
          </a:stretch>
        </p:blipFill>
        <p:spPr>
          <a:xfrm>
            <a:off x="4444450" y="1438713"/>
            <a:ext cx="4476750" cy="265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Components</a:t>
            </a:r>
            <a:endParaRPr/>
          </a:p>
          <a:p>
            <a:pPr indent="0" lvl="0" marL="0" rtl="0" algn="l">
              <a:spcBef>
                <a:spcPts val="0"/>
              </a:spcBef>
              <a:spcAft>
                <a:spcPts val="0"/>
              </a:spcAft>
              <a:buNone/>
            </a:pPr>
            <a:r>
              <a:t/>
            </a:r>
            <a:endParaRPr/>
          </a:p>
        </p:txBody>
      </p:sp>
      <p:sp>
        <p:nvSpPr>
          <p:cNvPr id="180" name="Google Shape;180;p33"/>
          <p:cNvSpPr txBox="1"/>
          <p:nvPr>
            <p:ph idx="1" type="body"/>
          </p:nvPr>
        </p:nvSpPr>
        <p:spPr>
          <a:xfrm>
            <a:off x="311700" y="1152475"/>
            <a:ext cx="6170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All the components are extracted from the GL Netlist provided by Yosys in json format.</a:t>
            </a:r>
            <a:endParaRPr/>
          </a:p>
          <a:p>
            <a:pPr indent="-342900" lvl="0" marL="457200" rtl="0" algn="l">
              <a:spcBef>
                <a:spcPts val="0"/>
              </a:spcBef>
              <a:spcAft>
                <a:spcPts val="0"/>
              </a:spcAft>
              <a:buSzPts val="1800"/>
              <a:buAutoNum type="arabicPeriod"/>
            </a:pPr>
            <a:r>
              <a:rPr lang="en"/>
              <a:t>All components are mapped to ones from Standard Cell library which the user provides as input to the tool</a:t>
            </a:r>
            <a:endParaRPr/>
          </a:p>
          <a:p>
            <a:pPr indent="-342900" lvl="0" marL="457200" rtl="0" algn="l">
              <a:spcBef>
                <a:spcPts val="0"/>
              </a:spcBef>
              <a:spcAft>
                <a:spcPts val="0"/>
              </a:spcAft>
              <a:buSzPts val="1800"/>
              <a:buAutoNum type="arabicPeriod"/>
            </a:pPr>
            <a:r>
              <a:rPr lang="en"/>
              <a:t>No placement information is provided here because the tool has no information about it.  </a:t>
            </a:r>
            <a:endParaRPr/>
          </a:p>
        </p:txBody>
      </p:sp>
      <p:pic>
        <p:nvPicPr>
          <p:cNvPr id="181" name="Google Shape;181;p33"/>
          <p:cNvPicPr preferRelativeResize="0"/>
          <p:nvPr/>
        </p:nvPicPr>
        <p:blipFill>
          <a:blip r:embed="rId3">
            <a:alphaModFix/>
          </a:blip>
          <a:stretch>
            <a:fillRect/>
          </a:stretch>
        </p:blipFill>
        <p:spPr>
          <a:xfrm>
            <a:off x="6481763" y="1289050"/>
            <a:ext cx="2047875" cy="2971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Pins</a:t>
            </a:r>
            <a:endParaRPr/>
          </a:p>
          <a:p>
            <a:pPr indent="0" lvl="0" marL="0" rtl="0" algn="l">
              <a:spcBef>
                <a:spcPts val="0"/>
              </a:spcBef>
              <a:spcAft>
                <a:spcPts val="0"/>
              </a:spcAft>
              <a:buNone/>
            </a:pPr>
            <a:r>
              <a:t/>
            </a:r>
            <a:endParaRPr/>
          </a:p>
        </p:txBody>
      </p:sp>
      <p:sp>
        <p:nvSpPr>
          <p:cNvPr id="187" name="Google Shape;187;p34"/>
          <p:cNvSpPr txBox="1"/>
          <p:nvPr>
            <p:ph idx="1" type="body"/>
          </p:nvPr>
        </p:nvSpPr>
        <p:spPr>
          <a:xfrm>
            <a:off x="311700" y="1152475"/>
            <a:ext cx="3733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pins section is also extracted from GL Netlist</a:t>
            </a:r>
            <a:endParaRPr/>
          </a:p>
          <a:p>
            <a:pPr indent="-342900" lvl="0" marL="457200" rtl="0" algn="l">
              <a:spcBef>
                <a:spcPts val="0"/>
              </a:spcBef>
              <a:spcAft>
                <a:spcPts val="0"/>
              </a:spcAft>
              <a:buSzPts val="1800"/>
              <a:buAutoNum type="arabicPeriod"/>
            </a:pPr>
            <a:r>
              <a:rPr lang="en"/>
              <a:t>The section defines all the bits for each input or output port in the design</a:t>
            </a:r>
            <a:endParaRPr/>
          </a:p>
          <a:p>
            <a:pPr indent="-342900" lvl="0" marL="457200" rtl="0" algn="l">
              <a:spcBef>
                <a:spcPts val="0"/>
              </a:spcBef>
              <a:spcAft>
                <a:spcPts val="0"/>
              </a:spcAft>
              <a:buSzPts val="1800"/>
              <a:buAutoNum type="arabicPeriod"/>
            </a:pPr>
            <a:r>
              <a:rPr lang="en"/>
              <a:t>Direction of each port is also defined as can be seen</a:t>
            </a:r>
            <a:endParaRPr/>
          </a:p>
          <a:p>
            <a:pPr indent="-342900" lvl="0" marL="457200" rtl="0" algn="l">
              <a:spcBef>
                <a:spcPts val="0"/>
              </a:spcBef>
              <a:spcAft>
                <a:spcPts val="0"/>
              </a:spcAft>
              <a:buSzPts val="1800"/>
              <a:buAutoNum type="arabicPeriod"/>
            </a:pPr>
            <a:r>
              <a:rPr lang="en"/>
              <a:t>No placement information is provided here because the tool has no information about it.  </a:t>
            </a:r>
            <a:endParaRPr/>
          </a:p>
        </p:txBody>
      </p:sp>
      <p:pic>
        <p:nvPicPr>
          <p:cNvPr id="188" name="Google Shape;188;p34"/>
          <p:cNvPicPr preferRelativeResize="0"/>
          <p:nvPr/>
        </p:nvPicPr>
        <p:blipFill>
          <a:blip r:embed="rId3">
            <a:alphaModFix/>
          </a:blip>
          <a:stretch>
            <a:fillRect/>
          </a:stretch>
        </p:blipFill>
        <p:spPr>
          <a:xfrm>
            <a:off x="4044950" y="1571625"/>
            <a:ext cx="4914900" cy="2457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SpecialNets</a:t>
            </a:r>
            <a:endParaRPr/>
          </a:p>
          <a:p>
            <a:pPr indent="0" lvl="0" marL="0" rtl="0" algn="l">
              <a:spcBef>
                <a:spcPts val="0"/>
              </a:spcBef>
              <a:spcAft>
                <a:spcPts val="0"/>
              </a:spcAft>
              <a:buNone/>
            </a:pPr>
            <a:r>
              <a:t/>
            </a:r>
            <a:endParaRPr/>
          </a:p>
        </p:txBody>
      </p:sp>
      <p:sp>
        <p:nvSpPr>
          <p:cNvPr id="194" name="Google Shape;194;p35"/>
          <p:cNvSpPr txBox="1"/>
          <p:nvPr>
            <p:ph idx="1" type="body"/>
          </p:nvPr>
        </p:nvSpPr>
        <p:spPr>
          <a:xfrm>
            <a:off x="311700" y="1152475"/>
            <a:ext cx="4488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tool always assumes that both gnd and vdd signals are special nets because this could be helpful for routing in next steps of the design flow</a:t>
            </a:r>
            <a:endParaRPr/>
          </a:p>
          <a:p>
            <a:pPr indent="-342900" lvl="0" marL="457200" rtl="0" algn="l">
              <a:spcBef>
                <a:spcPts val="0"/>
              </a:spcBef>
              <a:spcAft>
                <a:spcPts val="0"/>
              </a:spcAft>
              <a:buSzPts val="1800"/>
              <a:buAutoNum type="arabicPeriod"/>
            </a:pPr>
            <a:r>
              <a:rPr lang="en"/>
              <a:t>Information about the metal layer of each special net and the ring width is provided by the user and added to this section.</a:t>
            </a:r>
            <a:endParaRPr/>
          </a:p>
        </p:txBody>
      </p:sp>
      <p:pic>
        <p:nvPicPr>
          <p:cNvPr id="195" name="Google Shape;195;p35"/>
          <p:cNvPicPr preferRelativeResize="0"/>
          <p:nvPr/>
        </p:nvPicPr>
        <p:blipFill>
          <a:blip r:embed="rId3">
            <a:alphaModFix/>
          </a:blip>
          <a:stretch>
            <a:fillRect/>
          </a:stretch>
        </p:blipFill>
        <p:spPr>
          <a:xfrm>
            <a:off x="6159500" y="1843225"/>
            <a:ext cx="1876425" cy="1085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Achievements:: Nets</a:t>
            </a:r>
            <a:endParaRPr/>
          </a:p>
          <a:p>
            <a:pPr indent="0" lvl="0" marL="0" rtl="0" algn="l">
              <a:spcBef>
                <a:spcPts val="0"/>
              </a:spcBef>
              <a:spcAft>
                <a:spcPts val="0"/>
              </a:spcAft>
              <a:buNone/>
            </a:pPr>
            <a:r>
              <a:t/>
            </a:r>
            <a:endParaRPr/>
          </a:p>
        </p:txBody>
      </p:sp>
      <p:sp>
        <p:nvSpPr>
          <p:cNvPr id="201" name="Google Shape;201;p36"/>
          <p:cNvSpPr txBox="1"/>
          <p:nvPr>
            <p:ph idx="1" type="body"/>
          </p:nvPr>
        </p:nvSpPr>
        <p:spPr>
          <a:xfrm>
            <a:off x="311700" y="1152475"/>
            <a:ext cx="5466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This section provides information about each net in the design (internal or external ones) with all the cells </a:t>
            </a:r>
            <a:r>
              <a:rPr lang="en"/>
              <a:t>connected</a:t>
            </a:r>
            <a:r>
              <a:rPr lang="en"/>
              <a:t> to it. Such information is extracted from </a:t>
            </a:r>
            <a:r>
              <a:rPr lang="en"/>
              <a:t>GL Netlist.</a:t>
            </a:r>
            <a:endParaRPr/>
          </a:p>
          <a:p>
            <a:pPr indent="-342900" lvl="0" marL="457200" rtl="0" algn="l">
              <a:spcBef>
                <a:spcPts val="0"/>
              </a:spcBef>
              <a:spcAft>
                <a:spcPts val="0"/>
              </a:spcAft>
              <a:buSzPts val="1800"/>
              <a:buAutoNum type="arabicPeriod"/>
            </a:pPr>
            <a:r>
              <a:rPr lang="en"/>
              <a:t>If the net is external (actually a port) then the net is connected to a pin of the same name and also to a cell (e.g. look at the a signal in this figure)</a:t>
            </a:r>
            <a:endParaRPr/>
          </a:p>
        </p:txBody>
      </p:sp>
      <p:pic>
        <p:nvPicPr>
          <p:cNvPr id="202" name="Google Shape;202;p36"/>
          <p:cNvPicPr preferRelativeResize="0"/>
          <p:nvPr/>
        </p:nvPicPr>
        <p:blipFill>
          <a:blip r:embed="rId3">
            <a:alphaModFix/>
          </a:blip>
          <a:stretch>
            <a:fillRect/>
          </a:stretch>
        </p:blipFill>
        <p:spPr>
          <a:xfrm>
            <a:off x="6838450" y="758875"/>
            <a:ext cx="1738300" cy="381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the DEF file</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Tested on four designs mux4x1, uart, half_adder, and round_robin_arbiter (can be found in tests </a:t>
            </a:r>
            <a:r>
              <a:rPr lang="en"/>
              <a:t>directory</a:t>
            </a:r>
            <a:r>
              <a:rPr lang="en"/>
              <a:t>).</a:t>
            </a:r>
            <a:endParaRPr/>
          </a:p>
          <a:p>
            <a:pPr indent="-342900" lvl="0" marL="457200" rtl="0" algn="l">
              <a:spcBef>
                <a:spcPts val="0"/>
              </a:spcBef>
              <a:spcAft>
                <a:spcPts val="0"/>
              </a:spcAft>
              <a:buSzPts val="1800"/>
              <a:buAutoNum type="arabicPeriod"/>
            </a:pPr>
            <a:r>
              <a:rPr lang="en"/>
              <a:t> The output def file was read correctly and verified using Glade IC Layout Tool. The following slides show the image of layout provided by Glade for each cell.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MUX4x1 Layout</a:t>
            </a:r>
            <a:endParaRPr/>
          </a:p>
        </p:txBody>
      </p:sp>
      <p:pic>
        <p:nvPicPr>
          <p:cNvPr id="214" name="Google Shape;214;p38"/>
          <p:cNvPicPr preferRelativeResize="0"/>
          <p:nvPr/>
        </p:nvPicPr>
        <p:blipFill>
          <a:blip r:embed="rId3">
            <a:alphaModFix/>
          </a:blip>
          <a:stretch>
            <a:fillRect/>
          </a:stretch>
        </p:blipFill>
        <p:spPr>
          <a:xfrm>
            <a:off x="1760538" y="1265238"/>
            <a:ext cx="5953125" cy="3552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UART Layout</a:t>
            </a:r>
            <a:endParaRPr/>
          </a:p>
        </p:txBody>
      </p:sp>
      <p:pic>
        <p:nvPicPr>
          <p:cNvPr id="220" name="Google Shape;220;p39"/>
          <p:cNvPicPr preferRelativeResize="0"/>
          <p:nvPr/>
        </p:nvPicPr>
        <p:blipFill>
          <a:blip r:embed="rId3">
            <a:alphaModFix/>
          </a:blip>
          <a:stretch>
            <a:fillRect/>
          </a:stretch>
        </p:blipFill>
        <p:spPr>
          <a:xfrm>
            <a:off x="1595438" y="1144725"/>
            <a:ext cx="5953125" cy="3552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Half_Adder Layout</a:t>
            </a:r>
            <a:endParaRPr/>
          </a:p>
        </p:txBody>
      </p:sp>
      <p:pic>
        <p:nvPicPr>
          <p:cNvPr id="226" name="Google Shape;226;p40"/>
          <p:cNvPicPr preferRelativeResize="0"/>
          <p:nvPr/>
        </p:nvPicPr>
        <p:blipFill>
          <a:blip r:embed="rId3">
            <a:alphaModFix/>
          </a:blip>
          <a:stretch>
            <a:fillRect/>
          </a:stretch>
        </p:blipFill>
        <p:spPr>
          <a:xfrm>
            <a:off x="1320800" y="1144725"/>
            <a:ext cx="5953125" cy="3552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Round_Robin_Arbiter Layout</a:t>
            </a:r>
            <a:endParaRPr/>
          </a:p>
        </p:txBody>
      </p:sp>
      <p:pic>
        <p:nvPicPr>
          <p:cNvPr id="232" name="Google Shape;232;p41"/>
          <p:cNvPicPr preferRelativeResize="0"/>
          <p:nvPr/>
        </p:nvPicPr>
        <p:blipFill>
          <a:blip r:embed="rId3">
            <a:alphaModFix/>
          </a:blip>
          <a:stretch>
            <a:fillRect/>
          </a:stretch>
        </p:blipFill>
        <p:spPr>
          <a:xfrm>
            <a:off x="1447800" y="1132025"/>
            <a:ext cx="5953125" cy="355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first stage in physical design flow is reading in the netlist and the constraints</a:t>
            </a:r>
            <a:endParaRPr/>
          </a:p>
          <a:p>
            <a:pPr indent="-342900" lvl="0" marL="457200" rtl="0" algn="l">
              <a:spcBef>
                <a:spcPts val="0"/>
              </a:spcBef>
              <a:spcAft>
                <a:spcPts val="0"/>
              </a:spcAft>
              <a:buSzPts val="1800"/>
              <a:buAutoNum type="arabicPeriod"/>
            </a:pPr>
            <a:r>
              <a:rPr lang="en"/>
              <a:t>It’s divided into:</a:t>
            </a:r>
            <a:endParaRPr/>
          </a:p>
          <a:p>
            <a:pPr indent="-317500" lvl="1" marL="914400" rtl="0" algn="l">
              <a:spcBef>
                <a:spcPts val="0"/>
              </a:spcBef>
              <a:spcAft>
                <a:spcPts val="0"/>
              </a:spcAft>
              <a:buSzPts val="1400"/>
              <a:buAutoNum type="alphaLcPeriod"/>
            </a:pPr>
            <a:r>
              <a:rPr lang="en"/>
              <a:t>Gate Level Netlist</a:t>
            </a:r>
            <a:endParaRPr/>
          </a:p>
          <a:p>
            <a:pPr indent="-317500" lvl="1" marL="914400" rtl="0" algn="l">
              <a:spcBef>
                <a:spcPts val="0"/>
              </a:spcBef>
              <a:spcAft>
                <a:spcPts val="0"/>
              </a:spcAft>
              <a:buSzPts val="1400"/>
              <a:buAutoNum type="alphaLcPeriod"/>
            </a:pPr>
            <a:r>
              <a:rPr lang="en"/>
              <a:t>Standard Cell Library</a:t>
            </a:r>
            <a:endParaRPr/>
          </a:p>
          <a:p>
            <a:pPr indent="-317500" lvl="1" marL="914400" rtl="0" algn="l">
              <a:spcBef>
                <a:spcPts val="0"/>
              </a:spcBef>
              <a:spcAft>
                <a:spcPts val="0"/>
              </a:spcAft>
              <a:buSzPts val="1400"/>
              <a:buAutoNum type="alphaLcPeriod"/>
            </a:pPr>
            <a:r>
              <a:rPr lang="en"/>
              <a:t>Technology File</a:t>
            </a:r>
            <a:endParaRPr/>
          </a:p>
          <a:p>
            <a:pPr indent="-317500" lvl="1" marL="914400" rtl="0" algn="l">
              <a:spcBef>
                <a:spcPts val="0"/>
              </a:spcBef>
              <a:spcAft>
                <a:spcPts val="0"/>
              </a:spcAft>
              <a:buSzPts val="1400"/>
              <a:buAutoNum type="alphaLcPeriod"/>
            </a:pPr>
            <a:r>
              <a:rPr lang="en"/>
              <a:t>Timing Constraints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 </a:t>
            </a:r>
            <a:r>
              <a:rPr lang="en"/>
              <a:t>Gate Level Netlist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synthesis tool is used to translate RTL into a collection of interconnected logic gates that define the logic</a:t>
            </a:r>
            <a:endParaRPr/>
          </a:p>
          <a:p>
            <a:pPr indent="-342900" lvl="0" marL="457200" rtl="0" algn="l">
              <a:spcBef>
                <a:spcPts val="0"/>
              </a:spcBef>
              <a:spcAft>
                <a:spcPts val="0"/>
              </a:spcAft>
              <a:buSzPts val="1800"/>
              <a:buAutoNum type="arabicPeriod"/>
            </a:pPr>
            <a:r>
              <a:rPr lang="en"/>
              <a:t>The most common format is verilog.</a:t>
            </a:r>
            <a:endParaRPr/>
          </a:p>
          <a:p>
            <a:pPr indent="-342900" lvl="0" marL="457200" rtl="0" algn="l">
              <a:spcBef>
                <a:spcPts val="0"/>
              </a:spcBef>
              <a:spcAft>
                <a:spcPts val="0"/>
              </a:spcAft>
              <a:buSzPts val="1800"/>
              <a:buAutoNum type="arabicPeriod"/>
            </a:pPr>
            <a:r>
              <a:rPr lang="en"/>
              <a:t>Some tools like the one done in this project internally uses some other library like Yosys to generate a json file and parse it instead of the actual verilog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 </a:t>
            </a:r>
            <a:r>
              <a:rPr lang="en"/>
              <a:t>Standard Cell Library</a:t>
            </a:r>
            <a:endParaRPr/>
          </a:p>
        </p:txBody>
      </p:sp>
      <p:sp>
        <p:nvSpPr>
          <p:cNvPr id="79" name="Google Shape;79;p17"/>
          <p:cNvSpPr txBox="1"/>
          <p:nvPr>
            <p:ph idx="1" type="body"/>
          </p:nvPr>
        </p:nvSpPr>
        <p:spPr>
          <a:xfrm>
            <a:off x="311700" y="1152475"/>
            <a:ext cx="8520600" cy="369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Layout Model:</a:t>
            </a:r>
            <a:endParaRPr sz="1400"/>
          </a:p>
          <a:p>
            <a:pPr indent="-317500" lvl="1" marL="914400" rtl="0" algn="l">
              <a:spcBef>
                <a:spcPts val="0"/>
              </a:spcBef>
              <a:spcAft>
                <a:spcPts val="0"/>
              </a:spcAft>
              <a:buSzPts val="1400"/>
              <a:buAutoNum type="alphaLcPeriod"/>
            </a:pPr>
            <a:r>
              <a:rPr lang="en"/>
              <a:t>Is </a:t>
            </a:r>
            <a:r>
              <a:rPr lang="en"/>
              <a:t>abstract model of the standard cell layout is used instead of the complete layout</a:t>
            </a:r>
            <a:endParaRPr/>
          </a:p>
          <a:p>
            <a:pPr indent="-317500" lvl="1" marL="914400" rtl="0" algn="l">
              <a:spcBef>
                <a:spcPts val="0"/>
              </a:spcBef>
              <a:spcAft>
                <a:spcPts val="0"/>
              </a:spcAft>
              <a:buSzPts val="1400"/>
              <a:buAutoNum type="alphaLcPeriod"/>
            </a:pPr>
            <a:r>
              <a:rPr lang="en"/>
              <a:t>Has PINs defined, so as to facilitate automatic routing by the tool as per your netlist.</a:t>
            </a:r>
            <a:endParaRPr/>
          </a:p>
          <a:p>
            <a:pPr indent="-317500" lvl="1" marL="914400" rtl="0" algn="l">
              <a:spcBef>
                <a:spcPts val="0"/>
              </a:spcBef>
              <a:spcAft>
                <a:spcPts val="0"/>
              </a:spcAft>
              <a:buSzPts val="1400"/>
              <a:buAutoNum type="alphaLcPeriod"/>
            </a:pPr>
            <a:r>
              <a:rPr lang="en"/>
              <a:t>This makes sure that the interconnection between the PINs can be routed automatically and that the routing tool will not route over existing metal/via areas thus ruling out any shorts</a:t>
            </a:r>
            <a:endParaRPr/>
          </a:p>
          <a:p>
            <a:pPr indent="-317500" lvl="1" marL="914400" rtl="0" algn="l">
              <a:spcBef>
                <a:spcPts val="0"/>
              </a:spcBef>
              <a:spcAft>
                <a:spcPts val="0"/>
              </a:spcAft>
              <a:buSzPts val="1400"/>
              <a:buAutoNum type="alphaLcPeriod"/>
            </a:pPr>
            <a:r>
              <a:rPr lang="en"/>
              <a:t>LEF is an ascii file, such files have the PINs and Obstructions (blockages) defined, so it can be used here.</a:t>
            </a:r>
            <a:endParaRPr/>
          </a:p>
          <a:p>
            <a:pPr indent="0" lvl="0" marL="0" rtl="0" algn="l">
              <a:spcBef>
                <a:spcPts val="1600"/>
              </a:spcBef>
              <a:spcAft>
                <a:spcPts val="0"/>
              </a:spcAft>
              <a:buNone/>
            </a:pPr>
            <a:r>
              <a:rPr lang="en" sz="1400"/>
              <a:t>2. Timing Model:</a:t>
            </a:r>
            <a:endParaRPr sz="1400"/>
          </a:p>
          <a:p>
            <a:pPr indent="-317500" lvl="0" marL="914400" rtl="0" algn="l">
              <a:spcBef>
                <a:spcPts val="1600"/>
              </a:spcBef>
              <a:spcAft>
                <a:spcPts val="0"/>
              </a:spcAft>
              <a:buSzPts val="1400"/>
              <a:buAutoNum type="alphaLcPeriod"/>
            </a:pPr>
            <a:r>
              <a:rPr lang="en" sz="1400"/>
              <a:t>A a timing model is in the form of a .lib file</a:t>
            </a:r>
            <a:endParaRPr sz="1400"/>
          </a:p>
          <a:p>
            <a:pPr indent="-317500" lvl="0" marL="914400" rtl="0" algn="l">
              <a:spcBef>
                <a:spcPts val="0"/>
              </a:spcBef>
              <a:spcAft>
                <a:spcPts val="0"/>
              </a:spcAft>
              <a:buSzPts val="1400"/>
              <a:buAutoNum type="alphaLcPeriod"/>
            </a:pPr>
            <a:r>
              <a:rPr lang="en" sz="1400"/>
              <a:t>It could also be a .db file, which is generated from a .lib.</a:t>
            </a:r>
            <a:endParaRPr sz="1400"/>
          </a:p>
          <a:p>
            <a:pPr indent="-317500" lvl="0" marL="914400" rtl="0" algn="l">
              <a:spcBef>
                <a:spcPts val="0"/>
              </a:spcBef>
              <a:spcAft>
                <a:spcPts val="0"/>
              </a:spcAft>
              <a:buSzPts val="1400"/>
              <a:buAutoNum type="alphaLcPeriod"/>
            </a:pPr>
            <a:r>
              <a:rPr lang="en" sz="1400"/>
              <a:t>This liberty format file will have timing numbers for the various arcs in a cell, generally in a look up model, and may also have cell power information.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 </a:t>
            </a:r>
            <a:r>
              <a:rPr lang="en"/>
              <a:t>Technology File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rules pertaining to the selected process should be given to the PnR tool (or simply to the soft floor planning tool presented here in the project). This includes metal widths, spacing, via definitions etc</a:t>
            </a:r>
            <a:endParaRPr/>
          </a:p>
          <a:p>
            <a:pPr indent="-342900" lvl="0" marL="457200" rtl="0" algn="l">
              <a:spcBef>
                <a:spcPts val="0"/>
              </a:spcBef>
              <a:spcAft>
                <a:spcPts val="0"/>
              </a:spcAft>
              <a:buSzPts val="1800"/>
              <a:buAutoNum type="arabicPeriod"/>
            </a:pPr>
            <a:r>
              <a:rPr lang="en"/>
              <a:t>Mainly in a form of a technology LEF file.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Netlist:: Timing Constraints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a:t>
            </a:r>
            <a:r>
              <a:rPr lang="en"/>
              <a:t>DC files define the timing constraints of the design</a:t>
            </a:r>
            <a:endParaRPr/>
          </a:p>
          <a:p>
            <a:pPr indent="-342900" lvl="0" marL="457200" rtl="0" algn="l">
              <a:spcBef>
                <a:spcPts val="0"/>
              </a:spcBef>
              <a:spcAft>
                <a:spcPts val="0"/>
              </a:spcAft>
              <a:buSzPts val="1800"/>
              <a:buAutoNum type="arabicPeriod"/>
            </a:pPr>
            <a:r>
              <a:rPr lang="en"/>
              <a:t>It includes clock definitions, false paths, any input and output delay constraints etc.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first major step in getting a layout done</a:t>
            </a:r>
            <a:endParaRPr/>
          </a:p>
          <a:p>
            <a:pPr indent="-342900" lvl="0" marL="457200" rtl="0" algn="l">
              <a:spcBef>
                <a:spcPts val="0"/>
              </a:spcBef>
              <a:spcAft>
                <a:spcPts val="0"/>
              </a:spcAft>
              <a:buSzPts val="1800"/>
              <a:buAutoNum type="arabicPeriod"/>
            </a:pPr>
            <a:r>
              <a:rPr lang="en"/>
              <a:t>determines your chip quality</a:t>
            </a:r>
            <a:endParaRPr/>
          </a:p>
          <a:p>
            <a:pPr indent="-342900" lvl="0" marL="457200" rtl="0" algn="l">
              <a:spcBef>
                <a:spcPts val="0"/>
              </a:spcBef>
              <a:spcAft>
                <a:spcPts val="0"/>
              </a:spcAft>
              <a:buSzPts val="1800"/>
              <a:buAutoNum type="arabicPeriod"/>
            </a:pPr>
            <a:r>
              <a:rPr lang="en"/>
              <a:t>define the size of your chip/block, allocates power routing resources, place the hard macros, and reserve space for standard cells</a:t>
            </a:r>
            <a:endParaRPr/>
          </a:p>
          <a:p>
            <a:pPr indent="-342900" lvl="0" marL="457200" rtl="0" algn="l">
              <a:spcBef>
                <a:spcPts val="0"/>
              </a:spcBef>
              <a:spcAft>
                <a:spcPts val="0"/>
              </a:spcAft>
              <a:buSzPts val="1800"/>
              <a:buAutoNum type="arabicPeriod"/>
            </a:pPr>
            <a:r>
              <a:rPr lang="en"/>
              <a:t>subsequent stage like placement, routing and timing closure is dependent on how good the floorplanning step is.</a:t>
            </a:r>
            <a:endParaRPr/>
          </a:p>
          <a:p>
            <a:pPr indent="-342900" lvl="0" marL="457200" rtl="0" algn="l">
              <a:spcBef>
                <a:spcPts val="0"/>
              </a:spcBef>
              <a:spcAft>
                <a:spcPts val="0"/>
              </a:spcAft>
              <a:buSzPts val="1800"/>
              <a:buAutoNum type="arabicPeriod"/>
            </a:pPr>
            <a:r>
              <a:rPr lang="en"/>
              <a:t>Includes the following iterations for best floorplanning:</a:t>
            </a:r>
            <a:endParaRPr/>
          </a:p>
          <a:p>
            <a:pPr indent="-317500" lvl="1" marL="914400" rtl="0" algn="l">
              <a:spcBef>
                <a:spcPts val="0"/>
              </a:spcBef>
              <a:spcAft>
                <a:spcPts val="0"/>
              </a:spcAft>
              <a:buSzPts val="1400"/>
              <a:buAutoNum type="alphaLcPeriod"/>
            </a:pPr>
            <a:r>
              <a:rPr lang="en"/>
              <a:t>Core Boundary</a:t>
            </a:r>
            <a:endParaRPr/>
          </a:p>
          <a:p>
            <a:pPr indent="-317500" lvl="1" marL="914400" rtl="0" algn="l">
              <a:spcBef>
                <a:spcPts val="0"/>
              </a:spcBef>
              <a:spcAft>
                <a:spcPts val="0"/>
              </a:spcAft>
              <a:buSzPts val="1400"/>
              <a:buAutoNum type="alphaLcPeriod"/>
            </a:pPr>
            <a:r>
              <a:rPr lang="en"/>
              <a:t>IO </a:t>
            </a:r>
            <a:r>
              <a:rPr lang="en"/>
              <a:t>Placement</a:t>
            </a:r>
            <a:r>
              <a:rPr lang="en"/>
              <a:t>/Pin Placement</a:t>
            </a:r>
            <a:endParaRPr/>
          </a:p>
          <a:p>
            <a:pPr indent="-317500" lvl="1" marL="914400" rtl="0" algn="l">
              <a:spcBef>
                <a:spcPts val="0"/>
              </a:spcBef>
              <a:spcAft>
                <a:spcPts val="0"/>
              </a:spcAft>
              <a:buSzPts val="1400"/>
              <a:buAutoNum type="alphaLcPeriod"/>
            </a:pPr>
            <a:r>
              <a:rPr lang="en"/>
              <a:t>Macro Peplacement</a:t>
            </a:r>
            <a:endParaRPr/>
          </a:p>
          <a:p>
            <a:pPr indent="-317500" lvl="1" marL="914400" rtl="0" algn="l">
              <a:spcBef>
                <a:spcPts val="0"/>
              </a:spcBef>
              <a:spcAft>
                <a:spcPts val="0"/>
              </a:spcAft>
              <a:buSzPts val="1400"/>
              <a:buAutoNum type="alphaLcPeriod"/>
            </a:pPr>
            <a:r>
              <a:rPr lang="en"/>
              <a:t>Creating Power Rings and Straps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FloorPlanning:: Core Boundary</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Floorplan defines the size and shape of your chip/block.</a:t>
            </a:r>
            <a:endParaRPr/>
          </a:p>
          <a:p>
            <a:pPr indent="-342900" lvl="0" marL="457200" rtl="0" algn="l">
              <a:spcBef>
                <a:spcPts val="0"/>
              </a:spcBef>
              <a:spcAft>
                <a:spcPts val="0"/>
              </a:spcAft>
              <a:buSzPts val="1800"/>
              <a:buAutoNum type="arabicPeriod"/>
            </a:pPr>
            <a:r>
              <a:rPr lang="en"/>
              <a:t>top level digital design will have a rectangular/square shape, whereas a sub block may have rectangular or rectilinear shapes. </a:t>
            </a:r>
            <a:endParaRPr/>
          </a:p>
          <a:p>
            <a:pPr indent="-342900" lvl="0" marL="457200" rtl="0" algn="l">
              <a:spcBef>
                <a:spcPts val="0"/>
              </a:spcBef>
              <a:spcAft>
                <a:spcPts val="0"/>
              </a:spcAft>
              <a:buSzPts val="1800"/>
              <a:buAutoNum type="arabicPeriod"/>
            </a:pPr>
            <a:r>
              <a:rPr lang="en"/>
              <a:t>Core boundary refers to the area where standard cells and other IP blocks will be placed.</a:t>
            </a:r>
            <a:endParaRPr/>
          </a:p>
          <a:p>
            <a:pPr indent="-342900" lvl="0" marL="457200" rtl="0" algn="l">
              <a:spcBef>
                <a:spcPts val="0"/>
              </a:spcBef>
              <a:spcAft>
                <a:spcPts val="0"/>
              </a:spcAft>
              <a:buSzPts val="1800"/>
              <a:buAutoNum type="arabicPeriod"/>
            </a:pPr>
            <a:r>
              <a:rPr lang="en"/>
              <a:t>Power routing spaces may also be allocated outside the core boundary. </a:t>
            </a:r>
            <a:endParaRPr/>
          </a:p>
          <a:p>
            <a:pPr indent="-342900" lvl="0" marL="457200" rtl="0" algn="l">
              <a:spcBef>
                <a:spcPts val="0"/>
              </a:spcBef>
              <a:spcAft>
                <a:spcPts val="0"/>
              </a:spcAft>
              <a:buSzPts val="1800"/>
              <a:buAutoNum type="arabicPeriod"/>
            </a:pPr>
            <a:r>
              <a:rPr lang="en"/>
              <a:t>For a full chip, There should be IO buffers and IO pads placed outside the core boundary.</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