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9144000" cy="5143500" type="screen16x9"/>
  <p:notesSz cx="6858000" cy="9144000"/>
  <p:embeddedFontLst>
    <p:embeddedFont>
      <p:font typeface="Merriweather" panose="020B0604020202020204" charset="0"/>
      <p:regular r:id="rId18"/>
      <p:bold r:id="rId19"/>
      <p:italic r:id="rId20"/>
      <p:boldItalic r:id="rId21"/>
    </p:embeddedFont>
    <p:embeddedFont>
      <p:font typeface="Roboto" panose="020B0604020202020204" charset="0"/>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CE752A9-106B-4590-BDF2-F9BA8CBE705E}">
  <a:tblStyle styleId="{FCE752A9-106B-4590-BDF2-F9BA8CBE705E}"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730"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4649eb5a9e_0_1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4649eb5a9e_0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4649eb5a9e_0_1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4649eb5a9e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4649eb5a9e_0_8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4649eb5a9e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4649eb5a9e_0_1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4649eb5a9e_0_1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4649eb5a9e_0_1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4649eb5a9e_0_1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4649eb5a9e_0_9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4649eb5a9e_0_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4649eb5a9e_0_5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4649eb5a9e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4649eb5a9e_0_6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4649eb5a9e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4649eb5a9e_0_6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4649eb5a9e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4649eb5a9e_0_10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4649eb5a9e_0_1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4649eb5a9e_0_10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4649eb5a9e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4649eb5a9e_0_7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4649eb5a9e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4649eb5a9e_0_7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4649eb5a9e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a:buNone/>
            </a:pPr>
            <a:r>
              <a:rPr lang="en"/>
              <a:t>body_type_mapping = {'rather not say':0, 'overweight':1, 'full figured':2, 'a little extra':3, 'curvy':4, 'average':5, </a:t>
            </a:r>
            <a:endParaRPr/>
          </a:p>
          <a:p>
            <a:pPr marL="0" lvl="0" indent="0" algn="l" rtl="0">
              <a:spcBef>
                <a:spcPts val="0"/>
              </a:spcBef>
              <a:spcAft>
                <a:spcPts val="0"/>
              </a:spcAft>
              <a:buClr>
                <a:srgbClr val="000000"/>
              </a:buClr>
              <a:buSzPts val="1100"/>
              <a:buFont typeface="Arial"/>
              <a:buNone/>
            </a:pPr>
            <a:r>
              <a:rPr lang="en"/>
              <a:t>                     'thin':6, 'skinny':7, 'athletic':8, 'fit':9, 'jacked':10,'used up':11}</a:t>
            </a:r>
            <a:endParaRPr/>
          </a:p>
          <a:p>
            <a:pPr marL="0" lvl="0" indent="0" algn="l" rtl="0">
              <a:spcBef>
                <a:spcPts val="0"/>
              </a:spcBef>
              <a:spcAft>
                <a:spcPts val="0"/>
              </a:spcAft>
              <a:buClr>
                <a:srgbClr val="000000"/>
              </a:buClr>
              <a:buSzPts val="1100"/>
              <a:buFont typeface="Arial"/>
              <a:buNone/>
            </a:pPr>
            <a:endParaRPr/>
          </a:p>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4649eb5a9e_0_8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4649eb5a9e_0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sp>
        <p:nvSpPr>
          <p:cNvPr id="10" name="Google Shape;10;p2"/>
          <p:cNvSpPr/>
          <p:nvPr/>
        </p:nvSpPr>
        <p:spPr>
          <a:xfrm>
            <a:off x="-125" y="0"/>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lt1"/>
          </a:solidFill>
          <a:ln>
            <a:noFill/>
          </a:ln>
        </p:spPr>
      </p:sp>
      <p:sp>
        <p:nvSpPr>
          <p:cNvPr id="11" name="Google Shape;11;p2"/>
          <p:cNvSpPr txBox="1">
            <a:spLocks noGrp="1"/>
          </p:cNvSpPr>
          <p:nvPr>
            <p:ph type="ctrTitle"/>
          </p:nvPr>
        </p:nvSpPr>
        <p:spPr>
          <a:xfrm>
            <a:off x="311700" y="539725"/>
            <a:ext cx="8520600" cy="1282500"/>
          </a:xfrm>
          <a:prstGeom prst="rect">
            <a:avLst/>
          </a:prstGeom>
        </p:spPr>
        <p:txBody>
          <a:bodyPr spcFirstLastPara="1" wrap="square" lIns="91425" tIns="91425" rIns="91425" bIns="91425" anchor="t" anchorCtr="0"/>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12" name="Google Shape;12;p2"/>
          <p:cNvSpPr txBox="1">
            <a:spLocks noGrp="1"/>
          </p:cNvSpPr>
          <p:nvPr>
            <p:ph type="subTitle" idx="1"/>
          </p:nvPr>
        </p:nvSpPr>
        <p:spPr>
          <a:xfrm>
            <a:off x="311700" y="1878560"/>
            <a:ext cx="4242600" cy="738300"/>
          </a:xfrm>
          <a:prstGeom prst="rect">
            <a:avLst/>
          </a:prstGeom>
        </p:spPr>
        <p:txBody>
          <a:bodyPr spcFirstLastPara="1" wrap="square" lIns="91425" tIns="91425" rIns="91425" bIns="91425" anchor="t" anchorCtr="0"/>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54"/>
        <p:cNvGrpSpPr/>
        <p:nvPr/>
      </p:nvGrpSpPr>
      <p:grpSpPr>
        <a:xfrm>
          <a:off x="0" y="0"/>
          <a:ext cx="0" cy="0"/>
          <a:chOff x="0" y="0"/>
          <a:chExt cx="0" cy="0"/>
        </a:xfrm>
      </p:grpSpPr>
      <p:sp>
        <p:nvSpPr>
          <p:cNvPr id="55" name="Google Shape;55;p11"/>
          <p:cNvSpPr txBox="1">
            <a:spLocks noGrp="1"/>
          </p:cNvSpPr>
          <p:nvPr>
            <p:ph type="title" hasCustomPrompt="1"/>
          </p:nvPr>
        </p:nvSpPr>
        <p:spPr>
          <a:xfrm>
            <a:off x="311750" y="831175"/>
            <a:ext cx="5334900" cy="1244700"/>
          </a:xfrm>
          <a:prstGeom prst="rect">
            <a:avLst/>
          </a:prstGeom>
        </p:spPr>
        <p:txBody>
          <a:bodyPr spcFirstLastPara="1" wrap="square" lIns="91425" tIns="91425" rIns="91425" bIns="91425" anchor="b" anchorCtr="0"/>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a:spLocks noGrp="1"/>
          </p:cNvSpPr>
          <p:nvPr>
            <p:ph type="body" idx="1"/>
          </p:nvPr>
        </p:nvSpPr>
        <p:spPr>
          <a:xfrm>
            <a:off x="311700" y="2121425"/>
            <a:ext cx="5334900" cy="942600"/>
          </a:xfrm>
          <a:prstGeom prst="rect">
            <a:avLst/>
          </a:prstGeom>
        </p:spPr>
        <p:txBody>
          <a:bodyPr spcFirstLastPara="1" wrap="square" lIns="91425" tIns="91425" rIns="91425" bIns="91425" anchor="t" anchorCtr="0"/>
          <a:lstStyle>
            <a:lvl1pPr marL="457200" lvl="0" indent="-311150">
              <a:spcBef>
                <a:spcPts val="0"/>
              </a:spcBef>
              <a:spcAft>
                <a:spcPts val="0"/>
              </a:spcAft>
              <a:buClr>
                <a:schemeClr val="accent2"/>
              </a:buClr>
              <a:buSzPts val="1300"/>
              <a:buChar char="●"/>
              <a:defRPr>
                <a:solidFill>
                  <a:schemeClr val="accent2"/>
                </a:solidFill>
              </a:defRPr>
            </a:lvl1pPr>
            <a:lvl2pPr marL="914400" lvl="1" indent="-298450">
              <a:spcBef>
                <a:spcPts val="1600"/>
              </a:spcBef>
              <a:spcAft>
                <a:spcPts val="0"/>
              </a:spcAft>
              <a:buClr>
                <a:schemeClr val="accent2"/>
              </a:buClr>
              <a:buSzPts val="1100"/>
              <a:buChar char="○"/>
              <a:defRPr>
                <a:solidFill>
                  <a:schemeClr val="accent2"/>
                </a:solidFill>
              </a:defRPr>
            </a:lvl2pPr>
            <a:lvl3pPr marL="1371600" lvl="2" indent="-298450">
              <a:spcBef>
                <a:spcPts val="1600"/>
              </a:spcBef>
              <a:spcAft>
                <a:spcPts val="0"/>
              </a:spcAft>
              <a:buClr>
                <a:schemeClr val="accent2"/>
              </a:buClr>
              <a:buSzPts val="1100"/>
              <a:buChar char="■"/>
              <a:defRPr>
                <a:solidFill>
                  <a:schemeClr val="accent2"/>
                </a:solidFill>
              </a:defRPr>
            </a:lvl3pPr>
            <a:lvl4pPr marL="1828800" lvl="3" indent="-298450">
              <a:spcBef>
                <a:spcPts val="1600"/>
              </a:spcBef>
              <a:spcAft>
                <a:spcPts val="0"/>
              </a:spcAft>
              <a:buClr>
                <a:schemeClr val="accent2"/>
              </a:buClr>
              <a:buSzPts val="1100"/>
              <a:buChar char="●"/>
              <a:defRPr>
                <a:solidFill>
                  <a:schemeClr val="accent2"/>
                </a:solidFill>
              </a:defRPr>
            </a:lvl4pPr>
            <a:lvl5pPr marL="2286000" lvl="4" indent="-298450">
              <a:spcBef>
                <a:spcPts val="1600"/>
              </a:spcBef>
              <a:spcAft>
                <a:spcPts val="0"/>
              </a:spcAft>
              <a:buClr>
                <a:schemeClr val="accent2"/>
              </a:buClr>
              <a:buSzPts val="1100"/>
              <a:buChar char="○"/>
              <a:defRPr>
                <a:solidFill>
                  <a:schemeClr val="accent2"/>
                </a:solidFill>
              </a:defRPr>
            </a:lvl5pPr>
            <a:lvl6pPr marL="2743200" lvl="5" indent="-298450">
              <a:spcBef>
                <a:spcPts val="1600"/>
              </a:spcBef>
              <a:spcAft>
                <a:spcPts val="0"/>
              </a:spcAft>
              <a:buClr>
                <a:schemeClr val="accent2"/>
              </a:buClr>
              <a:buSzPts val="1100"/>
              <a:buChar char="■"/>
              <a:defRPr>
                <a:solidFill>
                  <a:schemeClr val="accent2"/>
                </a:solidFill>
              </a:defRPr>
            </a:lvl6pPr>
            <a:lvl7pPr marL="3200400" lvl="6" indent="-298450">
              <a:spcBef>
                <a:spcPts val="1600"/>
              </a:spcBef>
              <a:spcAft>
                <a:spcPts val="0"/>
              </a:spcAft>
              <a:buClr>
                <a:schemeClr val="accent2"/>
              </a:buClr>
              <a:buSzPts val="1100"/>
              <a:buChar char="●"/>
              <a:defRPr>
                <a:solidFill>
                  <a:schemeClr val="accent2"/>
                </a:solidFill>
              </a:defRPr>
            </a:lvl7pPr>
            <a:lvl8pPr marL="3657600" lvl="7" indent="-298450">
              <a:spcBef>
                <a:spcPts val="1600"/>
              </a:spcBef>
              <a:spcAft>
                <a:spcPts val="0"/>
              </a:spcAft>
              <a:buClr>
                <a:schemeClr val="accent2"/>
              </a:buClr>
              <a:buSzPts val="1100"/>
              <a:buChar char="○"/>
              <a:defRPr>
                <a:solidFill>
                  <a:schemeClr val="accent2"/>
                </a:solidFill>
              </a:defRPr>
            </a:lvl8pPr>
            <a:lvl9pPr marL="4114800" lvl="8" indent="-298450">
              <a:spcBef>
                <a:spcPts val="1600"/>
              </a:spcBef>
              <a:spcAft>
                <a:spcPts val="1600"/>
              </a:spcAft>
              <a:buClr>
                <a:schemeClr val="accent2"/>
              </a:buClr>
              <a:buSzPts val="1100"/>
              <a:buChar char="■"/>
              <a:defRPr>
                <a:solidFill>
                  <a:schemeClr val="accent2"/>
                </a:solidFill>
              </a:defRPr>
            </a:lvl9pPr>
          </a:lstStyle>
          <a:p>
            <a:endParaRPr/>
          </a:p>
        </p:txBody>
      </p:sp>
      <p:sp>
        <p:nvSpPr>
          <p:cNvPr id="57" name="Google Shape;5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8"/>
        <p:cNvGrpSpPr/>
        <p:nvPr/>
      </p:nvGrpSpPr>
      <p:grpSpPr>
        <a:xfrm>
          <a:off x="0" y="0"/>
          <a:ext cx="0" cy="0"/>
          <a:chOff x="0" y="0"/>
          <a:chExt cx="0" cy="0"/>
        </a:xfrm>
      </p:grpSpPr>
      <p:sp>
        <p:nvSpPr>
          <p:cNvPr id="59" name="Google Shape;5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3"/>
        </a:solidFill>
        <a:effectLst/>
      </p:bgPr>
    </p:bg>
    <p:spTree>
      <p:nvGrpSpPr>
        <p:cNvPr id="1" name="Shape 14"/>
        <p:cNvGrpSpPr/>
        <p:nvPr/>
      </p:nvGrpSpPr>
      <p:grpSpPr>
        <a:xfrm>
          <a:off x="0" y="0"/>
          <a:ext cx="0" cy="0"/>
          <a:chOff x="0" y="0"/>
          <a:chExt cx="0" cy="0"/>
        </a:xfrm>
      </p:grpSpPr>
      <p:sp>
        <p:nvSpPr>
          <p:cNvPr id="15" name="Google Shape;15;p3"/>
          <p:cNvSpPr/>
          <p:nvPr/>
        </p:nvSpPr>
        <p:spPr>
          <a:xfrm>
            <a:off x="0" y="48099"/>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accent3"/>
          </a:solidFill>
          <a:ln>
            <a:noFill/>
          </a:ln>
        </p:spPr>
      </p:sp>
      <p:sp>
        <p:nvSpPr>
          <p:cNvPr id="17" name="Google Shape;17;p3"/>
          <p:cNvSpPr txBox="1">
            <a:spLocks noGrp="1"/>
          </p:cNvSpPr>
          <p:nvPr>
            <p:ph type="title"/>
          </p:nvPr>
        </p:nvSpPr>
        <p:spPr>
          <a:xfrm>
            <a:off x="311700" y="539725"/>
            <a:ext cx="8520600" cy="1282500"/>
          </a:xfrm>
          <a:prstGeom prst="rect">
            <a:avLst/>
          </a:prstGeom>
        </p:spPr>
        <p:txBody>
          <a:bodyPr spcFirstLastPara="1" wrap="square" lIns="91425" tIns="91425" rIns="91425" bIns="91425" anchor="t" anchorCtr="0"/>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18" name="Google Shape;18;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4"/>
          <p:cNvSpPr/>
          <p:nvPr/>
        </p:nvSpPr>
        <p:spPr>
          <a:xfrm>
            <a:off x="0" y="44125"/>
            <a:ext cx="4313625" cy="4399375"/>
          </a:xfrm>
          <a:custGeom>
            <a:avLst/>
            <a:gdLst/>
            <a:ahLst/>
            <a:cxnLst/>
            <a:rect l="l" t="t" r="r" b="b"/>
            <a:pathLst>
              <a:path w="172545" h="175975" extrusionOk="0">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avLst/>
            <a:gdLst/>
            <a:ahLst/>
            <a:cxnLst/>
            <a:rect l="l" t="t" r="r" b="b"/>
            <a:pathLst>
              <a:path w="172676" h="175824" extrusionOk="0">
                <a:moveTo>
                  <a:pt x="0" y="6"/>
                </a:moveTo>
                <a:lnTo>
                  <a:pt x="172676" y="0"/>
                </a:lnTo>
                <a:lnTo>
                  <a:pt x="172562" y="126442"/>
                </a:lnTo>
                <a:lnTo>
                  <a:pt x="0" y="175824"/>
                </a:lnTo>
                <a:close/>
              </a:path>
            </a:pathLst>
          </a:custGeom>
          <a:solidFill>
            <a:schemeClr val="dk1"/>
          </a:solidFill>
          <a:ln>
            <a:noFill/>
          </a:ln>
        </p:spPr>
      </p:sp>
      <p:sp>
        <p:nvSpPr>
          <p:cNvPr id="23" name="Google Shape;23;p4"/>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24" name="Google Shape;24;p4"/>
          <p:cNvSpPr txBox="1">
            <a:spLocks noGrp="1"/>
          </p:cNvSpPr>
          <p:nvPr>
            <p:ph type="body" idx="1"/>
          </p:nvPr>
        </p:nvSpPr>
        <p:spPr>
          <a:xfrm>
            <a:off x="4644675" y="500925"/>
            <a:ext cx="4166400" cy="40986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25" name="Google Shape;25;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5"/>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29" name="Google Shape;29;p5"/>
          <p:cNvSpPr txBox="1">
            <a:spLocks noGrp="1"/>
          </p:cNvSpPr>
          <p:nvPr>
            <p:ph type="body" idx="1"/>
          </p:nvPr>
        </p:nvSpPr>
        <p:spPr>
          <a:xfrm>
            <a:off x="311700" y="1505700"/>
            <a:ext cx="3999900" cy="30762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0" name="Google Shape;30;p5"/>
          <p:cNvSpPr txBox="1">
            <a:spLocks noGrp="1"/>
          </p:cNvSpPr>
          <p:nvPr>
            <p:ph type="body" idx="2"/>
          </p:nvPr>
        </p:nvSpPr>
        <p:spPr>
          <a:xfrm>
            <a:off x="4832400" y="1505700"/>
            <a:ext cx="3999900" cy="30762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1" name="Google Shape;31;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6"/>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35" name="Google Shape;35;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7"/>
          <p:cNvSpPr txBox="1">
            <a:spLocks noGrp="1"/>
          </p:cNvSpPr>
          <p:nvPr>
            <p:ph type="title"/>
          </p:nvPr>
        </p:nvSpPr>
        <p:spPr>
          <a:xfrm>
            <a:off x="311725" y="500925"/>
            <a:ext cx="3127500" cy="1829100"/>
          </a:xfrm>
          <a:prstGeom prst="rect">
            <a:avLst/>
          </a:prstGeom>
        </p:spPr>
        <p:txBody>
          <a:bodyPr spcFirstLastPara="1" wrap="square" lIns="91425" tIns="91425" rIns="91425" bIns="91425" anchor="t" anchorCtr="0"/>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39" name="Google Shape;39;p7"/>
          <p:cNvSpPr txBox="1">
            <a:spLocks noGrp="1"/>
          </p:cNvSpPr>
          <p:nvPr>
            <p:ph type="body" idx="1"/>
          </p:nvPr>
        </p:nvSpPr>
        <p:spPr>
          <a:xfrm>
            <a:off x="311700" y="2390650"/>
            <a:ext cx="3127500" cy="2298000"/>
          </a:xfrm>
          <a:prstGeom prst="rect">
            <a:avLst/>
          </a:prstGeom>
        </p:spPr>
        <p:txBody>
          <a:bodyPr spcFirstLastPara="1" wrap="square" lIns="91425" tIns="91425" rIns="91425" bIns="91425" anchor="t" anchorCtr="0"/>
          <a:lstStyle>
            <a:lvl1pPr marL="457200" lvl="0" indent="-311150">
              <a:spcBef>
                <a:spcPts val="0"/>
              </a:spcBef>
              <a:spcAft>
                <a:spcPts val="0"/>
              </a:spcAft>
              <a:buClr>
                <a:schemeClr val="accent2"/>
              </a:buClr>
              <a:buSzPts val="1300"/>
              <a:buChar char="●"/>
              <a:defRPr>
                <a:solidFill>
                  <a:schemeClr val="accent2"/>
                </a:solidFill>
              </a:defRPr>
            </a:lvl1pPr>
            <a:lvl2pPr marL="914400" lvl="1" indent="-298450">
              <a:spcBef>
                <a:spcPts val="1600"/>
              </a:spcBef>
              <a:spcAft>
                <a:spcPts val="0"/>
              </a:spcAft>
              <a:buClr>
                <a:schemeClr val="accent2"/>
              </a:buClr>
              <a:buSzPts val="1100"/>
              <a:buChar char="○"/>
              <a:defRPr>
                <a:solidFill>
                  <a:schemeClr val="accent2"/>
                </a:solidFill>
              </a:defRPr>
            </a:lvl2pPr>
            <a:lvl3pPr marL="1371600" lvl="2" indent="-298450">
              <a:spcBef>
                <a:spcPts val="1600"/>
              </a:spcBef>
              <a:spcAft>
                <a:spcPts val="0"/>
              </a:spcAft>
              <a:buClr>
                <a:schemeClr val="accent2"/>
              </a:buClr>
              <a:buSzPts val="1100"/>
              <a:buChar char="■"/>
              <a:defRPr>
                <a:solidFill>
                  <a:schemeClr val="accent2"/>
                </a:solidFill>
              </a:defRPr>
            </a:lvl3pPr>
            <a:lvl4pPr marL="1828800" lvl="3" indent="-298450">
              <a:spcBef>
                <a:spcPts val="1600"/>
              </a:spcBef>
              <a:spcAft>
                <a:spcPts val="0"/>
              </a:spcAft>
              <a:buClr>
                <a:schemeClr val="accent2"/>
              </a:buClr>
              <a:buSzPts val="1100"/>
              <a:buChar char="●"/>
              <a:defRPr>
                <a:solidFill>
                  <a:schemeClr val="accent2"/>
                </a:solidFill>
              </a:defRPr>
            </a:lvl4pPr>
            <a:lvl5pPr marL="2286000" lvl="4" indent="-298450">
              <a:spcBef>
                <a:spcPts val="1600"/>
              </a:spcBef>
              <a:spcAft>
                <a:spcPts val="0"/>
              </a:spcAft>
              <a:buClr>
                <a:schemeClr val="accent2"/>
              </a:buClr>
              <a:buSzPts val="1100"/>
              <a:buChar char="○"/>
              <a:defRPr>
                <a:solidFill>
                  <a:schemeClr val="accent2"/>
                </a:solidFill>
              </a:defRPr>
            </a:lvl5pPr>
            <a:lvl6pPr marL="2743200" lvl="5" indent="-298450">
              <a:spcBef>
                <a:spcPts val="1600"/>
              </a:spcBef>
              <a:spcAft>
                <a:spcPts val="0"/>
              </a:spcAft>
              <a:buClr>
                <a:schemeClr val="accent2"/>
              </a:buClr>
              <a:buSzPts val="1100"/>
              <a:buChar char="■"/>
              <a:defRPr>
                <a:solidFill>
                  <a:schemeClr val="accent2"/>
                </a:solidFill>
              </a:defRPr>
            </a:lvl6pPr>
            <a:lvl7pPr marL="3200400" lvl="6" indent="-298450">
              <a:spcBef>
                <a:spcPts val="1600"/>
              </a:spcBef>
              <a:spcAft>
                <a:spcPts val="0"/>
              </a:spcAft>
              <a:buClr>
                <a:schemeClr val="accent2"/>
              </a:buClr>
              <a:buSzPts val="1100"/>
              <a:buChar char="●"/>
              <a:defRPr>
                <a:solidFill>
                  <a:schemeClr val="accent2"/>
                </a:solidFill>
              </a:defRPr>
            </a:lvl7pPr>
            <a:lvl8pPr marL="3657600" lvl="7" indent="-298450">
              <a:spcBef>
                <a:spcPts val="1600"/>
              </a:spcBef>
              <a:spcAft>
                <a:spcPts val="0"/>
              </a:spcAft>
              <a:buClr>
                <a:schemeClr val="accent2"/>
              </a:buClr>
              <a:buSzPts val="1100"/>
              <a:buChar char="○"/>
              <a:defRPr>
                <a:solidFill>
                  <a:schemeClr val="accent2"/>
                </a:solidFill>
              </a:defRPr>
            </a:lvl8pPr>
            <a:lvl9pPr marL="4114800" lvl="8" indent="-298450">
              <a:spcBef>
                <a:spcPts val="1600"/>
              </a:spcBef>
              <a:spcAft>
                <a:spcPts val="1600"/>
              </a:spcAft>
              <a:buClr>
                <a:schemeClr val="accent2"/>
              </a:buClr>
              <a:buSzPts val="1100"/>
              <a:buChar char="■"/>
              <a:defRPr>
                <a:solidFill>
                  <a:schemeClr val="accent2"/>
                </a:solidFill>
              </a:defRPr>
            </a:lvl9pPr>
          </a:lstStyle>
          <a:p>
            <a:endParaRPr/>
          </a:p>
        </p:txBody>
      </p:sp>
      <p:sp>
        <p:nvSpPr>
          <p:cNvPr id="40" name="Google Shape;40;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41"/>
        <p:cNvGrpSpPr/>
        <p:nvPr/>
      </p:nvGrpSpPr>
      <p:grpSpPr>
        <a:xfrm>
          <a:off x="0" y="0"/>
          <a:ext cx="0" cy="0"/>
          <a:chOff x="0" y="0"/>
          <a:chExt cx="0" cy="0"/>
        </a:xfrm>
      </p:grpSpPr>
      <p:sp>
        <p:nvSpPr>
          <p:cNvPr id="42" name="Google Shape;42;p8"/>
          <p:cNvSpPr txBox="1">
            <a:spLocks noGrp="1"/>
          </p:cNvSpPr>
          <p:nvPr>
            <p:ph type="title"/>
          </p:nvPr>
        </p:nvSpPr>
        <p:spPr>
          <a:xfrm>
            <a:off x="311675" y="798600"/>
            <a:ext cx="6247800" cy="3546300"/>
          </a:xfrm>
          <a:prstGeom prst="rect">
            <a:avLst/>
          </a:prstGeom>
        </p:spPr>
        <p:txBody>
          <a:bodyPr spcFirstLastPara="1" wrap="square" lIns="91425" tIns="91425" rIns="91425" bIns="91425" anchor="ctr" anchorCtr="0"/>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43" name="Google Shape;43;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9"/>
          <p:cNvSpPr txBox="1">
            <a:spLocks noGrp="1"/>
          </p:cNvSpPr>
          <p:nvPr>
            <p:ph type="title"/>
          </p:nvPr>
        </p:nvSpPr>
        <p:spPr>
          <a:xfrm>
            <a:off x="311300" y="500925"/>
            <a:ext cx="3704400" cy="2049600"/>
          </a:xfrm>
          <a:prstGeom prst="rect">
            <a:avLst/>
          </a:prstGeom>
        </p:spPr>
        <p:txBody>
          <a:bodyPr spcFirstLastPara="1" wrap="square" lIns="91425" tIns="91425" rIns="91425" bIns="91425" anchor="t" anchorCtr="0"/>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47" name="Google Shape;47;p9"/>
          <p:cNvSpPr txBox="1">
            <a:spLocks noGrp="1"/>
          </p:cNvSpPr>
          <p:nvPr>
            <p:ph type="subTitle" idx="1"/>
          </p:nvPr>
        </p:nvSpPr>
        <p:spPr>
          <a:xfrm>
            <a:off x="304800" y="2626725"/>
            <a:ext cx="3704400" cy="926700"/>
          </a:xfrm>
          <a:prstGeom prst="rect">
            <a:avLst/>
          </a:prstGeom>
        </p:spPr>
        <p:txBody>
          <a:bodyPr spcFirstLastPara="1" wrap="square" lIns="91425" tIns="91425" rIns="91425" bIns="91425" anchor="t" anchorCtr="0"/>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a:endParaRPr/>
          </a:p>
        </p:txBody>
      </p:sp>
      <p:sp>
        <p:nvSpPr>
          <p:cNvPr id="48" name="Google Shape;48;p9"/>
          <p:cNvSpPr txBox="1">
            <a:spLocks noGrp="1"/>
          </p:cNvSpPr>
          <p:nvPr>
            <p:ph type="body" idx="2"/>
          </p:nvPr>
        </p:nvSpPr>
        <p:spPr>
          <a:xfrm>
            <a:off x="4879025" y="500925"/>
            <a:ext cx="3954000" cy="41115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49" name="Google Shape;49;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10"/>
          <p:cNvSpPr txBox="1">
            <a:spLocks noGrp="1"/>
          </p:cNvSpPr>
          <p:nvPr>
            <p:ph type="body" idx="1"/>
          </p:nvPr>
        </p:nvSpPr>
        <p:spPr>
          <a:xfrm>
            <a:off x="311700" y="4521400"/>
            <a:ext cx="7979400" cy="4605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a:endParaRPr/>
          </a:p>
        </p:txBody>
      </p:sp>
      <p:sp>
        <p:nvSpPr>
          <p:cNvPr id="53" name="Google Shape;5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paradig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1115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marL="914400" lvl="1"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marL="1371600" lvl="2"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marL="1828800" lvl="3"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marL="2286000" lvl="4"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marL="2743200" lvl="5"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marL="3200400" lvl="6"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marL="3657600" lvl="7"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marL="4114800" lvl="8" indent="-298450">
              <a:lnSpc>
                <a:spcPct val="115000"/>
              </a:lnSpc>
              <a:spcBef>
                <a:spcPts val="1600"/>
              </a:spcBef>
              <a:spcAft>
                <a:spcPts val="1600"/>
              </a:spcAft>
              <a:buClr>
                <a:schemeClr val="dk2"/>
              </a:buClr>
              <a:buSzPts val="1100"/>
              <a:buFont typeface="Roboto"/>
              <a:buChar char="■"/>
              <a:defRPr sz="1100">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Google Shape;64;p13"/>
          <p:cNvSpPr txBox="1">
            <a:spLocks noGrp="1"/>
          </p:cNvSpPr>
          <p:nvPr>
            <p:ph type="ctrTitle"/>
          </p:nvPr>
        </p:nvSpPr>
        <p:spPr>
          <a:xfrm>
            <a:off x="311700" y="539725"/>
            <a:ext cx="8520600" cy="1282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Machine Learning Capstone: Date-A-Scientist</a:t>
            </a:r>
            <a:endParaRPr/>
          </a:p>
        </p:txBody>
      </p:sp>
      <p:sp>
        <p:nvSpPr>
          <p:cNvPr id="65" name="Google Shape;65;p13"/>
          <p:cNvSpPr txBox="1">
            <a:spLocks noGrp="1"/>
          </p:cNvSpPr>
          <p:nvPr>
            <p:ph type="subTitle" idx="1"/>
          </p:nvPr>
        </p:nvSpPr>
        <p:spPr>
          <a:xfrm>
            <a:off x="311700" y="1878560"/>
            <a:ext cx="4242600" cy="738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Machine Learning Fundamentals</a:t>
            </a:r>
            <a:endParaRPr/>
          </a:p>
          <a:p>
            <a:pPr marL="0" lvl="0" indent="0" algn="l" rtl="0">
              <a:spcBef>
                <a:spcPts val="0"/>
              </a:spcBef>
              <a:spcAft>
                <a:spcPts val="0"/>
              </a:spcAft>
              <a:buNone/>
            </a:pPr>
            <a:r>
              <a:rPr lang="en"/>
              <a:t>Erin Howe</a:t>
            </a:r>
            <a:endParaRPr/>
          </a:p>
          <a:p>
            <a:pPr marL="0" lvl="0" indent="0" algn="l" rtl="0">
              <a:spcBef>
                <a:spcPts val="0"/>
              </a:spcBef>
              <a:spcAft>
                <a:spcPts val="0"/>
              </a:spcAft>
              <a:buNone/>
            </a:pPr>
            <a:r>
              <a:rPr lang="en"/>
              <a:t>12/10/2018</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22"/>
          <p:cNvSpPr txBox="1">
            <a:spLocks noGrp="1"/>
          </p:cNvSpPr>
          <p:nvPr>
            <p:ph type="title"/>
          </p:nvPr>
        </p:nvSpPr>
        <p:spPr>
          <a:xfrm>
            <a:off x="311725" y="500925"/>
            <a:ext cx="3127500" cy="1829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K Nearest Neighbors Classification</a:t>
            </a:r>
            <a:endParaRPr/>
          </a:p>
        </p:txBody>
      </p:sp>
      <p:sp>
        <p:nvSpPr>
          <p:cNvPr id="123" name="Google Shape;123;p22"/>
          <p:cNvSpPr txBox="1">
            <a:spLocks noGrp="1"/>
          </p:cNvSpPr>
          <p:nvPr>
            <p:ph type="body" idx="1"/>
          </p:nvPr>
        </p:nvSpPr>
        <p:spPr>
          <a:xfrm>
            <a:off x="311700" y="2390650"/>
            <a:ext cx="3127500" cy="2298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Using the training dataset and labels, I fit a K Nearest Neighbors Classifier using 146 neighbors.  I came to this number of neighbors after plotting values of K against the mean error for k between 1 and 200.  The classification was not very accurate and only had a score of 0.2976.  The model did not perform will with precision, recall, or f1-score.</a:t>
            </a:r>
            <a:endParaRPr/>
          </a:p>
        </p:txBody>
      </p:sp>
      <p:pic>
        <p:nvPicPr>
          <p:cNvPr id="124" name="Google Shape;124;p22"/>
          <p:cNvPicPr preferRelativeResize="0"/>
          <p:nvPr/>
        </p:nvPicPr>
        <p:blipFill>
          <a:blip r:embed="rId3">
            <a:alphaModFix/>
          </a:blip>
          <a:stretch>
            <a:fillRect/>
          </a:stretch>
        </p:blipFill>
        <p:spPr>
          <a:xfrm>
            <a:off x="4757826" y="2571750"/>
            <a:ext cx="4074449" cy="2298000"/>
          </a:xfrm>
          <a:prstGeom prst="rect">
            <a:avLst/>
          </a:prstGeom>
          <a:noFill/>
          <a:ln>
            <a:noFill/>
          </a:ln>
        </p:spPr>
      </p:pic>
      <p:pic>
        <p:nvPicPr>
          <p:cNvPr id="125" name="Google Shape;125;p22"/>
          <p:cNvPicPr preferRelativeResize="0"/>
          <p:nvPr/>
        </p:nvPicPr>
        <p:blipFill>
          <a:blip r:embed="rId4">
            <a:alphaModFix/>
          </a:blip>
          <a:stretch>
            <a:fillRect/>
          </a:stretch>
        </p:blipFill>
        <p:spPr>
          <a:xfrm>
            <a:off x="4754051" y="95506"/>
            <a:ext cx="4078224" cy="229514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3"/>
          <p:cNvSpPr txBox="1">
            <a:spLocks noGrp="1"/>
          </p:cNvSpPr>
          <p:nvPr>
            <p:ph type="title"/>
          </p:nvPr>
        </p:nvSpPr>
        <p:spPr>
          <a:xfrm>
            <a:off x="311725" y="500925"/>
            <a:ext cx="3127500" cy="1829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SVC Classification</a:t>
            </a:r>
            <a:endParaRPr/>
          </a:p>
        </p:txBody>
      </p:sp>
      <p:sp>
        <p:nvSpPr>
          <p:cNvPr id="131" name="Google Shape;131;p23"/>
          <p:cNvSpPr txBox="1">
            <a:spLocks noGrp="1"/>
          </p:cNvSpPr>
          <p:nvPr>
            <p:ph type="body" idx="1"/>
          </p:nvPr>
        </p:nvSpPr>
        <p:spPr>
          <a:xfrm>
            <a:off x="311700" y="2390650"/>
            <a:ext cx="3127500" cy="2298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 also attempted to use SVC Classification on the training dataset.  I used an RBF kernel with a gamma value of 19.  This gamma value was found by running multiple values and using the one that had the largest score.  This classification method did not perform much better, and only had a score of 0.2939.  The model did not perform will with precision, recall, or f1-score.</a:t>
            </a:r>
            <a:endParaRPr/>
          </a:p>
          <a:p>
            <a:pPr marL="0" lvl="0" indent="0" algn="l" rtl="0">
              <a:spcBef>
                <a:spcPts val="1600"/>
              </a:spcBef>
              <a:spcAft>
                <a:spcPts val="1600"/>
              </a:spcAft>
              <a:buNone/>
            </a:pPr>
            <a:endParaRPr/>
          </a:p>
        </p:txBody>
      </p:sp>
      <p:graphicFrame>
        <p:nvGraphicFramePr>
          <p:cNvPr id="132" name="Google Shape;132;p23"/>
          <p:cNvGraphicFramePr/>
          <p:nvPr/>
        </p:nvGraphicFramePr>
        <p:xfrm>
          <a:off x="4173925" y="669250"/>
          <a:ext cx="4467800" cy="3675600"/>
        </p:xfrm>
        <a:graphic>
          <a:graphicData uri="http://schemas.openxmlformats.org/drawingml/2006/table">
            <a:tbl>
              <a:tblPr>
                <a:noFill/>
                <a:tableStyleId>{FCE752A9-106B-4590-BDF2-F9BA8CBE705E}</a:tableStyleId>
              </a:tblPr>
              <a:tblGrid>
                <a:gridCol w="2233900">
                  <a:extLst>
                    <a:ext uri="{9D8B030D-6E8A-4147-A177-3AD203B41FA5}">
                      <a16:colId xmlns:a16="http://schemas.microsoft.com/office/drawing/2014/main" val="20000"/>
                    </a:ext>
                  </a:extLst>
                </a:gridCol>
                <a:gridCol w="2233900">
                  <a:extLst>
                    <a:ext uri="{9D8B030D-6E8A-4147-A177-3AD203B41FA5}">
                      <a16:colId xmlns:a16="http://schemas.microsoft.com/office/drawing/2014/main" val="20001"/>
                    </a:ext>
                  </a:extLst>
                </a:gridCol>
              </a:tblGrid>
              <a:tr h="612600">
                <a:tc>
                  <a:txBody>
                    <a:bodyPr/>
                    <a:lstStyle/>
                    <a:p>
                      <a:pPr marL="0" lvl="0" indent="0" algn="l" rtl="0">
                        <a:spcBef>
                          <a:spcPts val="0"/>
                        </a:spcBef>
                        <a:spcAft>
                          <a:spcPts val="0"/>
                        </a:spcAft>
                        <a:buNone/>
                      </a:pPr>
                      <a:r>
                        <a:rPr lang="en"/>
                        <a:t>Gamma Value</a:t>
                      </a:r>
                      <a:endParaRPr/>
                    </a:p>
                  </a:txBody>
                  <a:tcPr marL="91425" marR="91425" marT="91425" marB="91425"/>
                </a:tc>
                <a:tc>
                  <a:txBody>
                    <a:bodyPr/>
                    <a:lstStyle/>
                    <a:p>
                      <a:pPr marL="0" lvl="0" indent="0" algn="l" rtl="0">
                        <a:spcBef>
                          <a:spcPts val="0"/>
                        </a:spcBef>
                        <a:spcAft>
                          <a:spcPts val="0"/>
                        </a:spcAft>
                        <a:buNone/>
                      </a:pPr>
                      <a:r>
                        <a:rPr lang="en"/>
                        <a:t>Classification Score</a:t>
                      </a:r>
                      <a:endParaRPr/>
                    </a:p>
                  </a:txBody>
                  <a:tcPr marL="91425" marR="91425" marT="91425" marB="91425"/>
                </a:tc>
                <a:extLst>
                  <a:ext uri="{0D108BD9-81ED-4DB2-BD59-A6C34878D82A}">
                    <a16:rowId xmlns:a16="http://schemas.microsoft.com/office/drawing/2014/main" val="10000"/>
                  </a:ext>
                </a:extLst>
              </a:tr>
              <a:tr h="612600">
                <a:tc>
                  <a:txBody>
                    <a:bodyPr/>
                    <a:lstStyle/>
                    <a:p>
                      <a:pPr marL="0" lvl="0" indent="0" algn="ctr" rtl="0">
                        <a:spcBef>
                          <a:spcPts val="0"/>
                        </a:spcBef>
                        <a:spcAft>
                          <a:spcPts val="0"/>
                        </a:spcAft>
                        <a:buNone/>
                      </a:pPr>
                      <a:r>
                        <a:rPr lang="en"/>
                        <a:t>17</a:t>
                      </a:r>
                      <a:endParaRPr/>
                    </a:p>
                  </a:txBody>
                  <a:tcPr marL="91425" marR="91425" marT="91425" marB="91425"/>
                </a:tc>
                <a:tc>
                  <a:txBody>
                    <a:bodyPr/>
                    <a:lstStyle/>
                    <a:p>
                      <a:pPr marL="0" lvl="0" indent="0" algn="ctr" rtl="0">
                        <a:spcBef>
                          <a:spcPts val="0"/>
                        </a:spcBef>
                        <a:spcAft>
                          <a:spcPts val="0"/>
                        </a:spcAft>
                        <a:buNone/>
                      </a:pPr>
                      <a:r>
                        <a:rPr lang="en"/>
                        <a:t>0.2937211</a:t>
                      </a:r>
                      <a:endParaRPr/>
                    </a:p>
                  </a:txBody>
                  <a:tcPr marL="91425" marR="91425" marT="91425" marB="91425"/>
                </a:tc>
                <a:extLst>
                  <a:ext uri="{0D108BD9-81ED-4DB2-BD59-A6C34878D82A}">
                    <a16:rowId xmlns:a16="http://schemas.microsoft.com/office/drawing/2014/main" val="10001"/>
                  </a:ext>
                </a:extLst>
              </a:tr>
              <a:tr h="612600">
                <a:tc>
                  <a:txBody>
                    <a:bodyPr/>
                    <a:lstStyle/>
                    <a:p>
                      <a:pPr marL="0" lvl="0" indent="0" algn="ctr" rtl="0">
                        <a:spcBef>
                          <a:spcPts val="0"/>
                        </a:spcBef>
                        <a:spcAft>
                          <a:spcPts val="0"/>
                        </a:spcAft>
                        <a:buNone/>
                      </a:pPr>
                      <a:r>
                        <a:rPr lang="en"/>
                        <a:t>18</a:t>
                      </a:r>
                      <a:endParaRPr/>
                    </a:p>
                  </a:txBody>
                  <a:tcPr marL="91425" marR="91425" marT="91425" marB="91425"/>
                </a:tc>
                <a:tc>
                  <a:txBody>
                    <a:bodyPr/>
                    <a:lstStyle/>
                    <a:p>
                      <a:pPr marL="0" lvl="0" indent="0" algn="ctr" rtl="0">
                        <a:spcBef>
                          <a:spcPts val="0"/>
                        </a:spcBef>
                        <a:spcAft>
                          <a:spcPts val="0"/>
                        </a:spcAft>
                        <a:buNone/>
                      </a:pPr>
                      <a:r>
                        <a:rPr lang="en"/>
                        <a:t>0.2933359</a:t>
                      </a:r>
                      <a:endParaRPr/>
                    </a:p>
                  </a:txBody>
                  <a:tcPr marL="91425" marR="91425" marT="91425" marB="91425"/>
                </a:tc>
                <a:extLst>
                  <a:ext uri="{0D108BD9-81ED-4DB2-BD59-A6C34878D82A}">
                    <a16:rowId xmlns:a16="http://schemas.microsoft.com/office/drawing/2014/main" val="10002"/>
                  </a:ext>
                </a:extLst>
              </a:tr>
              <a:tr h="612600">
                <a:tc>
                  <a:txBody>
                    <a:bodyPr/>
                    <a:lstStyle/>
                    <a:p>
                      <a:pPr marL="0" lvl="0" indent="0" algn="ctr" rtl="0">
                        <a:spcBef>
                          <a:spcPts val="0"/>
                        </a:spcBef>
                        <a:spcAft>
                          <a:spcPts val="0"/>
                        </a:spcAft>
                        <a:buNone/>
                      </a:pPr>
                      <a:r>
                        <a:rPr lang="en"/>
                        <a:t>19</a:t>
                      </a:r>
                      <a:endParaRPr/>
                    </a:p>
                  </a:txBody>
                  <a:tcPr marL="91425" marR="91425" marT="91425" marB="91425"/>
                </a:tc>
                <a:tc>
                  <a:txBody>
                    <a:bodyPr/>
                    <a:lstStyle/>
                    <a:p>
                      <a:pPr marL="0" lvl="0" indent="0" algn="ctr" rtl="0">
                        <a:spcBef>
                          <a:spcPts val="0"/>
                        </a:spcBef>
                        <a:spcAft>
                          <a:spcPts val="0"/>
                        </a:spcAft>
                        <a:buNone/>
                      </a:pPr>
                      <a:r>
                        <a:rPr lang="en"/>
                        <a:t>0.2939137</a:t>
                      </a:r>
                      <a:endParaRPr/>
                    </a:p>
                  </a:txBody>
                  <a:tcPr marL="91425" marR="91425" marT="91425" marB="91425"/>
                </a:tc>
                <a:extLst>
                  <a:ext uri="{0D108BD9-81ED-4DB2-BD59-A6C34878D82A}">
                    <a16:rowId xmlns:a16="http://schemas.microsoft.com/office/drawing/2014/main" val="10003"/>
                  </a:ext>
                </a:extLst>
              </a:tr>
              <a:tr h="612600">
                <a:tc>
                  <a:txBody>
                    <a:bodyPr/>
                    <a:lstStyle/>
                    <a:p>
                      <a:pPr marL="0" lvl="0" indent="0" algn="ctr" rtl="0">
                        <a:spcBef>
                          <a:spcPts val="0"/>
                        </a:spcBef>
                        <a:spcAft>
                          <a:spcPts val="0"/>
                        </a:spcAft>
                        <a:buNone/>
                      </a:pPr>
                      <a:r>
                        <a:rPr lang="en"/>
                        <a:t>20</a:t>
                      </a:r>
                      <a:endParaRPr/>
                    </a:p>
                  </a:txBody>
                  <a:tcPr marL="91425" marR="91425" marT="91425" marB="91425"/>
                </a:tc>
                <a:tc>
                  <a:txBody>
                    <a:bodyPr/>
                    <a:lstStyle/>
                    <a:p>
                      <a:pPr marL="0" lvl="0" indent="0" algn="ctr" rtl="0">
                        <a:spcBef>
                          <a:spcPts val="0"/>
                        </a:spcBef>
                        <a:spcAft>
                          <a:spcPts val="0"/>
                        </a:spcAft>
                        <a:buNone/>
                      </a:pPr>
                      <a:r>
                        <a:rPr lang="en"/>
                        <a:t>0.2933359</a:t>
                      </a:r>
                      <a:endParaRPr/>
                    </a:p>
                  </a:txBody>
                  <a:tcPr marL="91425" marR="91425" marT="91425" marB="91425"/>
                </a:tc>
                <a:extLst>
                  <a:ext uri="{0D108BD9-81ED-4DB2-BD59-A6C34878D82A}">
                    <a16:rowId xmlns:a16="http://schemas.microsoft.com/office/drawing/2014/main" val="10004"/>
                  </a:ext>
                </a:extLst>
              </a:tr>
              <a:tr h="612600">
                <a:tc>
                  <a:txBody>
                    <a:bodyPr/>
                    <a:lstStyle/>
                    <a:p>
                      <a:pPr marL="0" lvl="0" indent="0" algn="ctr" rtl="0">
                        <a:spcBef>
                          <a:spcPts val="0"/>
                        </a:spcBef>
                        <a:spcAft>
                          <a:spcPts val="0"/>
                        </a:spcAft>
                        <a:buNone/>
                      </a:pPr>
                      <a:r>
                        <a:rPr lang="en"/>
                        <a:t>21</a:t>
                      </a:r>
                      <a:endParaRPr/>
                    </a:p>
                  </a:txBody>
                  <a:tcPr marL="91425" marR="91425" marT="91425" marB="91425"/>
                </a:tc>
                <a:tc>
                  <a:txBody>
                    <a:bodyPr/>
                    <a:lstStyle/>
                    <a:p>
                      <a:pPr marL="0" lvl="0" indent="0" algn="ctr" rtl="0">
                        <a:spcBef>
                          <a:spcPts val="0"/>
                        </a:spcBef>
                        <a:spcAft>
                          <a:spcPts val="0"/>
                        </a:spcAft>
                        <a:buNone/>
                      </a:pPr>
                      <a:r>
                        <a:rPr lang="en"/>
                        <a:t>0.2929597</a:t>
                      </a:r>
                      <a:endParaRPr/>
                    </a:p>
                  </a:txBody>
                  <a:tcPr marL="91425" marR="91425" marT="91425" marB="91425"/>
                </a:tc>
                <a:extLst>
                  <a:ext uri="{0D108BD9-81ED-4DB2-BD59-A6C34878D82A}">
                    <a16:rowId xmlns:a16="http://schemas.microsoft.com/office/drawing/2014/main" val="10005"/>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4"/>
          <p:cNvSpPr txBox="1">
            <a:spLocks noGrp="1"/>
          </p:cNvSpPr>
          <p:nvPr>
            <p:ph type="title"/>
          </p:nvPr>
        </p:nvSpPr>
        <p:spPr>
          <a:xfrm>
            <a:off x="332350" y="1396950"/>
            <a:ext cx="5334900" cy="1244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7200"/>
              <a:t>Data Regression</a:t>
            </a:r>
            <a:endParaRPr sz="72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5"/>
          <p:cNvSpPr txBox="1">
            <a:spLocks noGrp="1"/>
          </p:cNvSpPr>
          <p:nvPr>
            <p:ph type="title"/>
          </p:nvPr>
        </p:nvSpPr>
        <p:spPr>
          <a:xfrm>
            <a:off x="311725" y="500925"/>
            <a:ext cx="3127500" cy="1829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Multiple Linear Regression</a:t>
            </a:r>
            <a:endParaRPr/>
          </a:p>
        </p:txBody>
      </p:sp>
      <p:sp>
        <p:nvSpPr>
          <p:cNvPr id="143" name="Google Shape;143;p25"/>
          <p:cNvSpPr txBox="1">
            <a:spLocks noGrp="1"/>
          </p:cNvSpPr>
          <p:nvPr>
            <p:ph type="body" idx="1"/>
          </p:nvPr>
        </p:nvSpPr>
        <p:spPr>
          <a:xfrm>
            <a:off x="311700" y="2390650"/>
            <a:ext cx="3127500" cy="2298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Using the training dataset, I fit a multiple linear regression.  This method did not perform well and only had an R</a:t>
            </a:r>
            <a:r>
              <a:rPr lang="en" baseline="30000"/>
              <a:t>2</a:t>
            </a:r>
            <a:r>
              <a:rPr lang="en"/>
              <a:t> value of 0.0503.</a:t>
            </a:r>
            <a:endParaRPr/>
          </a:p>
        </p:txBody>
      </p:sp>
      <p:pic>
        <p:nvPicPr>
          <p:cNvPr id="144" name="Google Shape;144;p25"/>
          <p:cNvPicPr preferRelativeResize="0"/>
          <p:nvPr/>
        </p:nvPicPr>
        <p:blipFill>
          <a:blip r:embed="rId3">
            <a:alphaModFix/>
          </a:blip>
          <a:stretch>
            <a:fillRect/>
          </a:stretch>
        </p:blipFill>
        <p:spPr>
          <a:xfrm>
            <a:off x="4252050" y="1129775"/>
            <a:ext cx="4217500" cy="28839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6"/>
          <p:cNvSpPr txBox="1">
            <a:spLocks noGrp="1"/>
          </p:cNvSpPr>
          <p:nvPr>
            <p:ph type="title"/>
          </p:nvPr>
        </p:nvSpPr>
        <p:spPr>
          <a:xfrm>
            <a:off x="311725" y="500925"/>
            <a:ext cx="3127500" cy="1829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K Nearest Neighbors Regression</a:t>
            </a:r>
            <a:endParaRPr/>
          </a:p>
        </p:txBody>
      </p:sp>
      <p:sp>
        <p:nvSpPr>
          <p:cNvPr id="150" name="Google Shape;150;p26"/>
          <p:cNvSpPr txBox="1">
            <a:spLocks noGrp="1"/>
          </p:cNvSpPr>
          <p:nvPr>
            <p:ph type="body" idx="1"/>
          </p:nvPr>
        </p:nvSpPr>
        <p:spPr>
          <a:xfrm>
            <a:off x="311700" y="2390650"/>
            <a:ext cx="3127500" cy="2298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I performed the K Nearest Neighbors Regression on the training dataset using the same number of neighbors that I used for the K Nearest Neighbors Classification.  This regression also had a low R</a:t>
            </a:r>
            <a:r>
              <a:rPr lang="en" baseline="30000"/>
              <a:t>2</a:t>
            </a:r>
            <a:r>
              <a:rPr lang="en"/>
              <a:t> value of only 0.0546.  </a:t>
            </a:r>
            <a:endParaRPr/>
          </a:p>
        </p:txBody>
      </p:sp>
      <p:pic>
        <p:nvPicPr>
          <p:cNvPr id="151" name="Google Shape;151;p26"/>
          <p:cNvPicPr preferRelativeResize="0"/>
          <p:nvPr/>
        </p:nvPicPr>
        <p:blipFill>
          <a:blip r:embed="rId3">
            <a:alphaModFix/>
          </a:blip>
          <a:stretch>
            <a:fillRect/>
          </a:stretch>
        </p:blipFill>
        <p:spPr>
          <a:xfrm>
            <a:off x="4394000" y="1162513"/>
            <a:ext cx="4121750" cy="28184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27"/>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Conclusions</a:t>
            </a:r>
            <a:endParaRPr/>
          </a:p>
        </p:txBody>
      </p:sp>
      <p:sp>
        <p:nvSpPr>
          <p:cNvPr id="157" name="Google Shape;157;p27"/>
          <p:cNvSpPr txBox="1">
            <a:spLocks noGrp="1"/>
          </p:cNvSpPr>
          <p:nvPr>
            <p:ph type="body" idx="1"/>
          </p:nvPr>
        </p:nvSpPr>
        <p:spPr>
          <a:xfrm>
            <a:off x="4644675" y="500925"/>
            <a:ext cx="4166400" cy="409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Ultimately, neither classification techniques nor regression techniques worked well using these variables.  Moving forward, we could change which variables were used to predict body type.</a:t>
            </a:r>
            <a:endParaRPr/>
          </a:p>
          <a:p>
            <a:pPr marL="0" lvl="0" indent="0" algn="l" rtl="0">
              <a:spcBef>
                <a:spcPts val="1600"/>
              </a:spcBef>
              <a:spcAft>
                <a:spcPts val="0"/>
              </a:spcAft>
              <a:buNone/>
            </a:pPr>
            <a:r>
              <a:rPr lang="en"/>
              <a:t>Both classification models only had about a 30% correctness in classifying individuals by body type, which is not a very accurate model.</a:t>
            </a:r>
            <a:endParaRPr/>
          </a:p>
          <a:p>
            <a:pPr marL="0" lvl="0" indent="0" algn="l" rtl="0">
              <a:spcBef>
                <a:spcPts val="1600"/>
              </a:spcBef>
              <a:spcAft>
                <a:spcPts val="0"/>
              </a:spcAft>
              <a:buNone/>
            </a:pPr>
            <a:r>
              <a:rPr lang="en"/>
              <a:t>Both regression models had an R</a:t>
            </a:r>
            <a:r>
              <a:rPr lang="en" baseline="30000"/>
              <a:t>2</a:t>
            </a:r>
            <a:r>
              <a:rPr lang="en"/>
              <a:t> value of about 0.05, which is not much of a correlation between the variables and the label.  </a:t>
            </a:r>
            <a:endParaRPr/>
          </a:p>
          <a:p>
            <a:pPr marL="0" lvl="0" indent="0" algn="l" rtl="0">
              <a:spcBef>
                <a:spcPts val="1600"/>
              </a:spcBef>
              <a:spcAft>
                <a:spcPts val="160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4"/>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Table of Contents</a:t>
            </a:r>
            <a:endParaRPr/>
          </a:p>
        </p:txBody>
      </p:sp>
      <p:sp>
        <p:nvSpPr>
          <p:cNvPr id="71" name="Google Shape;71;p14"/>
          <p:cNvSpPr txBox="1">
            <a:spLocks noGrp="1"/>
          </p:cNvSpPr>
          <p:nvPr>
            <p:ph type="body" idx="1"/>
          </p:nvPr>
        </p:nvSpPr>
        <p:spPr>
          <a:xfrm>
            <a:off x="4644675" y="500925"/>
            <a:ext cx="4166400" cy="40986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en"/>
              <a:t>Data Exploration</a:t>
            </a:r>
            <a:endParaRPr/>
          </a:p>
          <a:p>
            <a:pPr marL="457200" lvl="0" indent="-311150" algn="l" rtl="0">
              <a:spcBef>
                <a:spcPts val="0"/>
              </a:spcBef>
              <a:spcAft>
                <a:spcPts val="0"/>
              </a:spcAft>
              <a:buSzPts val="1300"/>
              <a:buChar char="●"/>
            </a:pPr>
            <a:r>
              <a:rPr lang="en"/>
              <a:t>Data Visualization</a:t>
            </a:r>
            <a:endParaRPr/>
          </a:p>
          <a:p>
            <a:pPr marL="457200" lvl="0" indent="-311150" algn="l" rtl="0">
              <a:spcBef>
                <a:spcPts val="0"/>
              </a:spcBef>
              <a:spcAft>
                <a:spcPts val="0"/>
              </a:spcAft>
              <a:buSzPts val="1300"/>
              <a:buChar char="●"/>
            </a:pPr>
            <a:r>
              <a:rPr lang="en"/>
              <a:t>Question</a:t>
            </a:r>
            <a:endParaRPr/>
          </a:p>
          <a:p>
            <a:pPr marL="457200" lvl="0" indent="-311150" algn="l" rtl="0">
              <a:spcBef>
                <a:spcPts val="0"/>
              </a:spcBef>
              <a:spcAft>
                <a:spcPts val="0"/>
              </a:spcAft>
              <a:buSzPts val="1300"/>
              <a:buChar char="●"/>
            </a:pPr>
            <a:r>
              <a:rPr lang="en"/>
              <a:t>Data Augmentation</a:t>
            </a:r>
            <a:endParaRPr/>
          </a:p>
          <a:p>
            <a:pPr marL="457200" lvl="0" indent="-311150" algn="l" rtl="0">
              <a:spcBef>
                <a:spcPts val="0"/>
              </a:spcBef>
              <a:spcAft>
                <a:spcPts val="0"/>
              </a:spcAft>
              <a:buSzPts val="1300"/>
              <a:buChar char="●"/>
            </a:pPr>
            <a:r>
              <a:rPr lang="en"/>
              <a:t>Data Classification</a:t>
            </a:r>
            <a:endParaRPr/>
          </a:p>
          <a:p>
            <a:pPr marL="457200" lvl="0" indent="-311150" algn="l" rtl="0">
              <a:spcBef>
                <a:spcPts val="0"/>
              </a:spcBef>
              <a:spcAft>
                <a:spcPts val="0"/>
              </a:spcAft>
              <a:buSzPts val="1300"/>
              <a:buChar char="●"/>
            </a:pPr>
            <a:r>
              <a:rPr lang="en"/>
              <a:t>Data Regression</a:t>
            </a:r>
            <a:endParaRPr/>
          </a:p>
          <a:p>
            <a:pPr marL="457200" lvl="0" indent="-311150" algn="l" rtl="0">
              <a:spcBef>
                <a:spcPts val="0"/>
              </a:spcBef>
              <a:spcAft>
                <a:spcPts val="0"/>
              </a:spcAft>
              <a:buSzPts val="1300"/>
              <a:buChar char="●"/>
            </a:pPr>
            <a:r>
              <a:rPr lang="en"/>
              <a:t>Conclusions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15"/>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Data Exploration</a:t>
            </a:r>
            <a:endParaRPr/>
          </a:p>
        </p:txBody>
      </p:sp>
      <p:sp>
        <p:nvSpPr>
          <p:cNvPr id="77" name="Google Shape;77;p15"/>
          <p:cNvSpPr txBox="1">
            <a:spLocks noGrp="1"/>
          </p:cNvSpPr>
          <p:nvPr>
            <p:ph type="body" idx="1"/>
          </p:nvPr>
        </p:nvSpPr>
        <p:spPr>
          <a:xfrm>
            <a:off x="4644675" y="500925"/>
            <a:ext cx="4166400" cy="409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For data exploration, I examined the entire table using .head().  I also examined some specific columns and their properties, such as:</a:t>
            </a:r>
            <a:endParaRPr/>
          </a:p>
          <a:p>
            <a:pPr marL="457200" lvl="0" indent="-311150" algn="l" rtl="0">
              <a:spcBef>
                <a:spcPts val="1600"/>
              </a:spcBef>
              <a:spcAft>
                <a:spcPts val="0"/>
              </a:spcAft>
              <a:buSzPts val="1300"/>
              <a:buChar char="●"/>
            </a:pPr>
            <a:r>
              <a:rPr lang="en"/>
              <a:t>.head()</a:t>
            </a:r>
            <a:endParaRPr/>
          </a:p>
          <a:p>
            <a:pPr marL="457200" lvl="0" indent="-311150" algn="l" rtl="0">
              <a:spcBef>
                <a:spcPts val="0"/>
              </a:spcBef>
              <a:spcAft>
                <a:spcPts val="0"/>
              </a:spcAft>
              <a:buSzPts val="1300"/>
              <a:buChar char="●"/>
            </a:pPr>
            <a:r>
              <a:rPr lang="en"/>
              <a:t>.isnull().values.any()</a:t>
            </a:r>
            <a:endParaRPr/>
          </a:p>
          <a:p>
            <a:pPr marL="457200" lvl="0" indent="-311150" algn="l" rtl="0">
              <a:spcBef>
                <a:spcPts val="0"/>
              </a:spcBef>
              <a:spcAft>
                <a:spcPts val="0"/>
              </a:spcAft>
              <a:buSzPts val="1300"/>
              <a:buChar char="●"/>
            </a:pPr>
            <a:r>
              <a:rPr lang="en"/>
              <a:t>.describe()</a:t>
            </a:r>
            <a:endParaRPr/>
          </a:p>
          <a:p>
            <a:pPr marL="457200" lvl="0" indent="-311150" algn="l" rtl="0">
              <a:spcBef>
                <a:spcPts val="0"/>
              </a:spcBef>
              <a:spcAft>
                <a:spcPts val="0"/>
              </a:spcAft>
              <a:buSzPts val="1300"/>
              <a:buChar char="●"/>
            </a:pPr>
            <a:r>
              <a:rPr lang="en"/>
              <a:t>.unique()</a:t>
            </a:r>
            <a:endParaRPr/>
          </a:p>
          <a:p>
            <a:pPr marL="457200" lvl="0" indent="-311150" algn="l" rtl="0">
              <a:spcBef>
                <a:spcPts val="0"/>
              </a:spcBef>
              <a:spcAft>
                <a:spcPts val="0"/>
              </a:spcAft>
              <a:buSzPts val="1300"/>
              <a:buChar char="●"/>
            </a:pPr>
            <a:r>
              <a:rPr lang="en"/>
              <a:t>Columns:</a:t>
            </a:r>
            <a:endParaRPr/>
          </a:p>
          <a:p>
            <a:pPr marL="914400" lvl="1" indent="-298450" algn="l" rtl="0">
              <a:spcBef>
                <a:spcPts val="0"/>
              </a:spcBef>
              <a:spcAft>
                <a:spcPts val="0"/>
              </a:spcAft>
              <a:buSzPts val="1100"/>
              <a:buChar char="○"/>
            </a:pPr>
            <a:r>
              <a:rPr lang="en"/>
              <a:t>Body_type</a:t>
            </a:r>
            <a:endParaRPr/>
          </a:p>
          <a:p>
            <a:pPr marL="914400" lvl="1" indent="-298450" algn="l" rtl="0">
              <a:spcBef>
                <a:spcPts val="0"/>
              </a:spcBef>
              <a:spcAft>
                <a:spcPts val="0"/>
              </a:spcAft>
              <a:buSzPts val="1100"/>
              <a:buChar char="○"/>
            </a:pPr>
            <a:r>
              <a:rPr lang="en"/>
              <a:t>Height</a:t>
            </a:r>
            <a:endParaRPr/>
          </a:p>
          <a:p>
            <a:pPr marL="914400" lvl="1" indent="-298450" algn="l" rtl="0">
              <a:spcBef>
                <a:spcPts val="0"/>
              </a:spcBef>
              <a:spcAft>
                <a:spcPts val="0"/>
              </a:spcAft>
              <a:buSzPts val="1100"/>
              <a:buChar char="○"/>
            </a:pPr>
            <a:r>
              <a:rPr lang="en"/>
              <a:t>Drinks</a:t>
            </a:r>
            <a:endParaRPr/>
          </a:p>
          <a:p>
            <a:pPr marL="914400" lvl="1" indent="-298450" algn="l" rtl="0">
              <a:spcBef>
                <a:spcPts val="0"/>
              </a:spcBef>
              <a:spcAft>
                <a:spcPts val="0"/>
              </a:spcAft>
              <a:buSzPts val="1100"/>
              <a:buChar char="○"/>
            </a:pPr>
            <a:r>
              <a:rPr lang="en"/>
              <a:t>diet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6"/>
          <p:cNvSpPr txBox="1">
            <a:spLocks noGrp="1"/>
          </p:cNvSpPr>
          <p:nvPr>
            <p:ph type="ctrTitle"/>
          </p:nvPr>
        </p:nvSpPr>
        <p:spPr>
          <a:xfrm>
            <a:off x="311700" y="539725"/>
            <a:ext cx="8520600" cy="1282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Data Visualization</a:t>
            </a:r>
            <a:endParaRPr/>
          </a:p>
          <a:p>
            <a:pPr marL="0" lvl="0" indent="0" algn="l" rtl="0">
              <a:spcBef>
                <a:spcPts val="0"/>
              </a:spcBef>
              <a:spcAft>
                <a:spcPts val="0"/>
              </a:spcAft>
              <a:buNone/>
            </a:pPr>
            <a:endParaRPr/>
          </a:p>
        </p:txBody>
      </p:sp>
      <p:sp>
        <p:nvSpPr>
          <p:cNvPr id="83" name="Google Shape;83;p16"/>
          <p:cNvSpPr txBox="1">
            <a:spLocks noGrp="1"/>
          </p:cNvSpPr>
          <p:nvPr>
            <p:ph type="subTitle" idx="1"/>
          </p:nvPr>
        </p:nvSpPr>
        <p:spPr>
          <a:xfrm>
            <a:off x="311700" y="1878560"/>
            <a:ext cx="4242600" cy="738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7"/>
          <p:cNvSpPr txBox="1">
            <a:spLocks noGrp="1"/>
          </p:cNvSpPr>
          <p:nvPr>
            <p:ph type="title"/>
          </p:nvPr>
        </p:nvSpPr>
        <p:spPr>
          <a:xfrm>
            <a:off x="311725" y="500925"/>
            <a:ext cx="3127500" cy="1829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Height and Body Type Distributions</a:t>
            </a:r>
            <a:endParaRPr/>
          </a:p>
        </p:txBody>
      </p:sp>
      <p:sp>
        <p:nvSpPr>
          <p:cNvPr id="89" name="Google Shape;89;p17"/>
          <p:cNvSpPr txBox="1">
            <a:spLocks noGrp="1"/>
          </p:cNvSpPr>
          <p:nvPr>
            <p:ph type="body" idx="1"/>
          </p:nvPr>
        </p:nvSpPr>
        <p:spPr>
          <a:xfrm>
            <a:off x="311700" y="2390650"/>
            <a:ext cx="3127500" cy="2298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I used a histogram to visualize the distribution of height, with 25 bins and a range of 1 to 95.  I used a stacked bar graph to visualize the distribution of body type in each of the categories, grouped by gender.  </a:t>
            </a:r>
            <a:endParaRPr/>
          </a:p>
        </p:txBody>
      </p:sp>
      <p:pic>
        <p:nvPicPr>
          <p:cNvPr id="90" name="Google Shape;90;p17"/>
          <p:cNvPicPr preferRelativeResize="0"/>
          <p:nvPr/>
        </p:nvPicPr>
        <p:blipFill>
          <a:blip r:embed="rId3">
            <a:alphaModFix/>
          </a:blip>
          <a:stretch>
            <a:fillRect/>
          </a:stretch>
        </p:blipFill>
        <p:spPr>
          <a:xfrm>
            <a:off x="5237467" y="32025"/>
            <a:ext cx="3347806" cy="2298000"/>
          </a:xfrm>
          <a:prstGeom prst="rect">
            <a:avLst/>
          </a:prstGeom>
          <a:noFill/>
          <a:ln>
            <a:noFill/>
          </a:ln>
        </p:spPr>
      </p:pic>
      <p:pic>
        <p:nvPicPr>
          <p:cNvPr id="91" name="Google Shape;91;p17"/>
          <p:cNvPicPr preferRelativeResize="0"/>
          <p:nvPr/>
        </p:nvPicPr>
        <p:blipFill>
          <a:blip r:embed="rId4">
            <a:alphaModFix/>
          </a:blip>
          <a:stretch>
            <a:fillRect/>
          </a:stretch>
        </p:blipFill>
        <p:spPr>
          <a:xfrm>
            <a:off x="5412825" y="2330025"/>
            <a:ext cx="2997089" cy="25086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8"/>
          <p:cNvSpPr txBox="1">
            <a:spLocks noGrp="1"/>
          </p:cNvSpPr>
          <p:nvPr>
            <p:ph type="title"/>
          </p:nvPr>
        </p:nvSpPr>
        <p:spPr>
          <a:xfrm>
            <a:off x="311725" y="500925"/>
            <a:ext cx="3127500" cy="1829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Drinking and Drug Habits Visualization</a:t>
            </a:r>
            <a:endParaRPr/>
          </a:p>
        </p:txBody>
      </p:sp>
      <p:sp>
        <p:nvSpPr>
          <p:cNvPr id="97" name="Google Shape;97;p18"/>
          <p:cNvSpPr txBox="1">
            <a:spLocks noGrp="1"/>
          </p:cNvSpPr>
          <p:nvPr>
            <p:ph type="body" idx="1"/>
          </p:nvPr>
        </p:nvSpPr>
        <p:spPr>
          <a:xfrm>
            <a:off x="311700" y="2390650"/>
            <a:ext cx="3127500" cy="2298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To visualize the proportion of each category of drug habit and drinking habit, I created two pie charts.  I found this was a good way to see the proportions and how they relate to each other.  It can be seen that a vast majority of users report never using drugs and only socially drinking.  There was also a large proportion of non-responses for drug habits.</a:t>
            </a:r>
            <a:endParaRPr/>
          </a:p>
        </p:txBody>
      </p:sp>
      <p:pic>
        <p:nvPicPr>
          <p:cNvPr id="98" name="Google Shape;98;p18"/>
          <p:cNvPicPr preferRelativeResize="0"/>
          <p:nvPr/>
        </p:nvPicPr>
        <p:blipFill>
          <a:blip r:embed="rId3">
            <a:alphaModFix/>
          </a:blip>
          <a:stretch>
            <a:fillRect/>
          </a:stretch>
        </p:blipFill>
        <p:spPr>
          <a:xfrm>
            <a:off x="5481075" y="213073"/>
            <a:ext cx="2581525" cy="2116950"/>
          </a:xfrm>
          <a:prstGeom prst="rect">
            <a:avLst/>
          </a:prstGeom>
          <a:noFill/>
          <a:ln>
            <a:noFill/>
          </a:ln>
        </p:spPr>
      </p:pic>
      <p:pic>
        <p:nvPicPr>
          <p:cNvPr id="99" name="Google Shape;99;p18"/>
          <p:cNvPicPr preferRelativeResize="0"/>
          <p:nvPr/>
        </p:nvPicPr>
        <p:blipFill>
          <a:blip r:embed="rId4">
            <a:alphaModFix/>
          </a:blip>
          <a:stretch>
            <a:fillRect/>
          </a:stretch>
        </p:blipFill>
        <p:spPr>
          <a:xfrm>
            <a:off x="5481075" y="2390662"/>
            <a:ext cx="2581525" cy="209311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9"/>
          <p:cNvSpPr txBox="1">
            <a:spLocks noGrp="1"/>
          </p:cNvSpPr>
          <p:nvPr>
            <p:ph type="title"/>
          </p:nvPr>
        </p:nvSpPr>
        <p:spPr>
          <a:xfrm>
            <a:off x="311750" y="831175"/>
            <a:ext cx="5334900" cy="1244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6000"/>
              <a:t>Question:</a:t>
            </a:r>
            <a:endParaRPr sz="6000"/>
          </a:p>
        </p:txBody>
      </p:sp>
      <p:sp>
        <p:nvSpPr>
          <p:cNvPr id="105" name="Google Shape;105;p19"/>
          <p:cNvSpPr txBox="1">
            <a:spLocks noGrp="1"/>
          </p:cNvSpPr>
          <p:nvPr>
            <p:ph type="body" idx="1"/>
          </p:nvPr>
        </p:nvSpPr>
        <p:spPr>
          <a:xfrm>
            <a:off x="311700" y="2121425"/>
            <a:ext cx="5334900" cy="942600"/>
          </a:xfrm>
          <a:prstGeom prst="rect">
            <a:avLst/>
          </a:prstGeom>
        </p:spPr>
        <p:txBody>
          <a:bodyPr spcFirstLastPara="1" wrap="square" lIns="91425" tIns="91425" rIns="91425" bIns="91425" anchor="ctr" anchorCtr="0">
            <a:noAutofit/>
          </a:bodyPr>
          <a:lstStyle/>
          <a:p>
            <a:pPr marL="0" lvl="0" indent="0" algn="ctr" rtl="0">
              <a:spcBef>
                <a:spcPts val="0"/>
              </a:spcBef>
              <a:spcAft>
                <a:spcPts val="1600"/>
              </a:spcAft>
              <a:buNone/>
            </a:pPr>
            <a:r>
              <a:rPr lang="en" sz="1800"/>
              <a:t>Can we predict body type based on diet, drinking habits, drug habits, height, and gender?</a:t>
            </a:r>
            <a:endParaRPr sz="18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0"/>
          <p:cNvSpPr txBox="1">
            <a:spLocks noGrp="1"/>
          </p:cNvSpPr>
          <p:nvPr>
            <p:ph type="title"/>
          </p:nvPr>
        </p:nvSpPr>
        <p:spPr>
          <a:xfrm>
            <a:off x="311725" y="500925"/>
            <a:ext cx="3127500" cy="1829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Data Augmentation</a:t>
            </a:r>
            <a:endParaRPr/>
          </a:p>
          <a:p>
            <a:pPr marL="0" lvl="0" indent="0" algn="l" rtl="0">
              <a:spcBef>
                <a:spcPts val="0"/>
              </a:spcBef>
              <a:spcAft>
                <a:spcPts val="0"/>
              </a:spcAft>
              <a:buNone/>
            </a:pPr>
            <a:endParaRPr/>
          </a:p>
        </p:txBody>
      </p:sp>
      <p:sp>
        <p:nvSpPr>
          <p:cNvPr id="111" name="Google Shape;111;p20"/>
          <p:cNvSpPr txBox="1">
            <a:spLocks noGrp="1"/>
          </p:cNvSpPr>
          <p:nvPr>
            <p:ph type="body" idx="1"/>
          </p:nvPr>
        </p:nvSpPr>
        <p:spPr>
          <a:xfrm>
            <a:off x="311700" y="2390650"/>
            <a:ext cx="3127500" cy="2298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In order to use most of the variables I selected, I had to create new columns to show the data numerically, rather than categorically.  New columns were created using .map() for [body_type], [diet], [drink], [drugs], and [sex].  I also used train_test_split() to create training and test datasets and labels.</a:t>
            </a:r>
            <a:endParaRPr/>
          </a:p>
        </p:txBody>
      </p:sp>
      <p:graphicFrame>
        <p:nvGraphicFramePr>
          <p:cNvPr id="112" name="Google Shape;112;p20"/>
          <p:cNvGraphicFramePr/>
          <p:nvPr/>
        </p:nvGraphicFramePr>
        <p:xfrm>
          <a:off x="4594100" y="501010"/>
          <a:ext cx="3000000" cy="3000000"/>
        </p:xfrm>
        <a:graphic>
          <a:graphicData uri="http://schemas.openxmlformats.org/drawingml/2006/table">
            <a:tbl>
              <a:tblPr>
                <a:noFill/>
                <a:tableStyleId>{FCE752A9-106B-4590-BDF2-F9BA8CBE705E}</a:tableStyleId>
              </a:tblPr>
              <a:tblGrid>
                <a:gridCol w="1798700">
                  <a:extLst>
                    <a:ext uri="{9D8B030D-6E8A-4147-A177-3AD203B41FA5}">
                      <a16:colId xmlns:a16="http://schemas.microsoft.com/office/drawing/2014/main" val="20000"/>
                    </a:ext>
                  </a:extLst>
                </a:gridCol>
                <a:gridCol w="1798700">
                  <a:extLst>
                    <a:ext uri="{9D8B030D-6E8A-4147-A177-3AD203B41FA5}">
                      <a16:colId xmlns:a16="http://schemas.microsoft.com/office/drawing/2014/main" val="20001"/>
                    </a:ext>
                  </a:extLst>
                </a:gridCol>
              </a:tblGrid>
              <a:tr h="329150">
                <a:tc>
                  <a:txBody>
                    <a:bodyPr/>
                    <a:lstStyle/>
                    <a:p>
                      <a:pPr marL="0" lvl="0" indent="0" algn="l" rtl="0">
                        <a:spcBef>
                          <a:spcPts val="0"/>
                        </a:spcBef>
                        <a:spcAft>
                          <a:spcPts val="0"/>
                        </a:spcAft>
                        <a:buNone/>
                      </a:pPr>
                      <a:r>
                        <a:rPr lang="en" sz="1000"/>
                        <a:t>Body Type Category</a:t>
                      </a:r>
                      <a:endParaRPr sz="1000"/>
                    </a:p>
                  </a:txBody>
                  <a:tcPr marL="91425" marR="91425" marT="91425" marB="91425"/>
                </a:tc>
                <a:tc>
                  <a:txBody>
                    <a:bodyPr/>
                    <a:lstStyle/>
                    <a:p>
                      <a:pPr marL="0" lvl="0" indent="0" algn="l" rtl="0">
                        <a:spcBef>
                          <a:spcPts val="0"/>
                        </a:spcBef>
                        <a:spcAft>
                          <a:spcPts val="0"/>
                        </a:spcAft>
                        <a:buNone/>
                      </a:pPr>
                      <a:r>
                        <a:rPr lang="en" sz="1000"/>
                        <a:t>Body Type Code</a:t>
                      </a:r>
                      <a:endParaRPr sz="1000"/>
                    </a:p>
                  </a:txBody>
                  <a:tcPr marL="91425" marR="91425" marT="91425" marB="91425"/>
                </a:tc>
                <a:extLst>
                  <a:ext uri="{0D108BD9-81ED-4DB2-BD59-A6C34878D82A}">
                    <a16:rowId xmlns:a16="http://schemas.microsoft.com/office/drawing/2014/main" val="10000"/>
                  </a:ext>
                </a:extLst>
              </a:tr>
              <a:tr h="329150">
                <a:tc>
                  <a:txBody>
                    <a:bodyPr/>
                    <a:lstStyle/>
                    <a:p>
                      <a:pPr marL="0" lvl="0" indent="0" algn="l" rtl="0">
                        <a:spcBef>
                          <a:spcPts val="0"/>
                        </a:spcBef>
                        <a:spcAft>
                          <a:spcPts val="0"/>
                        </a:spcAft>
                        <a:buNone/>
                      </a:pPr>
                      <a:r>
                        <a:rPr lang="en" sz="1000"/>
                        <a:t>Rather Not Say</a:t>
                      </a:r>
                      <a:endParaRPr sz="1000"/>
                    </a:p>
                  </a:txBody>
                  <a:tcPr marL="91425" marR="91425" marT="91425" marB="91425"/>
                </a:tc>
                <a:tc>
                  <a:txBody>
                    <a:bodyPr/>
                    <a:lstStyle/>
                    <a:p>
                      <a:pPr marL="0" lvl="0" indent="0" algn="ctr" rtl="0">
                        <a:spcBef>
                          <a:spcPts val="0"/>
                        </a:spcBef>
                        <a:spcAft>
                          <a:spcPts val="0"/>
                        </a:spcAft>
                        <a:buNone/>
                      </a:pPr>
                      <a:r>
                        <a:rPr lang="en" sz="1000"/>
                        <a:t>0</a:t>
                      </a:r>
                      <a:endParaRPr sz="1000"/>
                    </a:p>
                  </a:txBody>
                  <a:tcPr marL="91425" marR="91425" marT="91425" marB="91425"/>
                </a:tc>
                <a:extLst>
                  <a:ext uri="{0D108BD9-81ED-4DB2-BD59-A6C34878D82A}">
                    <a16:rowId xmlns:a16="http://schemas.microsoft.com/office/drawing/2014/main" val="10001"/>
                  </a:ext>
                </a:extLst>
              </a:tr>
              <a:tr h="329150">
                <a:tc>
                  <a:txBody>
                    <a:bodyPr/>
                    <a:lstStyle/>
                    <a:p>
                      <a:pPr marL="0" lvl="0" indent="0" algn="l" rtl="0">
                        <a:spcBef>
                          <a:spcPts val="0"/>
                        </a:spcBef>
                        <a:spcAft>
                          <a:spcPts val="0"/>
                        </a:spcAft>
                        <a:buNone/>
                      </a:pPr>
                      <a:r>
                        <a:rPr lang="en" sz="1000"/>
                        <a:t>Overweight</a:t>
                      </a:r>
                      <a:endParaRPr sz="1000"/>
                    </a:p>
                  </a:txBody>
                  <a:tcPr marL="91425" marR="91425" marT="91425" marB="91425"/>
                </a:tc>
                <a:tc>
                  <a:txBody>
                    <a:bodyPr/>
                    <a:lstStyle/>
                    <a:p>
                      <a:pPr marL="0" lvl="0" indent="0" algn="ctr" rtl="0">
                        <a:spcBef>
                          <a:spcPts val="0"/>
                        </a:spcBef>
                        <a:spcAft>
                          <a:spcPts val="0"/>
                        </a:spcAft>
                        <a:buNone/>
                      </a:pPr>
                      <a:r>
                        <a:rPr lang="en" sz="1000"/>
                        <a:t>1</a:t>
                      </a:r>
                      <a:endParaRPr sz="1000"/>
                    </a:p>
                  </a:txBody>
                  <a:tcPr marL="91425" marR="91425" marT="91425" marB="91425"/>
                </a:tc>
                <a:extLst>
                  <a:ext uri="{0D108BD9-81ED-4DB2-BD59-A6C34878D82A}">
                    <a16:rowId xmlns:a16="http://schemas.microsoft.com/office/drawing/2014/main" val="10002"/>
                  </a:ext>
                </a:extLst>
              </a:tr>
              <a:tr h="329150">
                <a:tc>
                  <a:txBody>
                    <a:bodyPr/>
                    <a:lstStyle/>
                    <a:p>
                      <a:pPr marL="0" lvl="0" indent="0" algn="l" rtl="0">
                        <a:spcBef>
                          <a:spcPts val="0"/>
                        </a:spcBef>
                        <a:spcAft>
                          <a:spcPts val="0"/>
                        </a:spcAft>
                        <a:buNone/>
                      </a:pPr>
                      <a:r>
                        <a:rPr lang="en" sz="1000"/>
                        <a:t>Full Figured</a:t>
                      </a:r>
                      <a:endParaRPr sz="1000"/>
                    </a:p>
                  </a:txBody>
                  <a:tcPr marL="91425" marR="91425" marT="91425" marB="91425"/>
                </a:tc>
                <a:tc>
                  <a:txBody>
                    <a:bodyPr/>
                    <a:lstStyle/>
                    <a:p>
                      <a:pPr marL="0" lvl="0" indent="0" algn="ctr" rtl="0">
                        <a:spcBef>
                          <a:spcPts val="0"/>
                        </a:spcBef>
                        <a:spcAft>
                          <a:spcPts val="0"/>
                        </a:spcAft>
                        <a:buNone/>
                      </a:pPr>
                      <a:r>
                        <a:rPr lang="en" sz="1000"/>
                        <a:t>2</a:t>
                      </a:r>
                      <a:endParaRPr sz="1000"/>
                    </a:p>
                  </a:txBody>
                  <a:tcPr marL="91425" marR="91425" marT="91425" marB="91425"/>
                </a:tc>
                <a:extLst>
                  <a:ext uri="{0D108BD9-81ED-4DB2-BD59-A6C34878D82A}">
                    <a16:rowId xmlns:a16="http://schemas.microsoft.com/office/drawing/2014/main" val="10003"/>
                  </a:ext>
                </a:extLst>
              </a:tr>
              <a:tr h="329150">
                <a:tc>
                  <a:txBody>
                    <a:bodyPr/>
                    <a:lstStyle/>
                    <a:p>
                      <a:pPr marL="0" lvl="0" indent="0" algn="l" rtl="0">
                        <a:spcBef>
                          <a:spcPts val="0"/>
                        </a:spcBef>
                        <a:spcAft>
                          <a:spcPts val="0"/>
                        </a:spcAft>
                        <a:buNone/>
                      </a:pPr>
                      <a:r>
                        <a:rPr lang="en" sz="1000"/>
                        <a:t>A Little Extra</a:t>
                      </a:r>
                      <a:endParaRPr sz="1000"/>
                    </a:p>
                  </a:txBody>
                  <a:tcPr marL="91425" marR="91425" marT="91425" marB="91425"/>
                </a:tc>
                <a:tc>
                  <a:txBody>
                    <a:bodyPr/>
                    <a:lstStyle/>
                    <a:p>
                      <a:pPr marL="0" lvl="0" indent="0" algn="ctr" rtl="0">
                        <a:spcBef>
                          <a:spcPts val="0"/>
                        </a:spcBef>
                        <a:spcAft>
                          <a:spcPts val="0"/>
                        </a:spcAft>
                        <a:buNone/>
                      </a:pPr>
                      <a:r>
                        <a:rPr lang="en" sz="1000"/>
                        <a:t>3</a:t>
                      </a:r>
                      <a:endParaRPr sz="1000"/>
                    </a:p>
                  </a:txBody>
                  <a:tcPr marL="91425" marR="91425" marT="91425" marB="91425"/>
                </a:tc>
                <a:extLst>
                  <a:ext uri="{0D108BD9-81ED-4DB2-BD59-A6C34878D82A}">
                    <a16:rowId xmlns:a16="http://schemas.microsoft.com/office/drawing/2014/main" val="10004"/>
                  </a:ext>
                </a:extLst>
              </a:tr>
              <a:tr h="329150">
                <a:tc>
                  <a:txBody>
                    <a:bodyPr/>
                    <a:lstStyle/>
                    <a:p>
                      <a:pPr marL="0" lvl="0" indent="0" algn="l" rtl="0">
                        <a:spcBef>
                          <a:spcPts val="0"/>
                        </a:spcBef>
                        <a:spcAft>
                          <a:spcPts val="0"/>
                        </a:spcAft>
                        <a:buNone/>
                      </a:pPr>
                      <a:r>
                        <a:rPr lang="en" sz="1000"/>
                        <a:t>Curvy</a:t>
                      </a:r>
                      <a:endParaRPr sz="1000"/>
                    </a:p>
                  </a:txBody>
                  <a:tcPr marL="91425" marR="91425" marT="91425" marB="91425"/>
                </a:tc>
                <a:tc>
                  <a:txBody>
                    <a:bodyPr/>
                    <a:lstStyle/>
                    <a:p>
                      <a:pPr marL="0" lvl="0" indent="0" algn="ctr" rtl="0">
                        <a:spcBef>
                          <a:spcPts val="0"/>
                        </a:spcBef>
                        <a:spcAft>
                          <a:spcPts val="0"/>
                        </a:spcAft>
                        <a:buNone/>
                      </a:pPr>
                      <a:r>
                        <a:rPr lang="en" sz="1000"/>
                        <a:t>4</a:t>
                      </a:r>
                      <a:endParaRPr sz="1000"/>
                    </a:p>
                  </a:txBody>
                  <a:tcPr marL="91425" marR="91425" marT="91425" marB="91425"/>
                </a:tc>
                <a:extLst>
                  <a:ext uri="{0D108BD9-81ED-4DB2-BD59-A6C34878D82A}">
                    <a16:rowId xmlns:a16="http://schemas.microsoft.com/office/drawing/2014/main" val="10005"/>
                  </a:ext>
                </a:extLst>
              </a:tr>
              <a:tr h="329150">
                <a:tc>
                  <a:txBody>
                    <a:bodyPr/>
                    <a:lstStyle/>
                    <a:p>
                      <a:pPr marL="0" lvl="0" indent="0" algn="l" rtl="0">
                        <a:spcBef>
                          <a:spcPts val="0"/>
                        </a:spcBef>
                        <a:spcAft>
                          <a:spcPts val="0"/>
                        </a:spcAft>
                        <a:buNone/>
                      </a:pPr>
                      <a:r>
                        <a:rPr lang="en" sz="1000"/>
                        <a:t>Average</a:t>
                      </a:r>
                      <a:endParaRPr sz="1000"/>
                    </a:p>
                  </a:txBody>
                  <a:tcPr marL="91425" marR="91425" marT="91425" marB="91425"/>
                </a:tc>
                <a:tc>
                  <a:txBody>
                    <a:bodyPr/>
                    <a:lstStyle/>
                    <a:p>
                      <a:pPr marL="0" lvl="0" indent="0" algn="ctr" rtl="0">
                        <a:spcBef>
                          <a:spcPts val="0"/>
                        </a:spcBef>
                        <a:spcAft>
                          <a:spcPts val="0"/>
                        </a:spcAft>
                        <a:buNone/>
                      </a:pPr>
                      <a:r>
                        <a:rPr lang="en" sz="1000"/>
                        <a:t>5</a:t>
                      </a:r>
                      <a:endParaRPr sz="1000"/>
                    </a:p>
                  </a:txBody>
                  <a:tcPr marL="91425" marR="91425" marT="91425" marB="91425"/>
                </a:tc>
                <a:extLst>
                  <a:ext uri="{0D108BD9-81ED-4DB2-BD59-A6C34878D82A}">
                    <a16:rowId xmlns:a16="http://schemas.microsoft.com/office/drawing/2014/main" val="10006"/>
                  </a:ext>
                </a:extLst>
              </a:tr>
              <a:tr h="329150">
                <a:tc>
                  <a:txBody>
                    <a:bodyPr/>
                    <a:lstStyle/>
                    <a:p>
                      <a:pPr marL="0" lvl="0" indent="0" algn="l" rtl="0">
                        <a:spcBef>
                          <a:spcPts val="0"/>
                        </a:spcBef>
                        <a:spcAft>
                          <a:spcPts val="0"/>
                        </a:spcAft>
                        <a:buNone/>
                      </a:pPr>
                      <a:r>
                        <a:rPr lang="en" sz="1000"/>
                        <a:t>Thin</a:t>
                      </a:r>
                      <a:endParaRPr sz="1000"/>
                    </a:p>
                  </a:txBody>
                  <a:tcPr marL="91425" marR="91425" marT="91425" marB="91425"/>
                </a:tc>
                <a:tc>
                  <a:txBody>
                    <a:bodyPr/>
                    <a:lstStyle/>
                    <a:p>
                      <a:pPr marL="0" lvl="0" indent="0" algn="ctr" rtl="0">
                        <a:spcBef>
                          <a:spcPts val="0"/>
                        </a:spcBef>
                        <a:spcAft>
                          <a:spcPts val="0"/>
                        </a:spcAft>
                        <a:buNone/>
                      </a:pPr>
                      <a:r>
                        <a:rPr lang="en" sz="1000"/>
                        <a:t>6</a:t>
                      </a:r>
                      <a:endParaRPr sz="1000"/>
                    </a:p>
                  </a:txBody>
                  <a:tcPr marL="91425" marR="91425" marT="91425" marB="91425"/>
                </a:tc>
                <a:extLst>
                  <a:ext uri="{0D108BD9-81ED-4DB2-BD59-A6C34878D82A}">
                    <a16:rowId xmlns:a16="http://schemas.microsoft.com/office/drawing/2014/main" val="10007"/>
                  </a:ext>
                </a:extLst>
              </a:tr>
              <a:tr h="329150">
                <a:tc>
                  <a:txBody>
                    <a:bodyPr/>
                    <a:lstStyle/>
                    <a:p>
                      <a:pPr marL="0" lvl="0" indent="0" algn="l" rtl="0">
                        <a:spcBef>
                          <a:spcPts val="0"/>
                        </a:spcBef>
                        <a:spcAft>
                          <a:spcPts val="0"/>
                        </a:spcAft>
                        <a:buNone/>
                      </a:pPr>
                      <a:r>
                        <a:rPr lang="en" sz="1000"/>
                        <a:t>Skinny</a:t>
                      </a:r>
                      <a:endParaRPr sz="1000"/>
                    </a:p>
                  </a:txBody>
                  <a:tcPr marL="91425" marR="91425" marT="91425" marB="91425"/>
                </a:tc>
                <a:tc>
                  <a:txBody>
                    <a:bodyPr/>
                    <a:lstStyle/>
                    <a:p>
                      <a:pPr marL="0" lvl="0" indent="0" algn="ctr" rtl="0">
                        <a:spcBef>
                          <a:spcPts val="0"/>
                        </a:spcBef>
                        <a:spcAft>
                          <a:spcPts val="0"/>
                        </a:spcAft>
                        <a:buNone/>
                      </a:pPr>
                      <a:r>
                        <a:rPr lang="en" sz="1000"/>
                        <a:t>7</a:t>
                      </a:r>
                      <a:endParaRPr sz="1000"/>
                    </a:p>
                  </a:txBody>
                  <a:tcPr marL="91425" marR="91425" marT="91425" marB="91425"/>
                </a:tc>
                <a:extLst>
                  <a:ext uri="{0D108BD9-81ED-4DB2-BD59-A6C34878D82A}">
                    <a16:rowId xmlns:a16="http://schemas.microsoft.com/office/drawing/2014/main" val="10008"/>
                  </a:ext>
                </a:extLst>
              </a:tr>
              <a:tr h="329150">
                <a:tc>
                  <a:txBody>
                    <a:bodyPr/>
                    <a:lstStyle/>
                    <a:p>
                      <a:pPr marL="0" lvl="0" indent="0" algn="l" rtl="0">
                        <a:spcBef>
                          <a:spcPts val="0"/>
                        </a:spcBef>
                        <a:spcAft>
                          <a:spcPts val="0"/>
                        </a:spcAft>
                        <a:buNone/>
                      </a:pPr>
                      <a:r>
                        <a:rPr lang="en" sz="1000"/>
                        <a:t>Athletic</a:t>
                      </a:r>
                      <a:endParaRPr sz="1000"/>
                    </a:p>
                  </a:txBody>
                  <a:tcPr marL="91425" marR="91425" marT="91425" marB="91425"/>
                </a:tc>
                <a:tc>
                  <a:txBody>
                    <a:bodyPr/>
                    <a:lstStyle/>
                    <a:p>
                      <a:pPr marL="0" lvl="0" indent="0" algn="ctr" rtl="0">
                        <a:spcBef>
                          <a:spcPts val="0"/>
                        </a:spcBef>
                        <a:spcAft>
                          <a:spcPts val="0"/>
                        </a:spcAft>
                        <a:buNone/>
                      </a:pPr>
                      <a:r>
                        <a:rPr lang="en" sz="1000"/>
                        <a:t>8</a:t>
                      </a:r>
                      <a:endParaRPr sz="1000"/>
                    </a:p>
                  </a:txBody>
                  <a:tcPr marL="91425" marR="91425" marT="91425" marB="91425"/>
                </a:tc>
                <a:extLst>
                  <a:ext uri="{0D108BD9-81ED-4DB2-BD59-A6C34878D82A}">
                    <a16:rowId xmlns:a16="http://schemas.microsoft.com/office/drawing/2014/main" val="10009"/>
                  </a:ext>
                </a:extLst>
              </a:tr>
              <a:tr h="329150">
                <a:tc>
                  <a:txBody>
                    <a:bodyPr/>
                    <a:lstStyle/>
                    <a:p>
                      <a:pPr marL="0" lvl="0" indent="0" algn="l" rtl="0">
                        <a:spcBef>
                          <a:spcPts val="0"/>
                        </a:spcBef>
                        <a:spcAft>
                          <a:spcPts val="0"/>
                        </a:spcAft>
                        <a:buNone/>
                      </a:pPr>
                      <a:r>
                        <a:rPr lang="en" sz="1000"/>
                        <a:t>Fit</a:t>
                      </a:r>
                      <a:endParaRPr sz="1000"/>
                    </a:p>
                  </a:txBody>
                  <a:tcPr marL="91425" marR="91425" marT="91425" marB="91425"/>
                </a:tc>
                <a:tc>
                  <a:txBody>
                    <a:bodyPr/>
                    <a:lstStyle/>
                    <a:p>
                      <a:pPr marL="0" lvl="0" indent="0" algn="ctr" rtl="0">
                        <a:spcBef>
                          <a:spcPts val="0"/>
                        </a:spcBef>
                        <a:spcAft>
                          <a:spcPts val="0"/>
                        </a:spcAft>
                        <a:buNone/>
                      </a:pPr>
                      <a:r>
                        <a:rPr lang="en" sz="1000"/>
                        <a:t>9</a:t>
                      </a:r>
                      <a:endParaRPr sz="1000"/>
                    </a:p>
                  </a:txBody>
                  <a:tcPr marL="91425" marR="91425" marT="91425" marB="91425"/>
                </a:tc>
                <a:extLst>
                  <a:ext uri="{0D108BD9-81ED-4DB2-BD59-A6C34878D82A}">
                    <a16:rowId xmlns:a16="http://schemas.microsoft.com/office/drawing/2014/main" val="10010"/>
                  </a:ext>
                </a:extLst>
              </a:tr>
              <a:tr h="329150">
                <a:tc>
                  <a:txBody>
                    <a:bodyPr/>
                    <a:lstStyle/>
                    <a:p>
                      <a:pPr marL="0" lvl="0" indent="0" algn="l" rtl="0">
                        <a:spcBef>
                          <a:spcPts val="0"/>
                        </a:spcBef>
                        <a:spcAft>
                          <a:spcPts val="0"/>
                        </a:spcAft>
                        <a:buNone/>
                      </a:pPr>
                      <a:r>
                        <a:rPr lang="en" sz="1000"/>
                        <a:t>Jacked</a:t>
                      </a:r>
                      <a:endParaRPr sz="1000"/>
                    </a:p>
                  </a:txBody>
                  <a:tcPr marL="91425" marR="91425" marT="91425" marB="91425"/>
                </a:tc>
                <a:tc>
                  <a:txBody>
                    <a:bodyPr/>
                    <a:lstStyle/>
                    <a:p>
                      <a:pPr marL="0" lvl="0" indent="0" algn="ctr" rtl="0">
                        <a:spcBef>
                          <a:spcPts val="0"/>
                        </a:spcBef>
                        <a:spcAft>
                          <a:spcPts val="0"/>
                        </a:spcAft>
                        <a:buNone/>
                      </a:pPr>
                      <a:r>
                        <a:rPr lang="en" sz="1000"/>
                        <a:t>10</a:t>
                      </a:r>
                      <a:endParaRPr sz="1000"/>
                    </a:p>
                  </a:txBody>
                  <a:tcPr marL="91425" marR="91425" marT="91425" marB="91425"/>
                </a:tc>
                <a:extLst>
                  <a:ext uri="{0D108BD9-81ED-4DB2-BD59-A6C34878D82A}">
                    <a16:rowId xmlns:a16="http://schemas.microsoft.com/office/drawing/2014/main" val="10011"/>
                  </a:ext>
                </a:extLst>
              </a:tr>
              <a:tr h="329150">
                <a:tc>
                  <a:txBody>
                    <a:bodyPr/>
                    <a:lstStyle/>
                    <a:p>
                      <a:pPr marL="0" lvl="0" indent="0" algn="l" rtl="0">
                        <a:spcBef>
                          <a:spcPts val="0"/>
                        </a:spcBef>
                        <a:spcAft>
                          <a:spcPts val="0"/>
                        </a:spcAft>
                        <a:buNone/>
                      </a:pPr>
                      <a:r>
                        <a:rPr lang="en" sz="1000"/>
                        <a:t>Used Up</a:t>
                      </a:r>
                      <a:endParaRPr sz="1000"/>
                    </a:p>
                  </a:txBody>
                  <a:tcPr marL="91425" marR="91425" marT="91425" marB="91425"/>
                </a:tc>
                <a:tc>
                  <a:txBody>
                    <a:bodyPr/>
                    <a:lstStyle/>
                    <a:p>
                      <a:pPr marL="0" lvl="0" indent="0" algn="ctr" rtl="0">
                        <a:spcBef>
                          <a:spcPts val="0"/>
                        </a:spcBef>
                        <a:spcAft>
                          <a:spcPts val="0"/>
                        </a:spcAft>
                        <a:buNone/>
                      </a:pPr>
                      <a:r>
                        <a:rPr lang="en" sz="1000"/>
                        <a:t>11</a:t>
                      </a:r>
                      <a:endParaRPr sz="1000"/>
                    </a:p>
                  </a:txBody>
                  <a:tcPr marL="91425" marR="91425" marT="91425" marB="91425"/>
                </a:tc>
                <a:extLst>
                  <a:ext uri="{0D108BD9-81ED-4DB2-BD59-A6C34878D82A}">
                    <a16:rowId xmlns:a16="http://schemas.microsoft.com/office/drawing/2014/main" val="10012"/>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21"/>
          <p:cNvSpPr txBox="1">
            <a:spLocks noGrp="1"/>
          </p:cNvSpPr>
          <p:nvPr>
            <p:ph type="title"/>
          </p:nvPr>
        </p:nvSpPr>
        <p:spPr>
          <a:xfrm>
            <a:off x="322050" y="646025"/>
            <a:ext cx="6488100" cy="1974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7200"/>
              <a:t>Data Classification</a:t>
            </a:r>
            <a:endParaRPr sz="7200"/>
          </a:p>
        </p:txBody>
      </p:sp>
    </p:spTree>
  </p:cSld>
  <p:clrMapOvr>
    <a:masterClrMapping/>
  </p:clrMapOvr>
</p:sld>
</file>

<file path=ppt/theme/theme1.xml><?xml version="1.0" encoding="utf-8"?>
<a:theme xmlns:a="http://schemas.openxmlformats.org/drawingml/2006/main"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719</Words>
  <Application>Microsoft Office PowerPoint</Application>
  <PresentationFormat>On-screen Show (16:9)</PresentationFormat>
  <Paragraphs>86</Paragraphs>
  <Slides>15</Slides>
  <Notes>15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Merriweather</vt:lpstr>
      <vt:lpstr>Roboto</vt:lpstr>
      <vt:lpstr>Arial</vt:lpstr>
      <vt:lpstr>Paradigm</vt:lpstr>
      <vt:lpstr>Machine Learning Capstone: Date-A-Scientist</vt:lpstr>
      <vt:lpstr>Table of Contents</vt:lpstr>
      <vt:lpstr>Data Exploration</vt:lpstr>
      <vt:lpstr>Data Visualization </vt:lpstr>
      <vt:lpstr>Height and Body Type Distributions</vt:lpstr>
      <vt:lpstr>Drinking and Drug Habits Visualization</vt:lpstr>
      <vt:lpstr>Question:</vt:lpstr>
      <vt:lpstr>Data Augmentation </vt:lpstr>
      <vt:lpstr>Data Classification</vt:lpstr>
      <vt:lpstr>K Nearest Neighbors Classification</vt:lpstr>
      <vt:lpstr>SVC Classification</vt:lpstr>
      <vt:lpstr>Data Regression</vt:lpstr>
      <vt:lpstr>Multiple Linear Regression</vt:lpstr>
      <vt:lpstr>K Nearest Neighbors Regression</vt:lpstr>
      <vt:lpstr>Conclusions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Capstone: Date-A-Scientist</dc:title>
  <cp:lastModifiedBy>Erin Howe</cp:lastModifiedBy>
  <cp:revision>1</cp:revision>
  <dcterms:modified xsi:type="dcterms:W3CDTF">2018-12-12T18:23:27Z</dcterms:modified>
</cp:coreProperties>
</file>