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4" r:id="rId2"/>
    <p:sldId id="286" r:id="rId3"/>
    <p:sldId id="289" r:id="rId4"/>
    <p:sldId id="258" r:id="rId5"/>
    <p:sldId id="260" r:id="rId6"/>
    <p:sldId id="287" r:id="rId7"/>
    <p:sldId id="288" r:id="rId8"/>
    <p:sldId id="295" r:id="rId9"/>
    <p:sldId id="259" r:id="rId10"/>
    <p:sldId id="290" r:id="rId11"/>
    <p:sldId id="292" r:id="rId12"/>
    <p:sldId id="294" r:id="rId13"/>
    <p:sldId id="261" r:id="rId14"/>
    <p:sldId id="262" r:id="rId15"/>
    <p:sldId id="293" r:id="rId16"/>
    <p:sldId id="263" r:id="rId17"/>
    <p:sldId id="264" r:id="rId18"/>
    <p:sldId id="298" r:id="rId19"/>
    <p:sldId id="268" r:id="rId20"/>
    <p:sldId id="266" r:id="rId21"/>
    <p:sldId id="299" r:id="rId22"/>
    <p:sldId id="267" r:id="rId23"/>
    <p:sldId id="297" r:id="rId24"/>
    <p:sldId id="296" r:id="rId25"/>
    <p:sldId id="300" r:id="rId26"/>
    <p:sldId id="302" r:id="rId27"/>
    <p:sldId id="303" r:id="rId28"/>
    <p:sldId id="27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20" autoAdjust="0"/>
  </p:normalViewPr>
  <p:slideViewPr>
    <p:cSldViewPr snapToGrid="0">
      <p:cViewPr varScale="1">
        <p:scale>
          <a:sx n="65" d="100"/>
          <a:sy n="65" d="100"/>
        </p:scale>
        <p:origin x="8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A9AE8-6674-4191-BF4D-0294FC47A858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485EE-AFE1-4EE7-B9FA-8CCF314A5D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D195-CE41-45BB-BEB0-F8D254A0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3B98-B020-4563-8867-31EF5CA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9B4A-2CA8-4F29-A4B9-11A1118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B223A6-E657-4BEC-8409-E4703A4AAC08}" type="datetime1">
              <a:rPr lang="ru-RU" smtClean="0"/>
              <a:t>15.07.2021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95BA-215D-4C06-AE65-8CD2D95F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6CCD-F034-4F3E-9337-EF5100DB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00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AB28-0412-443B-A775-A93D4E54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44637-E6BE-4935-9C7B-0FE7E863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DE33-DCEE-47A5-84A1-CB088CAC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E754-6BAA-45DE-A72E-B25547C74632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0C85-CBE8-443B-9551-128F7D2F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E9B9-C73F-4641-A60C-4B219AB9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A674F-194D-4BEC-A8B1-96645272F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DAB7E-7A51-4C98-BC9A-207B3B74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2D37-1744-496F-A92D-350719A8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AD8-E4C4-403F-AB39-1BDF0351805D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3278-94BE-40BE-9271-3C3DCFE9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FEB-DE6A-4046-A6E0-9C626822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6D9-1EEF-4A22-9B08-F1BA7DC6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9DD6-A893-4E19-AD3D-5A426C8B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F3B5-F64D-49F4-93E6-A9460732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F20-4029-43BC-B0BA-36774DDE4EF6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0B7A-8FCF-41C5-9F2C-5FA1D22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6D9D-28BE-4967-A536-3F3070C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0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3B47-2067-462E-9AFD-ECE390B8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6459A-5922-48B3-BD3E-2659F9F0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43B8-7C97-46A1-87FD-1C9837AE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9257-08EC-465E-A8B0-AF41CA94D6CB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E48F-D8DA-47F1-9733-869F6AF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C39A-77BA-4D06-87F6-4925190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43C-3606-402C-A3B2-64360332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B4A2-C095-44BC-9070-E30ACB4BD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52F6-647E-4BB5-A3C2-A8DCFF33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BB31-4BFE-4C0C-A876-7C55BB3F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7420-35D6-455A-BA76-8F3FEC7684D8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70F1A-F4F7-4329-BA77-1B0EAC4E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AA36F-C1D9-45CF-BE5C-CA7B33DE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F5D-5754-4FF7-8657-C210E0EB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3A9A-D0B5-4E5B-99EC-1E66D28D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DB61-5524-4110-B08D-D6DE129D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5517D-5F1F-4AB4-8DF1-542F0B477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427F-83DF-498F-9418-9FAA2879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FE023-E266-4A1E-8667-BF6D95CE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C20-6D47-4D76-B4B8-D05D1C7EAA7E}" type="datetime1">
              <a:rPr lang="ru-RU" smtClean="0"/>
              <a:t>15.07.2021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B730-4A9F-46FB-BF72-57CDA7A8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AC3C-863E-4AF8-A0DB-688AEA3A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7F60-6774-49C2-A26E-C2B0625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BF24C-5E3B-4061-B65A-8DB1E3B8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CF9C-71AA-44E0-844C-BCEC2E2431B5}" type="datetime1">
              <a:rPr lang="ru-RU" smtClean="0"/>
              <a:t>15.07.2021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57372-9C19-4E78-AE2F-9B834CB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AD01-9248-46B2-A0E2-AC9F22A6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B638-B7A6-4508-8C37-611EDAEB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83CF-65A7-4AF4-88DC-141EED427D95}" type="datetime1">
              <a:rPr lang="ru-RU" smtClean="0"/>
              <a:t>15.07.2021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5FA32-D297-451E-B600-FB83DB5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5F6E5-5996-4144-8001-D617DE11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2542-C696-406B-9A30-8261B626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F9E5-0210-4C58-A108-945A26D8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E5BDD-9E44-4C0C-9FBC-36839A40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068C7-A4E1-4FCE-B8AE-10734101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A857-0840-4AF8-B2B6-749454993D68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FE1D-E01E-4DC3-8BB0-F9E8912C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7F568-580B-4293-9227-02F3BAC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7EC-5A70-4956-8EA3-41E55A1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E34D5-6D0A-41A2-A338-E3C5A2F4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1CF17-3AB6-4584-A48E-148B7C1F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3B74-306A-43D4-A01D-7D34A18C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5FB-CD3C-460D-8719-109530613648}" type="datetime1">
              <a:rPr lang="ru-RU" smtClean="0"/>
              <a:t>15.07.2021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DD3A-A101-40E0-8CF4-010436F4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61E3-7FDA-4F91-9C6A-C9B25A8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462DB2-BD87-4588-90F6-65FEEF9BF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6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814F7-3E79-42EA-BFA2-26395560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4788-62E8-4937-969E-AF35C93C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A57F-5C27-41CE-84E4-66F52B1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1491-794E-4777-96D4-82A837E21F47}" type="datetime1">
              <a:rPr lang="ru-RU" smtClean="0"/>
              <a:t>15.07.2021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8ECB-3D93-40BB-830A-8F81E7A3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2513-BCA8-461D-AD31-50D26807C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2DB2-BD87-4588-90F6-65FEEF9BFE21}" type="slidenum">
              <a:rPr lang="ru-RU" smtClean="0"/>
              <a:pPr/>
              <a:t>‹#›</a:t>
            </a:fld>
            <a:r>
              <a:rPr lang="en-US" dirty="0"/>
              <a:t>/30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3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glowbyteconsulting.com/pages/viewpage.action?pageId=6019498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ABA3-ED2C-487D-9182-E96FB8614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баз данных и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F44F0-2B76-4510-9C6D-080B76C59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1.1. Аналитические 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D0A21-6BF5-41C9-BFD7-C0A9392E1E6E}"/>
              </a:ext>
            </a:extLst>
          </p:cNvPr>
          <p:cNvSpPr txBox="1"/>
          <p:nvPr/>
        </p:nvSpPr>
        <p:spPr>
          <a:xfrm>
            <a:off x="637222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DF7C97A-88A2-4134-B7B4-E5B7E0BF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1524000" y="657225"/>
            <a:ext cx="9191149" cy="6858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 sz="1620"/>
          </a:p>
        </p:txBody>
      </p:sp>
    </p:spTree>
    <p:extLst>
      <p:ext uri="{BB962C8B-B14F-4D97-AF65-F5344CB8AC3E}">
        <p14:creationId xmlns:p14="http://schemas.microsoft.com/office/powerpoint/2010/main" val="14675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Аналитические </a:t>
            </a:r>
            <a:r>
              <a:rPr lang="en-US" dirty="0"/>
              <a:t>vs </a:t>
            </a:r>
            <a:r>
              <a:rPr lang="ru-RU" dirty="0"/>
              <a:t>Агрегатные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Что общего: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при вычислении обращаются к набору строк.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 чем разница: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/>
              <a:t>агрегатные схлопывают группу строк в одну.</a:t>
            </a:r>
          </a:p>
          <a:p>
            <a:pPr marL="0" indent="0">
              <a:buNone/>
            </a:pPr>
            <a:r>
              <a:rPr lang="ru-RU" dirty="0"/>
              <a:t>Аналитические не меняют количество строк выборки.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F0F7-B478-47E1-B662-10D1CE9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10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E6468-1141-4B85-A681-9B25F31F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2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! Где можно использовать в запросе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256"/>
            <a:ext cx="10515600" cy="25922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Аналитические функции </a:t>
            </a:r>
            <a:r>
              <a:rPr lang="ru-RU" dirty="0" smtClean="0"/>
              <a:t>вычисляются</a:t>
            </a:r>
            <a:r>
              <a:rPr lang="en-US" dirty="0" smtClean="0"/>
              <a:t> </a:t>
            </a:r>
            <a:r>
              <a:rPr lang="ru-RU" dirty="0" smtClean="0"/>
              <a:t>на итоговой выборке –</a:t>
            </a:r>
            <a:endParaRPr lang="en-US" dirty="0"/>
          </a:p>
          <a:p>
            <a:pPr marL="0" indent="0" algn="ctr">
              <a:buNone/>
            </a:pPr>
            <a:r>
              <a:rPr lang="ru-RU" b="1" dirty="0"/>
              <a:t>только в</a:t>
            </a:r>
            <a:r>
              <a:rPr lang="en-US" b="1" dirty="0"/>
              <a:t> SELECT </a:t>
            </a:r>
            <a:r>
              <a:rPr lang="ru-RU" b="1" dirty="0"/>
              <a:t>или </a:t>
            </a:r>
            <a:r>
              <a:rPr lang="en-US" b="1" dirty="0"/>
              <a:t>ORDER BY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Хочешь </a:t>
            </a:r>
            <a:r>
              <a:rPr lang="ru-RU" dirty="0" smtClean="0"/>
              <a:t>отфильтровать по значению функции</a:t>
            </a:r>
            <a:r>
              <a:rPr lang="en-US" dirty="0" smtClean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Делай </a:t>
            </a:r>
            <a:r>
              <a:rPr lang="ru-RU" dirty="0"/>
              <a:t>подзапрос.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F0F7-B478-47E1-B662-10D1CE9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11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E6468-1141-4B85-A681-9B25F31F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775" cy="1325563"/>
          </a:xfrm>
        </p:spPr>
        <p:txBody>
          <a:bodyPr/>
          <a:lstStyle/>
          <a:p>
            <a:r>
              <a:rPr lang="ru-RU" dirty="0"/>
              <a:t>Фильтруем по аналитической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450"/>
            <a:ext cx="10515600" cy="110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Найдем </a:t>
            </a:r>
            <a:r>
              <a:rPr lang="ru-RU" dirty="0" smtClean="0"/>
              <a:t>последнюю операцию по </a:t>
            </a:r>
            <a:r>
              <a:rPr lang="ru-RU" dirty="0"/>
              <a:t>каждому </a:t>
            </a:r>
            <a:r>
              <a:rPr lang="ru-RU" dirty="0" smtClean="0"/>
              <a:t>счету –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популярное </a:t>
            </a:r>
            <a:r>
              <a:rPr lang="ru-RU" dirty="0"/>
              <a:t>применение </a:t>
            </a:r>
            <a:r>
              <a:rPr lang="en-US" dirty="0" smtClean="0"/>
              <a:t>ROW_NUMBER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FDEF-87E4-4CC9-B907-6813B7B4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12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110AA1-F121-49A1-BED0-D007FB5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9AF26-BA14-41F5-9CA0-173D907DA87B}"/>
              </a:ext>
            </a:extLst>
          </p:cNvPr>
          <p:cNvSpPr/>
          <p:nvPr/>
        </p:nvSpPr>
        <p:spPr>
          <a:xfrm>
            <a:off x="838199" y="283085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7323C0-FECD-4133-A6E7-4F145B083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8662"/>
              </p:ext>
            </p:extLst>
          </p:nvPr>
        </p:nvGraphicFramePr>
        <p:xfrm>
          <a:off x="6832600" y="3806150"/>
          <a:ext cx="2641600" cy="118872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21227819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7549622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49061051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199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5203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886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4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 </a:t>
            </a:r>
            <a:r>
              <a:rPr lang="en-US" dirty="0"/>
              <a:t>ROW_NUMBER </a:t>
            </a:r>
            <a:r>
              <a:rPr lang="ru-RU" dirty="0"/>
              <a:t>понятно.</a:t>
            </a:r>
            <a:br>
              <a:rPr lang="ru-RU" dirty="0"/>
            </a:br>
            <a:r>
              <a:rPr lang="ru-RU" dirty="0"/>
              <a:t>Какие еще бывают?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13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Ранжирование – </a:t>
            </a:r>
            <a:r>
              <a:rPr lang="en-US" dirty="0"/>
              <a:t>RANK, DENSE_RANK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Ранжируют строки по полю, по которому </a:t>
            </a:r>
            <a:r>
              <a:rPr lang="ru-RU" dirty="0" smtClean="0"/>
              <a:t>сортируем.</a:t>
            </a:r>
          </a:p>
          <a:p>
            <a:pPr marL="0" indent="0">
              <a:buNone/>
            </a:pPr>
            <a:r>
              <a:rPr lang="ru-RU" dirty="0" smtClean="0"/>
              <a:t>Пример – места команд в турнирной таблице</a:t>
            </a:r>
            <a:r>
              <a:rPr lang="en-US" dirty="0" smtClean="0"/>
              <a:t> </a:t>
            </a:r>
            <a:r>
              <a:rPr lang="ru-RU" dirty="0" smtClean="0"/>
              <a:t>в соревнованиях: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5190-49F9-488D-A759-5A6FA18F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14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506F33-F585-4AFE-91B6-9BEB10AD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3002C-4047-4482-B250-AC12C4599EEF}"/>
              </a:ext>
            </a:extLst>
          </p:cNvPr>
          <p:cNvSpPr/>
          <p:nvPr/>
        </p:nvSpPr>
        <p:spPr>
          <a:xfrm>
            <a:off x="838199" y="3048000"/>
            <a:ext cx="6165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DENSE_RANK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SCORE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LEADERBOARD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B4683C-6911-4CCE-955C-E936FCF5E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95898"/>
              </p:ext>
            </p:extLst>
          </p:nvPr>
        </p:nvGraphicFramePr>
        <p:xfrm>
          <a:off x="7004050" y="3336608"/>
          <a:ext cx="3378817" cy="2377440"/>
        </p:xfrm>
        <a:graphic>
          <a:graphicData uri="http://schemas.openxmlformats.org/drawingml/2006/table">
            <a:tbl>
              <a:tblPr/>
              <a:tblGrid>
                <a:gridCol w="1361144">
                  <a:extLst>
                    <a:ext uri="{9D8B030D-6E8A-4147-A177-3AD203B41FA5}">
                      <a16:colId xmlns:a16="http://schemas.microsoft.com/office/drawing/2014/main" val="952198752"/>
                    </a:ext>
                  </a:extLst>
                </a:gridCol>
                <a:gridCol w="1090558">
                  <a:extLst>
                    <a:ext uri="{9D8B030D-6E8A-4147-A177-3AD203B41FA5}">
                      <a16:colId xmlns:a16="http://schemas.microsoft.com/office/drawing/2014/main" val="3872399559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1049157049"/>
                    </a:ext>
                  </a:extLst>
                </a:gridCol>
                <a:gridCol w="471947">
                  <a:extLst>
                    <a:ext uri="{9D8B030D-6E8A-4147-A177-3AD203B41FA5}">
                      <a16:colId xmlns:a16="http://schemas.microsoft.com/office/drawing/2014/main" val="175891395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881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0351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48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012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782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B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705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1969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42085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497962" y="3942734"/>
            <a:ext cx="353961" cy="588225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/>
          <p:cNvSpPr/>
          <p:nvPr/>
        </p:nvSpPr>
        <p:spPr>
          <a:xfrm>
            <a:off x="9940414" y="3937103"/>
            <a:ext cx="373625" cy="880703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9332549" y="3182937"/>
            <a:ext cx="217249" cy="8459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9114503" y="4688830"/>
            <a:ext cx="880627" cy="12111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A624AC-0925-4C44-9EBB-9F9885E60EF6}"/>
              </a:ext>
            </a:extLst>
          </p:cNvPr>
          <p:cNvSpPr txBox="1">
            <a:spLocks/>
          </p:cNvSpPr>
          <p:nvPr/>
        </p:nvSpPr>
        <p:spPr>
          <a:xfrm>
            <a:off x="8013291" y="5899966"/>
            <a:ext cx="1612490" cy="529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 smtClean="0">
                <a:solidFill>
                  <a:schemeClr val="accent2">
                    <a:lumMod val="75000"/>
                  </a:schemeClr>
                </a:solidFill>
              </a:rPr>
              <a:t>Два 2 места, одно 3 место</a:t>
            </a:r>
            <a:endParaRPr lang="ru-RU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A624AC-0925-4C44-9EBB-9F9885E60EF6}"/>
              </a:ext>
            </a:extLst>
          </p:cNvPr>
          <p:cNvSpPr txBox="1">
            <a:spLocks/>
          </p:cNvSpPr>
          <p:nvPr/>
        </p:nvSpPr>
        <p:spPr>
          <a:xfrm>
            <a:off x="8640097" y="2913948"/>
            <a:ext cx="1297858" cy="36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 smtClean="0">
                <a:solidFill>
                  <a:schemeClr val="accent2">
                    <a:lumMod val="75000"/>
                  </a:schemeClr>
                </a:solidFill>
              </a:rPr>
              <a:t>Места 2-3</a:t>
            </a:r>
            <a:endParaRPr lang="ru-RU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по рангу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Команды на 1-3 местах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5190-49F9-488D-A759-5A6FA18F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506F33-F585-4AFE-91B6-9BEB10AD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A80BE-9F55-48F2-BB88-2FDB05074900}"/>
              </a:ext>
            </a:extLst>
          </p:cNvPr>
          <p:cNvSpPr/>
          <p:nvPr/>
        </p:nvSpPr>
        <p:spPr>
          <a:xfrm>
            <a:off x="838200" y="2530512"/>
            <a:ext cx="6516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DENSE_RANK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LEADERBOARD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B4683C-6911-4CCE-955C-E936FCF5E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97219"/>
              </p:ext>
            </p:extLst>
          </p:nvPr>
        </p:nvGraphicFramePr>
        <p:xfrm>
          <a:off x="7768482" y="2941724"/>
          <a:ext cx="3015021" cy="1485900"/>
        </p:xfrm>
        <a:graphic>
          <a:graphicData uri="http://schemas.openxmlformats.org/drawingml/2006/table">
            <a:tbl>
              <a:tblPr/>
              <a:tblGrid>
                <a:gridCol w="1403683">
                  <a:extLst>
                    <a:ext uri="{9D8B030D-6E8A-4147-A177-3AD203B41FA5}">
                      <a16:colId xmlns:a16="http://schemas.microsoft.com/office/drawing/2014/main" val="952198752"/>
                    </a:ext>
                  </a:extLst>
                </a:gridCol>
                <a:gridCol w="1124641">
                  <a:extLst>
                    <a:ext uri="{9D8B030D-6E8A-4147-A177-3AD203B41FA5}">
                      <a16:colId xmlns:a16="http://schemas.microsoft.com/office/drawing/2014/main" val="3872399559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175891395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881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0351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48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012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7821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 txBox="1">
            <a:spLocks/>
          </p:cNvSpPr>
          <p:nvPr/>
        </p:nvSpPr>
        <p:spPr>
          <a:xfrm>
            <a:off x="838200" y="5338038"/>
            <a:ext cx="10515600" cy="60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Простым </a:t>
            </a:r>
            <a:r>
              <a:rPr lang="en-US" dirty="0" smtClean="0"/>
              <a:t>SELECT TOP 3 </a:t>
            </a:r>
            <a:r>
              <a:rPr lang="ru-RU" dirty="0" smtClean="0"/>
              <a:t>не получится, т.к. строк больше 3х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FIRST_VALUE – </a:t>
            </a:r>
            <a:r>
              <a:rPr lang="ru-RU" dirty="0"/>
              <a:t>первое значение столбца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967D5-E338-46B2-97B8-7028948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16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CE83AD-0F28-442E-9A0C-516A81AD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DC90C-A7A4-4842-9D0A-1CE34DD8CDCF}"/>
              </a:ext>
            </a:extLst>
          </p:cNvPr>
          <p:cNvSpPr/>
          <p:nvPr/>
        </p:nvSpPr>
        <p:spPr>
          <a:xfrm>
            <a:off x="838200" y="2551837"/>
            <a:ext cx="5133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FIRST_VAL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22652C-FE4D-403C-B601-800F3E5F8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3368"/>
              </p:ext>
            </p:extLst>
          </p:nvPr>
        </p:nvGraphicFramePr>
        <p:xfrm>
          <a:off x="6743700" y="1943100"/>
          <a:ext cx="37338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1692088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3537304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0938182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561984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FIRST_VAL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2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319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3095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42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947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1389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2255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5835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98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04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</a:t>
            </a:r>
            <a:r>
              <a:rPr lang="ru-RU" dirty="0"/>
              <a:t> и </a:t>
            </a:r>
            <a:r>
              <a:rPr lang="en-US" dirty="0"/>
              <a:t>LEAD – </a:t>
            </a:r>
            <a:r>
              <a:rPr lang="ru-RU" dirty="0"/>
              <a:t>идем в соседние строки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Найдем величину предыдущей и следующей операции по счету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C6FB-8F71-469F-BBCD-3DD8C011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17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8363F3-2571-46DD-B8B9-792C72D9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6626E-BB0D-43A7-AA96-B274031D8ECF}"/>
              </a:ext>
            </a:extLst>
          </p:cNvPr>
          <p:cNvSpPr/>
          <p:nvPr/>
        </p:nvSpPr>
        <p:spPr>
          <a:xfrm>
            <a:off x="838200" y="2811462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PREV_VAL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NEXT_VAL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189C9D-8605-4064-BD7E-AA82A2784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9763"/>
              </p:ext>
            </p:extLst>
          </p:nvPr>
        </p:nvGraphicFramePr>
        <p:xfrm>
          <a:off x="6203950" y="2618223"/>
          <a:ext cx="48133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5848138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739001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25308431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6396871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44268215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PREV_VAL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NEXT_VAL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9245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0604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2956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6388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547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8872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7695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848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5963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57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Аналоги агрегатных функций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2721-E4D1-431B-90C3-1692247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18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6C9AED-C88D-4DE5-8214-EE0B289E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агрегатных функций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Пишем к агрегатной функции </a:t>
            </a:r>
            <a:r>
              <a:rPr lang="en-US" dirty="0"/>
              <a:t>OVER (…) </a:t>
            </a:r>
            <a:r>
              <a:rPr lang="ru-RU" dirty="0"/>
              <a:t>– получаем оконную.</a:t>
            </a:r>
          </a:p>
          <a:p>
            <a:pPr marL="0" indent="0">
              <a:buNone/>
            </a:pPr>
            <a:r>
              <a:rPr lang="ru-RU" dirty="0"/>
              <a:t>Только не меняем детализацию выборки.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2721-E4D1-431B-90C3-1692247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19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6C9AED-C88D-4DE5-8214-EE0B289E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60733-BC9A-4DFA-91AD-4C19FCA7FB64}"/>
              </a:ext>
            </a:extLst>
          </p:cNvPr>
          <p:cNvSpPr/>
          <p:nvPr/>
        </p:nvSpPr>
        <p:spPr>
          <a:xfrm>
            <a:off x="838200" y="2971641"/>
            <a:ext cx="4886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суммарные начисления на счет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b="1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SUM_V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144BFF-2159-4129-A8CE-32E628D7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06633"/>
              </p:ext>
            </p:extLst>
          </p:nvPr>
        </p:nvGraphicFramePr>
        <p:xfrm>
          <a:off x="6096000" y="2971640"/>
          <a:ext cx="34290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65043089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4959407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17028197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426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498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2638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0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3314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369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5962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8702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26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685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F6A-5E38-4529-8F37-943EFD40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Что это, зачем и как работает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Примеры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Аналоги агрегатных. Ограничения окна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4187-85C4-47D9-B0DC-613F11D6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F5E353-F18A-4FC8-8A40-A7E573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4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если добавим </a:t>
            </a:r>
            <a:r>
              <a:rPr lang="en-US" dirty="0"/>
              <a:t>ORDER BY?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Получим </a:t>
            </a:r>
            <a:r>
              <a:rPr lang="ru-RU" i="1" dirty="0" smtClean="0"/>
              <a:t>накопительную</a:t>
            </a:r>
            <a:r>
              <a:rPr lang="ru-RU" dirty="0" smtClean="0"/>
              <a:t> метрику: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D154-B970-45E7-AA88-19913D0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20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6CE8E-24CB-4805-8828-900E8A87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B44F5-8164-4857-8317-3E7D97639FBE}"/>
              </a:ext>
            </a:extLst>
          </p:cNvPr>
          <p:cNvSpPr/>
          <p:nvPr/>
        </p:nvSpPr>
        <p:spPr>
          <a:xfrm>
            <a:off x="838200" y="24141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денег на счету после операции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SUM_V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E886E8-5067-4A93-AAA9-E48E221E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801"/>
              </p:ext>
            </p:extLst>
          </p:nvPr>
        </p:nvGraphicFramePr>
        <p:xfrm>
          <a:off x="6934200" y="1911418"/>
          <a:ext cx="3429000" cy="326898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55226904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1522164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86757503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3341116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7806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3504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995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184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882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6710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0612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7815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4338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90*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3121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90*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98713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1A4392-66C2-470D-9E4F-B74E0D208039}"/>
              </a:ext>
            </a:extLst>
          </p:cNvPr>
          <p:cNvSpPr txBox="1">
            <a:spLocks/>
          </p:cNvSpPr>
          <p:nvPr/>
        </p:nvSpPr>
        <p:spPr>
          <a:xfrm>
            <a:off x="-152400" y="5569442"/>
            <a:ext cx="10515600" cy="861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 smtClean="0"/>
              <a:t>* </a:t>
            </a:r>
            <a:r>
              <a:rPr lang="ru-RU" sz="1800" i="1" dirty="0" smtClean="0"/>
              <a:t>При использовании </a:t>
            </a:r>
            <a:r>
              <a:rPr lang="en-US" sz="1800" i="1" dirty="0" smtClean="0"/>
              <a:t>ORDER BY</a:t>
            </a:r>
            <a:r>
              <a:rPr lang="ru-RU" sz="1800" i="1" dirty="0" smtClean="0"/>
              <a:t> окно для этих строк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 smtClean="0"/>
              <a:t>будет одинаковым – с 1.01.2019 по 6.01.2019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1423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Ограничиваем окно </a:t>
            </a:r>
            <a:r>
              <a:rPr lang="ru-RU" dirty="0" smtClean="0"/>
              <a:t>строк –</a:t>
            </a:r>
            <a:br>
              <a:rPr lang="ru-RU" dirty="0" smtClean="0"/>
            </a:br>
            <a:r>
              <a:rPr lang="ru-RU" dirty="0" smtClean="0"/>
              <a:t>по строкам, по диапазону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21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Ограничиваем окно – </a:t>
            </a:r>
            <a:r>
              <a:rPr lang="en-US" dirty="0"/>
              <a:t>ROWS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22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021853-3B59-43D4-BC2D-5DF6CF3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16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Сумма по </a:t>
            </a:r>
            <a:r>
              <a:rPr lang="ru-RU" i="1" dirty="0"/>
              <a:t>2 последним </a:t>
            </a:r>
            <a:r>
              <a:rPr lang="ru-RU" i="1" dirty="0" smtClean="0"/>
              <a:t>операциям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F6649-C46C-4D16-8CD5-D827A87FE98A}"/>
              </a:ext>
            </a:extLst>
          </p:cNvPr>
          <p:cNvSpPr/>
          <p:nvPr/>
        </p:nvSpPr>
        <p:spPr>
          <a:xfrm>
            <a:off x="838200" y="2156163"/>
            <a:ext cx="6229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PRECEDING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endParaRPr lang="en-US" b="1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SUM_V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225275-573F-4F77-A550-0332A114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03648"/>
              </p:ext>
            </p:extLst>
          </p:nvPr>
        </p:nvGraphicFramePr>
        <p:xfrm>
          <a:off x="7372350" y="2026504"/>
          <a:ext cx="3429000" cy="326898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3743420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6616674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1302798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409583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842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8103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9040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184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5048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5402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931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46723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5336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0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76689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A624AC-0925-4C44-9EBB-9F9885E60EF6}"/>
              </a:ext>
            </a:extLst>
          </p:cNvPr>
          <p:cNvSpPr txBox="1">
            <a:spLocks/>
          </p:cNvSpPr>
          <p:nvPr/>
        </p:nvSpPr>
        <p:spPr>
          <a:xfrm>
            <a:off x="1376516" y="5515843"/>
            <a:ext cx="9424834" cy="897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/>
              <a:t>* </a:t>
            </a:r>
            <a:r>
              <a:rPr lang="ru-RU" sz="1800" i="1" dirty="0" smtClean="0"/>
              <a:t>При использовании </a:t>
            </a:r>
            <a:r>
              <a:rPr lang="en-US" sz="1800" i="1" dirty="0" smtClean="0"/>
              <a:t>ROWS</a:t>
            </a:r>
            <a:r>
              <a:rPr lang="ru-RU" sz="1800" i="1" dirty="0"/>
              <a:t> </a:t>
            </a:r>
            <a:r>
              <a:rPr lang="ru-RU" sz="1800" i="1" dirty="0" smtClean="0"/>
              <a:t>для этих строк – разные окна,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 smtClean="0"/>
              <a:t>результат </a:t>
            </a:r>
            <a:r>
              <a:rPr lang="ru-RU" sz="1800" i="1" dirty="0"/>
              <a:t>запроса может быть неоднозначен!</a:t>
            </a:r>
          </a:p>
        </p:txBody>
      </p:sp>
    </p:spTree>
    <p:extLst>
      <p:ext uri="{BB962C8B-B14F-4D97-AF65-F5344CB8AC3E}">
        <p14:creationId xmlns:p14="http://schemas.microsoft.com/office/powerpoint/2010/main" val="37609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</a:t>
            </a:r>
            <a:r>
              <a:rPr lang="ru-RU" dirty="0"/>
              <a:t>– между чем и чем?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23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021853-3B59-43D4-BC2D-5DF6CF3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63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&lt;a&gt;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&lt;b&gt;</a:t>
            </a:r>
            <a:endParaRPr lang="ru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58B218-28B3-470B-BB9C-A7C37B014FF6}"/>
              </a:ext>
            </a:extLst>
          </p:cNvPr>
          <p:cNvSpPr txBox="1">
            <a:spLocks/>
          </p:cNvSpPr>
          <p:nvPr/>
        </p:nvSpPr>
        <p:spPr>
          <a:xfrm>
            <a:off x="838200" y="2734469"/>
            <a:ext cx="10515600" cy="32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&lt;a&gt; </a:t>
            </a:r>
            <a:r>
              <a:rPr lang="ru-RU" dirty="0"/>
              <a:t>и </a:t>
            </a:r>
            <a:r>
              <a:rPr lang="en-US" dirty="0"/>
              <a:t>&lt;b&gt; </a:t>
            </a:r>
            <a:r>
              <a:rPr lang="ru-RU" dirty="0"/>
              <a:t>могут быть: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dirty="0"/>
              <a:t> –</a:t>
            </a:r>
            <a:r>
              <a:rPr lang="ru-RU" dirty="0"/>
              <a:t>строка, в которой считаем функцию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UNBOUNDED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PRECEDING</a:t>
            </a:r>
            <a:r>
              <a:rPr lang="en-US" dirty="0"/>
              <a:t> – </a:t>
            </a:r>
            <a:r>
              <a:rPr lang="ru-RU" dirty="0"/>
              <a:t>первая строка группы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UNBOUNDED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FOLLOWING</a:t>
            </a:r>
            <a:r>
              <a:rPr lang="en-US" dirty="0"/>
              <a:t> – </a:t>
            </a:r>
            <a:r>
              <a:rPr lang="ru-RU" dirty="0"/>
              <a:t>последняя строка группы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PRECEDING</a:t>
            </a:r>
            <a:r>
              <a:rPr lang="en-US" dirty="0"/>
              <a:t> – N </a:t>
            </a:r>
            <a:r>
              <a:rPr lang="ru-RU" dirty="0"/>
              <a:t>предыдущих строк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FOLLOWING</a:t>
            </a:r>
            <a:r>
              <a:rPr lang="en-US" dirty="0"/>
              <a:t> – N </a:t>
            </a:r>
            <a:r>
              <a:rPr lang="ru-RU" dirty="0"/>
              <a:t>следующих строк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Ограничиваем окно – </a:t>
            </a:r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Сумма </a:t>
            </a:r>
            <a:r>
              <a:rPr lang="ru-RU" dirty="0" smtClean="0"/>
              <a:t>операций </a:t>
            </a:r>
            <a:r>
              <a:rPr lang="ru-RU" dirty="0"/>
              <a:t>за </a:t>
            </a:r>
            <a:r>
              <a:rPr lang="ru-RU" i="1" dirty="0"/>
              <a:t>последние 2 дня</a:t>
            </a:r>
            <a:r>
              <a:rPr lang="ru-RU" dirty="0"/>
              <a:t>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24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9464ED-D89C-4772-B271-1B9D9002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0087"/>
              </p:ext>
            </p:extLst>
          </p:nvPr>
        </p:nvGraphicFramePr>
        <p:xfrm>
          <a:off x="7543800" y="1801810"/>
          <a:ext cx="3429000" cy="326898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6323579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8992310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7316112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240775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1932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296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7585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674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82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634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44579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472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6665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4492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30*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7997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E218340-BF3F-41A4-8AF1-F5F03FA2C18D}"/>
              </a:ext>
            </a:extLst>
          </p:cNvPr>
          <p:cNvSpPr/>
          <p:nvPr/>
        </p:nvSpPr>
        <p:spPr>
          <a:xfrm>
            <a:off x="838200" y="2437964"/>
            <a:ext cx="6505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PRECEDING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endParaRPr lang="en-US" b="1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SUM_V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1A4392-66C2-470D-9E4F-B74E0D208039}"/>
              </a:ext>
            </a:extLst>
          </p:cNvPr>
          <p:cNvSpPr txBox="1">
            <a:spLocks/>
          </p:cNvSpPr>
          <p:nvPr/>
        </p:nvSpPr>
        <p:spPr>
          <a:xfrm>
            <a:off x="457200" y="5282911"/>
            <a:ext cx="10515600" cy="861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 smtClean="0"/>
              <a:t>* </a:t>
            </a:r>
            <a:r>
              <a:rPr lang="ru-RU" sz="1800" i="1" dirty="0" smtClean="0"/>
              <a:t>При использовании </a:t>
            </a:r>
            <a:r>
              <a:rPr lang="en-US" sz="1800" i="1" dirty="0" smtClean="0"/>
              <a:t>RANGE</a:t>
            </a:r>
            <a:r>
              <a:rPr lang="ru-RU" sz="1800" i="1" dirty="0" smtClean="0"/>
              <a:t> окно для этих строк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 smtClean="0"/>
              <a:t>будет одинаковым – с </a:t>
            </a:r>
            <a:r>
              <a:rPr lang="en-US" sz="1800" i="1" dirty="0" smtClean="0"/>
              <a:t>5</a:t>
            </a:r>
            <a:r>
              <a:rPr lang="ru-RU" sz="1800" i="1" dirty="0" smtClean="0"/>
              <a:t>.01.2019 по 6.01.2019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5883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–</a:t>
            </a:r>
            <a:r>
              <a:rPr lang="ru-RU" dirty="0"/>
              <a:t> 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ru-RU" dirty="0"/>
              <a:t>Между чем и чем считает – </a:t>
            </a:r>
            <a:r>
              <a:rPr lang="ru-RU" dirty="0" smtClean="0"/>
              <a:t>синтаксис почти </a:t>
            </a:r>
            <a:r>
              <a:rPr lang="ru-RU" dirty="0"/>
              <a:t>как у </a:t>
            </a:r>
            <a:r>
              <a:rPr lang="en-US" dirty="0" smtClean="0"/>
              <a:t>ROWS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у </a:t>
            </a:r>
            <a:r>
              <a:rPr lang="en-US" dirty="0" smtClean="0"/>
              <a:t>RANGE </a:t>
            </a:r>
            <a:r>
              <a:rPr lang="ru-RU" dirty="0" smtClean="0"/>
              <a:t>значение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N PRECEDING/FOLLOWING </a:t>
            </a:r>
            <a:r>
              <a:rPr lang="ru-RU" dirty="0" smtClean="0"/>
              <a:t>задает интервал, а не кол-во строк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Не во всех СУБД </a:t>
            </a: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RANGE </a:t>
            </a:r>
            <a:r>
              <a:rPr lang="ru-RU" dirty="0" smtClean="0"/>
              <a:t>есть опция </a:t>
            </a:r>
            <a:r>
              <a:rPr lang="en-US" dirty="0" smtClean="0"/>
              <a:t>N PRECEDING/FOLLOWING.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/>
              <a:t>Oracle </a:t>
            </a:r>
            <a:r>
              <a:rPr lang="ru-RU" dirty="0" smtClean="0"/>
              <a:t>есть, в </a:t>
            </a:r>
            <a:r>
              <a:rPr lang="en-US" dirty="0" smtClean="0"/>
              <a:t>SQL Server </a:t>
            </a:r>
            <a:r>
              <a:rPr lang="ru-RU" dirty="0" smtClean="0"/>
              <a:t>нет.</a:t>
            </a:r>
            <a:endParaRPr lang="ru-RU" dirty="0"/>
          </a:p>
          <a:p>
            <a:r>
              <a:rPr lang="ru-RU" dirty="0"/>
              <a:t>Тип данных </a:t>
            </a:r>
            <a:r>
              <a:rPr lang="ru-RU" dirty="0" smtClean="0"/>
              <a:t>поля в </a:t>
            </a:r>
            <a:r>
              <a:rPr lang="en-US" dirty="0" smtClean="0"/>
              <a:t>ORDER BY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число, дата, </a:t>
            </a:r>
            <a:r>
              <a:rPr lang="ru-RU" dirty="0"/>
              <a:t>дата-время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есть </a:t>
            </a:r>
            <a:r>
              <a:rPr lang="en-US" dirty="0" smtClean="0"/>
              <a:t>RANGE – </a:t>
            </a:r>
            <a:r>
              <a:rPr lang="ru-RU" dirty="0" smtClean="0"/>
              <a:t>в </a:t>
            </a:r>
            <a:r>
              <a:rPr lang="en-US" dirty="0" smtClean="0"/>
              <a:t>ORDER BY </a:t>
            </a:r>
            <a:r>
              <a:rPr lang="ru-RU" dirty="0" smtClean="0"/>
              <a:t>можно указать только 1 поле (по крайней мере, в </a:t>
            </a:r>
            <a:r>
              <a:rPr lang="en-US" dirty="0" smtClean="0"/>
              <a:t>Oracle)</a:t>
            </a:r>
            <a:r>
              <a:rPr lang="ru-RU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2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! </a:t>
            </a:r>
            <a:r>
              <a:rPr lang="ru-RU" dirty="0"/>
              <a:t>Не </a:t>
            </a:r>
            <a:r>
              <a:rPr lang="ru-RU"/>
              <a:t>всегда детерминирован </a:t>
            </a:r>
            <a:r>
              <a:rPr lang="ru-RU" dirty="0"/>
              <a:t>результат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C6390-4CB4-44B7-99A7-059D7C2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26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C0A7A4-D5B5-4754-9E2F-C9D19B90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895E8-EA9A-4223-97E0-289166F5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23"/>
            <a:ext cx="10515600" cy="105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Запускаем запрос 2 раза – получаем разный результат.</a:t>
            </a:r>
          </a:p>
          <a:p>
            <a:pPr marL="0" indent="0">
              <a:buNone/>
            </a:pPr>
            <a:r>
              <a:rPr lang="ru-RU" dirty="0"/>
              <a:t>Потому что есть 2 одновременных </a:t>
            </a:r>
            <a:r>
              <a:rPr lang="ru-RU" dirty="0" smtClean="0"/>
              <a:t>операции.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2BBC9-C8BC-4FD1-A7D9-8DA07F1657AF}"/>
              </a:ext>
            </a:extLst>
          </p:cNvPr>
          <p:cNvSpPr/>
          <p:nvPr/>
        </p:nvSpPr>
        <p:spPr>
          <a:xfrm>
            <a:off x="838200" y="2876549"/>
            <a:ext cx="8582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25E1C7-B3C0-4394-A1B0-41AFD0B5805A}"/>
              </a:ext>
            </a:extLst>
          </p:cNvPr>
          <p:cNvSpPr/>
          <p:nvPr/>
        </p:nvSpPr>
        <p:spPr>
          <a:xfrm>
            <a:off x="4557671" y="3369954"/>
            <a:ext cx="1738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Запуск</a:t>
            </a:r>
            <a:r>
              <a:rPr lang="en-US" sz="2800" dirty="0"/>
              <a:t> 1:</a:t>
            </a:r>
            <a:endParaRPr lang="ru-RU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33D50-E73D-464B-A326-FA8A69492958}"/>
              </a:ext>
            </a:extLst>
          </p:cNvPr>
          <p:cNvSpPr/>
          <p:nvPr/>
        </p:nvSpPr>
        <p:spPr>
          <a:xfrm>
            <a:off x="7865248" y="3369954"/>
            <a:ext cx="1738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Запуск</a:t>
            </a:r>
            <a:r>
              <a:rPr lang="en-US" sz="2800" dirty="0"/>
              <a:t> 2:</a:t>
            </a:r>
            <a:endParaRPr lang="ru-RU" sz="2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81150C-D709-40E2-A1B5-C0DB12B8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33527"/>
              </p:ext>
            </p:extLst>
          </p:nvPr>
        </p:nvGraphicFramePr>
        <p:xfrm>
          <a:off x="3921898" y="4104406"/>
          <a:ext cx="3009900" cy="178308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810907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80615567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9478443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607494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158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012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5095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946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706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388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0971FF-EE7A-4F30-BE4B-A74D7782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26522"/>
              </p:ext>
            </p:extLst>
          </p:nvPr>
        </p:nvGraphicFramePr>
        <p:xfrm>
          <a:off x="7229475" y="4104406"/>
          <a:ext cx="3009900" cy="178308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68244827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6373441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2093648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660466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05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7969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984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516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6172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7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197"/>
            <a:ext cx="10515600" cy="192960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Задачи на дом –</a:t>
            </a:r>
            <a:br>
              <a:rPr lang="ru-RU" dirty="0"/>
            </a:br>
            <a:r>
              <a:rPr lang="ru-RU" dirty="0"/>
              <a:t>см. на вики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>
                <a:hlinkClick r:id="rId2"/>
              </a:rPr>
              <a:t>Основы баз данных и SQL</a:t>
            </a:r>
            <a:r>
              <a:rPr lang="ru-RU" dirty="0"/>
              <a:t>»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88A2-8CF1-40A2-85BD-AAA566F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27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F87108F-08CA-49B5-9BD6-E6FDF2E6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Вопросы, пожелания?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D437-77E9-4306-9070-33D39E8C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28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F8FE530-59FE-45C4-B00C-32DA9D0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Знакомьтесь – модельная таблица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F6A-5E38-4529-8F37-943EFD40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История операций по банковским счетам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4187-85C4-47D9-B0DC-613F11D6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3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F5E353-F18A-4FC8-8A40-A7E573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A3A19-8E82-4826-B49C-91316D13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92629"/>
              </p:ext>
            </p:extLst>
          </p:nvPr>
        </p:nvGraphicFramePr>
        <p:xfrm>
          <a:off x="4775200" y="2487520"/>
          <a:ext cx="26416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67218698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847411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2225101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4559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1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928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7929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982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5156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0994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871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7503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82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280" y="3211274"/>
            <a:ext cx="8071440" cy="70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функция(аргументы)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настройки окна)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синтаксис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FC34-ABD2-4E6B-A30C-E94BA57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4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C50AE9-C491-4F6C-8530-914CCB5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96A018-89BA-49D0-85A6-05F03F83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144000" cy="966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Видите слово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dirty="0" smtClean="0"/>
              <a:t> –</a:t>
            </a:r>
            <a:r>
              <a:rPr lang="ru-RU" dirty="0" smtClean="0"/>
              <a:t> перед </a:t>
            </a:r>
            <a:r>
              <a:rPr lang="ru-RU" dirty="0"/>
              <a:t>вами аналитическая</a:t>
            </a:r>
            <a:r>
              <a:rPr lang="en-US" dirty="0"/>
              <a:t> </a:t>
            </a:r>
            <a:r>
              <a:rPr lang="ru-RU" dirty="0" smtClean="0"/>
              <a:t>функция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i="1" dirty="0" smtClean="0"/>
              <a:t>Аналитическая</a:t>
            </a:r>
            <a:r>
              <a:rPr lang="ru-RU" dirty="0" smtClean="0"/>
              <a:t> и </a:t>
            </a:r>
            <a:r>
              <a:rPr lang="ru-RU" i="1" dirty="0" smtClean="0"/>
              <a:t>оконная</a:t>
            </a:r>
            <a:r>
              <a:rPr lang="ru-RU" dirty="0" smtClean="0"/>
              <a:t> – синонимы.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96A018-89BA-49D0-85A6-05F03F83455A}"/>
              </a:ext>
            </a:extLst>
          </p:cNvPr>
          <p:cNvSpPr txBox="1">
            <a:spLocks/>
          </p:cNvSpPr>
          <p:nvPr/>
        </p:nvSpPr>
        <p:spPr>
          <a:xfrm>
            <a:off x="838200" y="5000241"/>
            <a:ext cx="9603658" cy="505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Т.е. «</a:t>
            </a:r>
            <a:r>
              <a:rPr lang="ru-RU" i="1" dirty="0" smtClean="0"/>
              <a:t>функция </a:t>
            </a:r>
            <a:r>
              <a:rPr lang="ru-RU" i="1" dirty="0" smtClean="0"/>
              <a:t>вычисля</a:t>
            </a:r>
            <a:r>
              <a:rPr lang="ru-RU" i="1" dirty="0"/>
              <a:t>е</a:t>
            </a:r>
            <a:r>
              <a:rPr lang="ru-RU" i="1" dirty="0" smtClean="0"/>
              <a:t>тся </a:t>
            </a:r>
            <a:r>
              <a:rPr lang="ru-RU" i="1" dirty="0" smtClean="0"/>
              <a:t>над некоторым окном строк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и сортировка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45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PARTITION BY</a:t>
            </a:r>
            <a:r>
              <a:rPr lang="en-US" dirty="0"/>
              <a:t> – </a:t>
            </a:r>
            <a:r>
              <a:rPr lang="ru-RU" dirty="0"/>
              <a:t>разбивает строки на </a:t>
            </a:r>
            <a:r>
              <a:rPr lang="ru-RU" dirty="0" smtClean="0"/>
              <a:t>независимые группы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ORDER BY</a:t>
            </a:r>
            <a:r>
              <a:rPr lang="en-US" dirty="0"/>
              <a:t> </a:t>
            </a:r>
            <a:r>
              <a:rPr lang="ru-RU" dirty="0"/>
              <a:t>– задает </a:t>
            </a:r>
            <a:r>
              <a:rPr lang="ru-RU" dirty="0" smtClean="0"/>
              <a:t>порядок строк для вычисления функции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FDEF-87E4-4CC9-B907-6813B7B4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110AA1-F121-49A1-BED0-D007FB5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E6DD5-32B3-4539-9D6D-C1335BF637B3}"/>
              </a:ext>
            </a:extLst>
          </p:cNvPr>
          <p:cNvSpPr/>
          <p:nvPr/>
        </p:nvSpPr>
        <p:spPr>
          <a:xfrm>
            <a:off x="838200" y="3184863"/>
            <a:ext cx="5391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ru-RU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нумерует начисления на счет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A5BD37-B94B-446F-97B5-2BA39464B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56581"/>
              </p:ext>
            </p:extLst>
          </p:nvPr>
        </p:nvGraphicFramePr>
        <p:xfrm>
          <a:off x="7105650" y="3184863"/>
          <a:ext cx="30099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4662764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9730704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5086908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10634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6264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3112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05892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209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3946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735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358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19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8260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4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Зачем нужны</a:t>
            </a:r>
            <a:r>
              <a:rPr lang="en-US" dirty="0"/>
              <a:t> </a:t>
            </a:r>
            <a:r>
              <a:rPr lang="ru-RU" dirty="0"/>
              <a:t>аналитические функции?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F6A-5E38-4529-8F37-943EFD40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729"/>
            <a:ext cx="9144000" cy="42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Вычислить значение, которое зависит </a:t>
            </a:r>
            <a:r>
              <a:rPr lang="ru-RU" i="1" dirty="0"/>
              <a:t>от порядка строк*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4187-85C4-47D9-B0DC-613F11D6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6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F5E353-F18A-4FC8-8A40-A7E573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985C6-476E-4E76-9F9F-78597E3DC015}"/>
              </a:ext>
            </a:extLst>
          </p:cNvPr>
          <p:cNvSpPr/>
          <p:nvPr/>
        </p:nvSpPr>
        <p:spPr>
          <a:xfrm>
            <a:off x="838200" y="2573782"/>
            <a:ext cx="5391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ru-RU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нумерует начисления на счет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2411717-62B8-4872-A1AE-9550D171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2292"/>
              </p:ext>
            </p:extLst>
          </p:nvPr>
        </p:nvGraphicFramePr>
        <p:xfrm>
          <a:off x="6096000" y="2573782"/>
          <a:ext cx="30099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4662764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9730704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5086908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10634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6264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3112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05892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209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3946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735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358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19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8260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49089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EFEC72-986B-4440-B862-A63150D6C62A}"/>
              </a:ext>
            </a:extLst>
          </p:cNvPr>
          <p:cNvSpPr txBox="1">
            <a:spLocks/>
          </p:cNvSpPr>
          <p:nvPr/>
        </p:nvSpPr>
        <p:spPr>
          <a:xfrm>
            <a:off x="2209800" y="5672009"/>
            <a:ext cx="9144000" cy="557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dirty="0"/>
              <a:t>* Исходно же в реляционной модели у строк нет порядка,</a:t>
            </a:r>
            <a:br>
              <a:rPr lang="ru-RU" sz="1800" dirty="0"/>
            </a:br>
            <a:r>
              <a:rPr lang="ru-RU" sz="1800" dirty="0"/>
              <a:t>   вычисления по ним проводятся независимо</a:t>
            </a:r>
          </a:p>
        </p:txBody>
      </p:sp>
    </p:spTree>
    <p:extLst>
      <p:ext uri="{BB962C8B-B14F-4D97-AF65-F5344CB8AC3E}">
        <p14:creationId xmlns:p14="http://schemas.microsoft.com/office/powerpoint/2010/main" val="9880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еще нужны?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F6A-5E38-4529-8F37-943EFD40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35"/>
            <a:ext cx="10515600" cy="15066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Вычислить </a:t>
            </a:r>
            <a:r>
              <a:rPr lang="ru-RU" dirty="0" smtClean="0"/>
              <a:t>метрику*:</a:t>
            </a:r>
          </a:p>
          <a:p>
            <a:r>
              <a:rPr lang="ru-RU" sz="2000" dirty="0" smtClean="0"/>
              <a:t>в заданном окне строк</a:t>
            </a:r>
          </a:p>
          <a:p>
            <a:r>
              <a:rPr lang="ru-RU" sz="2000" dirty="0" smtClean="0"/>
              <a:t>не схлопывая группу строк в одну строку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4187-85C4-47D9-B0DC-613F11D6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7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F5E353-F18A-4FC8-8A40-A7E573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60820-8A95-47E3-82DE-2C72F3506F10}"/>
              </a:ext>
            </a:extLst>
          </p:cNvPr>
          <p:cNvSpPr/>
          <p:nvPr/>
        </p:nvSpPr>
        <p:spPr>
          <a:xfrm>
            <a:off x="838200" y="3240187"/>
            <a:ext cx="4886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суммарные начисления на счет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SUM_V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5FFE37-57C5-46BF-9F91-726EAE04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38219"/>
              </p:ext>
            </p:extLst>
          </p:nvPr>
        </p:nvGraphicFramePr>
        <p:xfrm>
          <a:off x="6813755" y="2571590"/>
          <a:ext cx="3429000" cy="2971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65043089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4959407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17028197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426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498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2638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0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3314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369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5962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8702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266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685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7188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B41BFD-4F7C-45B8-85CC-9EBD4997AD3D}"/>
              </a:ext>
            </a:extLst>
          </p:cNvPr>
          <p:cNvSpPr txBox="1">
            <a:spLocks/>
          </p:cNvSpPr>
          <p:nvPr/>
        </p:nvSpPr>
        <p:spPr>
          <a:xfrm>
            <a:off x="3371850" y="5767307"/>
            <a:ext cx="798195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dirty="0"/>
              <a:t>* Подробно см. далее про аналоги агрегатных функций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48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типичные задачи на оконные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F6A-5E38-4529-8F37-943EFD40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7765"/>
          </a:xfrm>
        </p:spPr>
        <p:txBody>
          <a:bodyPr/>
          <a:lstStyle/>
          <a:p>
            <a:r>
              <a:rPr lang="ru-RU" dirty="0"/>
              <a:t>Посчитать промежуточную сумму</a:t>
            </a:r>
          </a:p>
          <a:p>
            <a:r>
              <a:rPr lang="ru-RU" dirty="0"/>
              <a:t>Посчитать процент ЗП сотрудника от общей ЗП по отделу</a:t>
            </a:r>
          </a:p>
          <a:p>
            <a:r>
              <a:rPr lang="ru-RU" dirty="0"/>
              <a:t>Запросить первых </a:t>
            </a:r>
            <a:r>
              <a:rPr lang="en-US" dirty="0"/>
              <a:t>top N </a:t>
            </a:r>
            <a:r>
              <a:rPr lang="ru-RU" dirty="0"/>
              <a:t>сотрудников по ЗП</a:t>
            </a:r>
          </a:p>
          <a:p>
            <a:r>
              <a:rPr lang="ru-RU" dirty="0"/>
              <a:t>Посчитать скользящие метрики</a:t>
            </a:r>
          </a:p>
          <a:p>
            <a:r>
              <a:rPr lang="ru-RU" dirty="0"/>
              <a:t>Отранжировать сотрудников по ЗП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4187-85C4-47D9-B0DC-613F11D6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8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F5E353-F18A-4FC8-8A40-A7E573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B41BFD-4F7C-45B8-85CC-9EBD4997AD3D}"/>
              </a:ext>
            </a:extLst>
          </p:cNvPr>
          <p:cNvSpPr txBox="1">
            <a:spLocks/>
          </p:cNvSpPr>
          <p:nvPr/>
        </p:nvSpPr>
        <p:spPr>
          <a:xfrm>
            <a:off x="3371850" y="5767307"/>
            <a:ext cx="798195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dirty="0"/>
              <a:t>См. книгу – Томас Кайт «</a:t>
            </a:r>
            <a:r>
              <a:rPr lang="en-US" sz="1800" dirty="0"/>
              <a:t>Oracle </a:t>
            </a:r>
            <a:r>
              <a:rPr lang="ru-RU" sz="1800" dirty="0"/>
              <a:t>для профессионалов», глава 12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80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Аналитические </a:t>
            </a:r>
            <a:r>
              <a:rPr lang="en-US" dirty="0"/>
              <a:t>vs </a:t>
            </a:r>
            <a:r>
              <a:rPr lang="ru-RU" dirty="0"/>
              <a:t>Однострочные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23E5-936C-4CD1-BA67-45F88BB3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Что общего: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не меняют детализацию выборки, просто добавляют к ней столбец.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 чем разница: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/>
              <a:t>однострочные считаются независимо для каждой строки.</a:t>
            </a:r>
          </a:p>
          <a:p>
            <a:pPr marL="0" indent="0">
              <a:buNone/>
            </a:pPr>
            <a:r>
              <a:rPr lang="ru-RU" dirty="0"/>
              <a:t>Аналитические учитывают порядок строк/разбивку по группам.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F0F7-B478-47E1-B662-10D1CE9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9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E6468-1141-4B85-A681-9B25F31F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1819</Words>
  <Application>Microsoft Office PowerPoint</Application>
  <PresentationFormat>Widescreen</PresentationFormat>
  <Paragraphs>772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Основы баз данных и SQL</vt:lpstr>
      <vt:lpstr>Содержание</vt:lpstr>
      <vt:lpstr>Знакомьтесь – модельная таблица</vt:lpstr>
      <vt:lpstr>Общий синтаксис</vt:lpstr>
      <vt:lpstr>Группировка и сортировка</vt:lpstr>
      <vt:lpstr>Зачем нужны аналитические функции?</vt:lpstr>
      <vt:lpstr>Зачем еще нужны?</vt:lpstr>
      <vt:lpstr>Еще типичные задачи на оконные функции</vt:lpstr>
      <vt:lpstr>Аналитические vs Однострочные</vt:lpstr>
      <vt:lpstr>Аналитические vs Агрегатные</vt:lpstr>
      <vt:lpstr>! Где можно использовать в запросе</vt:lpstr>
      <vt:lpstr>Фильтруем по аналитической функции</vt:lpstr>
      <vt:lpstr>С ROW_NUMBER понятно. Какие еще бывают?</vt:lpstr>
      <vt:lpstr>Ранжирование – RANK, DENSE_RANK</vt:lpstr>
      <vt:lpstr>Фильтрация по рангу</vt:lpstr>
      <vt:lpstr>FIRST_VALUE – первое значение столбца</vt:lpstr>
      <vt:lpstr>LAG и LEAD – идем в соседние строки</vt:lpstr>
      <vt:lpstr>Аналоги агрегатных функций</vt:lpstr>
      <vt:lpstr>Аналоги агрегатных функций</vt:lpstr>
      <vt:lpstr>А если добавим ORDER BY?</vt:lpstr>
      <vt:lpstr>Ограничиваем окно строк – по строкам, по диапазону</vt:lpstr>
      <vt:lpstr>Ограничиваем окно – ROWS</vt:lpstr>
      <vt:lpstr>ROWS – между чем и чем?</vt:lpstr>
      <vt:lpstr>Ограничиваем окно – RANGE</vt:lpstr>
      <vt:lpstr>RANGE – особенности</vt:lpstr>
      <vt:lpstr>! Не всегда детерминирован результат</vt:lpstr>
      <vt:lpstr>Задачи на дом – см. на вики «Основы баз данных и SQL»</vt:lpstr>
      <vt:lpstr>Вопросы, пожелания?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Vakhitov</dc:creator>
  <cp:lastModifiedBy>Эмиль Вахитов</cp:lastModifiedBy>
  <cp:revision>385</cp:revision>
  <dcterms:created xsi:type="dcterms:W3CDTF">2019-06-09T12:45:58Z</dcterms:created>
  <dcterms:modified xsi:type="dcterms:W3CDTF">2021-07-15T06:44:08Z</dcterms:modified>
</cp:coreProperties>
</file>