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72" r:id="rId3"/>
    <p:sldId id="258" r:id="rId4"/>
    <p:sldId id="259" r:id="rId5"/>
    <p:sldId id="270" r:id="rId6"/>
    <p:sldId id="260" r:id="rId7"/>
    <p:sldId id="279" r:id="rId8"/>
    <p:sldId id="280" r:id="rId9"/>
    <p:sldId id="261" r:id="rId10"/>
    <p:sldId id="262" r:id="rId11"/>
    <p:sldId id="263" r:id="rId12"/>
    <p:sldId id="271" r:id="rId13"/>
    <p:sldId id="264" r:id="rId14"/>
    <p:sldId id="273" r:id="rId15"/>
    <p:sldId id="265" r:id="rId16"/>
    <p:sldId id="266" r:id="rId17"/>
    <p:sldId id="274" r:id="rId18"/>
    <p:sldId id="275" r:id="rId19"/>
    <p:sldId id="267" r:id="rId20"/>
    <p:sldId id="268" r:id="rId21"/>
    <p:sldId id="277" r:id="rId22"/>
    <p:sldId id="276" r:id="rId23"/>
    <p:sldId id="269" r:id="rId24"/>
    <p:sldId id="278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59" autoAdjust="0"/>
    <p:restoredTop sz="94660"/>
  </p:normalViewPr>
  <p:slideViewPr>
    <p:cSldViewPr snapToGrid="0">
      <p:cViewPr varScale="1">
        <p:scale>
          <a:sx n="69" d="100"/>
          <a:sy n="69" d="100"/>
        </p:scale>
        <p:origin x="4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F1553-F5AB-4AF8-A5FE-6E2680DA34E8}" type="datetimeFigureOut">
              <a:rPr lang="ru-RU" smtClean="0"/>
              <a:t>16.07.2021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65345-F295-478E-BD25-23BFE6288B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295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B0EC7-0748-4431-B58B-7DBD5B7BA1B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54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7A73-65D7-4B45-9158-7B464C197D2D}" type="datetime1">
              <a:rPr lang="ru-RU" smtClean="0"/>
              <a:t>16.07.2021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GlowByte Consulting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FCF5-F15F-4EA5-9CBA-30CB129860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38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FD85D-0180-4D13-9960-BAD6E6964CED}" type="datetime1">
              <a:rPr lang="ru-RU" smtClean="0"/>
              <a:t>16.07.2021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GlowByte Consulting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FCF5-F15F-4EA5-9CBA-30CB129860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470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5A8C-2DDB-43E3-8B6A-4C395503B051}" type="datetime1">
              <a:rPr lang="ru-RU" smtClean="0"/>
              <a:t>16.07.2021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GlowByte Consulting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FCF5-F15F-4EA5-9CBA-30CB129860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3548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A4AEA-584D-4003-9072-0E183DF6607D}" type="datetime1">
              <a:rPr lang="ru-RU" smtClean="0"/>
              <a:t>16.07.2021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GlowByte Consulting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FCF5-F15F-4EA5-9CBA-30CB129860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370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FDB6C-D7F9-4B7B-B854-E0B786882CDC}" type="datetime1">
              <a:rPr lang="ru-RU" smtClean="0"/>
              <a:t>16.07.2021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GlowByte Consulting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FCF5-F15F-4EA5-9CBA-30CB129860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11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06FF1-97DE-419E-8002-0C3D1C45D994}" type="datetime1">
              <a:rPr lang="ru-RU" smtClean="0"/>
              <a:t>16.07.2021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GlowByte Consulting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FCF5-F15F-4EA5-9CBA-30CB129860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438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A12E5-BA5A-4437-989D-164C9F536E85}" type="datetime1">
              <a:rPr lang="ru-RU" smtClean="0"/>
              <a:t>16.07.2021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GlowByte Consulting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FCF5-F15F-4EA5-9CBA-30CB129860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7422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EF9DA-5DD4-44BB-9B6D-8C4EBB60C037}" type="datetime1">
              <a:rPr lang="ru-RU" smtClean="0"/>
              <a:t>16.07.2021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GlowByte Consulting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FCF5-F15F-4EA5-9CBA-30CB129860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0205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4598-26A0-4971-AD2F-CDA1D983D37F}" type="datetime1">
              <a:rPr lang="ru-RU" smtClean="0"/>
              <a:t>16.07.2021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GlowByte Consulting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FCF5-F15F-4EA5-9CBA-30CB129860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648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985A8-DECA-4BE4-962A-C1D763B54750}" type="datetime1">
              <a:rPr lang="ru-RU" smtClean="0"/>
              <a:t>16.07.2021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GlowByte Consulting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FCF5-F15F-4EA5-9CBA-30CB129860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825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98B60-A47B-4176-8B2D-1DB278955B3A}" type="datetime1">
              <a:rPr lang="ru-RU" smtClean="0"/>
              <a:t>16.07.2021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GlowByte Consulting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FCF5-F15F-4EA5-9CBA-30CB129860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73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0AEF2-4CC5-4B4E-89DF-B57339D9AA94}" type="datetime1">
              <a:rPr lang="ru-RU" smtClean="0"/>
              <a:t>16.07.2021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GlowByte Consulting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4FCF5-F15F-4EA5-9CBA-30CB129860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510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-tutorial.ru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qlfiddle.com/" TargetMode="External"/><Relationship Id="rId4" Type="http://schemas.openxmlformats.org/officeDocument/2006/relationships/hyperlink" Target="http://www.sql-ex.ru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/>
          </p:cNvSpPr>
          <p:nvPr/>
        </p:nvSpPr>
        <p:spPr bwMode="auto">
          <a:xfrm>
            <a:off x="1524000" y="657225"/>
            <a:ext cx="9191149" cy="68580"/>
          </a:xfrm>
          <a:prstGeom prst="rect">
            <a:avLst/>
          </a:prstGeom>
          <a:gradFill rotWithShape="0">
            <a:gsLst>
              <a:gs pos="0">
                <a:srgbClr val="FF9038"/>
              </a:gs>
              <a:gs pos="100000">
                <a:srgbClr val="FECC67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endParaRPr lang="ru-RU" sz="162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GlowByte Consulting</a:t>
            </a:r>
            <a:endParaRPr lang="ru-RU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D4FABA3-ED2C-487D-9182-E96FB86149E0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Основы баз данных и </a:t>
            </a:r>
            <a:r>
              <a:rPr lang="en-US" dirty="0" smtClean="0"/>
              <a:t>SQL</a:t>
            </a:r>
            <a:endParaRPr lang="ru-RU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BB0F44F0-2B76-4510-9C6D-080B76C595CE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1.</a:t>
            </a:r>
            <a:r>
              <a:rPr lang="en-US" dirty="0" smtClean="0"/>
              <a:t>2</a:t>
            </a:r>
            <a:r>
              <a:rPr lang="ru-RU" dirty="0" smtClean="0"/>
              <a:t>. Подзапросы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1080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285" y="3423285"/>
            <a:ext cx="10002" cy="10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285" y="3423285"/>
            <a:ext cx="10002" cy="10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285" y="3423285"/>
            <a:ext cx="10002" cy="10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8"/>
          <p:cNvSpPr>
            <a:spLocks/>
          </p:cNvSpPr>
          <p:nvPr/>
        </p:nvSpPr>
        <p:spPr bwMode="auto">
          <a:xfrm>
            <a:off x="838200" y="1440176"/>
            <a:ext cx="9810750" cy="5098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/>
          <a:p>
            <a:pPr algn="l"/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 Сотрудники, у которых НЕ минимальная зарплата в отделе</a:t>
            </a:r>
            <a:endParaRPr lang="ru-RU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EMPLOYEE_ID</a:t>
            </a:r>
          </a:p>
          <a:p>
            <a:pPr algn="l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EMPLOYEES EMP</a:t>
            </a:r>
          </a:p>
          <a:p>
            <a:pPr algn="l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SALARY &gt; SOME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EMP_OTHER.SALARY</a:t>
            </a:r>
          </a:p>
          <a:p>
            <a:pPr algn="l"/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EMPLOYEES EMP_OTHER</a:t>
            </a:r>
          </a:p>
          <a:p>
            <a:pPr algn="l"/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EMP.DEPARTMENT_ID = EMP_OTHER.DEPARTMENT_ID);</a:t>
            </a:r>
            <a:endParaRPr lang="ru-RU" dirty="0">
              <a:latin typeface="Calibri" panose="020F0502020204030204" pitchFamily="34" charset="0"/>
              <a:ea typeface="MS PGothic" pitchFamily="34" charset="-128"/>
              <a:cs typeface="Calibri" panose="020F0502020204030204" pitchFamily="34" charset="0"/>
              <a:sym typeface="Times New Roman" pitchFamily="18" charset="0"/>
            </a:endParaRPr>
          </a:p>
          <a:p>
            <a:pPr algn="l"/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 Клиенты, у которых суммарный баланс -</a:t>
            </a:r>
            <a:r>
              <a:rPr lang="ru-RU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между 5000 и 10000</a:t>
            </a:r>
            <a:endParaRPr lang="ru-RU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CUST_ID</a:t>
            </a:r>
          </a:p>
          <a:p>
            <a:pPr algn="l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CUSTOMER C</a:t>
            </a:r>
          </a:p>
          <a:p>
            <a:pPr algn="l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SUM(A.AVAIL_BALANCE)</a:t>
            </a:r>
          </a:p>
          <a:p>
            <a:pPr algn="l"/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ACCOUNT A</a:t>
            </a:r>
          </a:p>
          <a:p>
            <a:pPr algn="l"/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A.CUST_ID = 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C.CUST_ID</a:t>
            </a:r>
            <a:endParaRPr lang="ru-RU" dirty="0" smtClean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ru-RU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BETWEEN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5000 AND 10000;</a:t>
            </a:r>
            <a:endParaRPr lang="ru-RU" dirty="0">
              <a:latin typeface="Calibri" panose="020F0502020204030204" pitchFamily="34" charset="0"/>
              <a:ea typeface="MS PGothic" pitchFamily="34" charset="-128"/>
              <a:cs typeface="Calibri" panose="020F0502020204030204" pitchFamily="34" charset="0"/>
              <a:sym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GlowByte Consulting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FCF5-F15F-4EA5-9CBA-30CB12986074}" type="slidenum">
              <a:rPr lang="ru-RU" smtClean="0"/>
              <a:t>10</a:t>
            </a:fld>
            <a:endParaRPr lang="ru-RU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Коррелированные </a:t>
            </a:r>
            <a:r>
              <a:rPr lang="ru-RU" dirty="0" smtClean="0"/>
              <a:t>в </a:t>
            </a:r>
            <a:r>
              <a:rPr lang="en-US" dirty="0"/>
              <a:t>WHERE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351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285" y="3423285"/>
            <a:ext cx="10002" cy="10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285" y="3423285"/>
            <a:ext cx="10002" cy="10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285" y="3423285"/>
            <a:ext cx="10002" cy="10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8"/>
          <p:cNvSpPr>
            <a:spLocks/>
          </p:cNvSpPr>
          <p:nvPr/>
        </p:nvSpPr>
        <p:spPr bwMode="auto">
          <a:xfrm>
            <a:off x="838200" y="2062921"/>
            <a:ext cx="8677275" cy="436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/>
          <a:p>
            <a:pPr lvl="0" algn="l"/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Некоррелированный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Мотивация сотрудников в зав-</a:t>
            </a:r>
            <a:r>
              <a:rPr lang="ru-RU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ти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от зарплаты</a:t>
            </a:r>
            <a:endParaRPr lang="en-US" dirty="0">
              <a:latin typeface="Times New Roman" pitchFamily="18" charset="0"/>
              <a:ea typeface="MS PGothic" pitchFamily="34" charset="-128"/>
              <a:sym typeface="Times New Roman" pitchFamily="18" charset="0"/>
            </a:endParaRPr>
          </a:p>
          <a:p>
            <a:pPr lvl="0" algn="l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EMPLOYEE_ID,</a:t>
            </a:r>
          </a:p>
          <a:p>
            <a:pPr lvl="0" algn="l"/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WHEN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SALARY &gt;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AVG(SALARY)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EMPLOYEES)</a:t>
            </a:r>
          </a:p>
          <a:p>
            <a:pPr lvl="0" algn="l"/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'Keep going!'</a:t>
            </a:r>
          </a:p>
          <a:p>
            <a:pPr lvl="0" algn="l"/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'Try harder!'</a:t>
            </a:r>
          </a:p>
          <a:p>
            <a:pPr lvl="0" algn="l"/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BAD_MOTIVATION_SPEECH</a:t>
            </a:r>
          </a:p>
          <a:p>
            <a:pPr lvl="0" algn="l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EMPLOYEES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latin typeface="Calibri" pitchFamily="34" charset="0"/>
              <a:ea typeface="MS PGothic" pitchFamily="34" charset="-128"/>
              <a:sym typeface="Calibri" pitchFamily="34" charset="0"/>
            </a:endParaRPr>
          </a:p>
          <a:p>
            <a:pPr marL="410052" indent="-410052">
              <a:spcBef>
                <a:spcPts val="540"/>
              </a:spcBef>
              <a:spcAft>
                <a:spcPts val="540"/>
              </a:spcAft>
              <a:buSzPct val="69000"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 Коррелированный. Количество счетов у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клиента банка</a:t>
            </a:r>
            <a:endParaRPr lang="ru-RU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10052" indent="-410052">
              <a:spcBef>
                <a:spcPts val="540"/>
              </a:spcBef>
              <a:spcAft>
                <a:spcPts val="540"/>
              </a:spcAft>
              <a:buSzPct val="69000"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C.CUST_ID,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COUNT(*)</a:t>
            </a:r>
          </a:p>
          <a:p>
            <a:pPr algn="l"/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ACCOUNT A</a:t>
            </a:r>
          </a:p>
          <a:p>
            <a:pPr algn="l"/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A.CUST_ID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C.CUST_ID)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ACCOUNT_CNT</a:t>
            </a:r>
          </a:p>
          <a:p>
            <a:pPr algn="l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CUSTOMER C;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GlowByte Consulting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FCF5-F15F-4EA5-9CBA-30CB12986074}" type="slidenum">
              <a:rPr lang="ru-RU" smtClean="0"/>
              <a:t>11</a:t>
            </a:fld>
            <a:endParaRPr lang="ru-RU"/>
          </a:p>
        </p:txBody>
      </p:sp>
      <p:sp>
        <p:nvSpPr>
          <p:cNvPr id="12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 smtClean="0"/>
              <a:t>Подзапросы в </a:t>
            </a:r>
            <a:r>
              <a:rPr lang="en-US" dirty="0" smtClean="0"/>
              <a:t>SELECT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838200" y="1438534"/>
            <a:ext cx="9525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540"/>
              </a:spcBef>
              <a:spcAft>
                <a:spcPts val="540"/>
              </a:spcAft>
              <a:buSzPct val="69000"/>
            </a:pPr>
            <a:r>
              <a:rPr lang="ru-RU" sz="2800" b="1" dirty="0">
                <a:solidFill>
                  <a:prstClr val="black"/>
                </a:solidFill>
                <a:ea typeface="MS PGothic" pitchFamily="34" charset="-128"/>
                <a:sym typeface="Calibri" pitchFamily="34" charset="0"/>
              </a:rPr>
              <a:t>Только скалярные</a:t>
            </a:r>
            <a:r>
              <a:rPr lang="en-US" sz="2800" b="1" dirty="0">
                <a:solidFill>
                  <a:prstClr val="black"/>
                </a:solidFill>
                <a:ea typeface="MS PGothic" pitchFamily="34" charset="-128"/>
                <a:sym typeface="Calibri" pitchFamily="34" charset="0"/>
              </a:rPr>
              <a:t>*</a:t>
            </a:r>
            <a:r>
              <a:rPr lang="ru-RU" sz="2800" dirty="0">
                <a:solidFill>
                  <a:prstClr val="black"/>
                </a:solidFill>
                <a:ea typeface="MS PGothic" pitchFamily="34" charset="-128"/>
                <a:sym typeface="Calibri" pitchFamily="34" charset="0"/>
              </a:rPr>
              <a:t>. Как коррелированные, так и нет.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16981" y="5987018"/>
            <a:ext cx="4536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540"/>
              </a:spcBef>
              <a:spcAft>
                <a:spcPts val="540"/>
              </a:spcAft>
              <a:buSzPct val="69000"/>
            </a:pPr>
            <a:r>
              <a:rPr lang="ru-RU" i="1" dirty="0" smtClean="0">
                <a:solidFill>
                  <a:prstClr val="black"/>
                </a:solidFill>
                <a:latin typeface="Calibri Light" panose="020F0302020204030204"/>
                <a:ea typeface="MS PGothic" pitchFamily="34" charset="-128"/>
                <a:sym typeface="Calibri" pitchFamily="34" charset="0"/>
              </a:rPr>
              <a:t>* за исключением СУБД </a:t>
            </a:r>
            <a:r>
              <a:rPr lang="en-US" i="1" dirty="0" smtClean="0">
                <a:solidFill>
                  <a:prstClr val="black"/>
                </a:solidFill>
                <a:latin typeface="Calibri Light" panose="020F0302020204030204"/>
                <a:ea typeface="MS PGothic" pitchFamily="34" charset="-128"/>
                <a:sym typeface="Calibri" pitchFamily="34" charset="0"/>
              </a:rPr>
              <a:t>Oracle</a:t>
            </a:r>
            <a:r>
              <a:rPr lang="ru-RU" i="1" dirty="0" smtClean="0">
                <a:solidFill>
                  <a:prstClr val="black"/>
                </a:solidFill>
                <a:latin typeface="Calibri Light" panose="020F0302020204030204"/>
                <a:ea typeface="MS PGothic" pitchFamily="34" charset="-128"/>
                <a:sym typeface="Calibri" pitchFamily="34" charset="0"/>
              </a:rPr>
              <a:t>, </a:t>
            </a:r>
            <a:r>
              <a:rPr lang="ru-RU" i="1" dirty="0">
                <a:solidFill>
                  <a:prstClr val="black"/>
                </a:solidFill>
                <a:latin typeface="Calibri Light" panose="020F0302020204030204"/>
                <a:ea typeface="MS PGothic" pitchFamily="34" charset="-128"/>
                <a:sym typeface="Calibri" pitchFamily="34" charset="0"/>
              </a:rPr>
              <a:t>как минимум</a:t>
            </a:r>
          </a:p>
        </p:txBody>
      </p:sp>
    </p:spTree>
    <p:extLst>
      <p:ext uri="{BB962C8B-B14F-4D97-AF65-F5344CB8AC3E}">
        <p14:creationId xmlns:p14="http://schemas.microsoft.com/office/powerpoint/2010/main" val="364581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vs </a:t>
            </a:r>
            <a:r>
              <a:rPr lang="ru-RU" dirty="0" smtClean="0"/>
              <a:t>подзапрос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91423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 smtClean="0">
                <a:solidFill>
                  <a:prstClr val="black"/>
                </a:solidFill>
                <a:highlight>
                  <a:srgbClr val="FFFFFF"/>
                </a:highlight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Обращаем </a:t>
            </a:r>
            <a:r>
              <a:rPr lang="ru-RU" dirty="0">
                <a:solidFill>
                  <a:prstClr val="black"/>
                </a:solidFill>
                <a:highlight>
                  <a:srgbClr val="FFFFFF"/>
                </a:highlight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внимание </a:t>
            </a:r>
            <a:r>
              <a:rPr lang="ru-RU" dirty="0" smtClean="0">
                <a:solidFill>
                  <a:prstClr val="black"/>
                </a:solidFill>
                <a:highlight>
                  <a:srgbClr val="FFFFFF"/>
                </a:highlight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на:</a:t>
            </a:r>
            <a:endParaRPr lang="en-US" dirty="0" smtClean="0">
              <a:solidFill>
                <a:prstClr val="black"/>
              </a:solidFill>
              <a:highlight>
                <a:srgbClr val="FFFFFF"/>
              </a:highlight>
              <a:ea typeface="MS PGothic" pitchFamily="34" charset="-128"/>
              <a:cs typeface="Calibri" panose="020F0502020204030204" pitchFamily="34" charset="0"/>
              <a:sym typeface="Calibri" pitchFamily="34" charset="0"/>
            </a:endParaRP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AutoNum type="arabicParenR"/>
            </a:pPr>
            <a:r>
              <a:rPr lang="ru-RU" dirty="0" smtClean="0">
                <a:solidFill>
                  <a:prstClr val="black"/>
                </a:solidFill>
                <a:highlight>
                  <a:srgbClr val="FFFFFF"/>
                </a:highlight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План запроса</a:t>
            </a:r>
            <a:r>
              <a:rPr lang="en-US" dirty="0" smtClean="0">
                <a:solidFill>
                  <a:prstClr val="black"/>
                </a:solidFill>
                <a:highlight>
                  <a:srgbClr val="FFFFFF"/>
                </a:highlight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 </a:t>
            </a:r>
            <a:r>
              <a:rPr lang="ru-RU" dirty="0" smtClean="0">
                <a:solidFill>
                  <a:prstClr val="black"/>
                </a:solidFill>
                <a:highlight>
                  <a:srgbClr val="FFFFFF"/>
                </a:highlight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– с какой скоростью выполнится запрос?</a:t>
            </a:r>
            <a:endParaRPr lang="en-US" dirty="0" smtClean="0">
              <a:solidFill>
                <a:prstClr val="black"/>
              </a:solidFill>
              <a:highlight>
                <a:srgbClr val="FFFFFF"/>
              </a:highlight>
              <a:ea typeface="MS PGothic" pitchFamily="34" charset="-128"/>
              <a:cs typeface="Calibri" panose="020F0502020204030204" pitchFamily="34" charset="0"/>
              <a:sym typeface="Calibri" pitchFamily="34" charset="0"/>
            </a:endParaRP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AutoNum type="arabicParenR"/>
            </a:pPr>
            <a:r>
              <a:rPr lang="ru-RU" dirty="0" smtClean="0">
                <a:solidFill>
                  <a:prstClr val="black"/>
                </a:solidFill>
                <a:highlight>
                  <a:srgbClr val="FFFFFF"/>
                </a:highlight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Читаемость.</a:t>
            </a:r>
            <a:endParaRPr lang="en-US" dirty="0">
              <a:solidFill>
                <a:prstClr val="black"/>
              </a:solidFill>
              <a:ea typeface="MS PGothic" pitchFamily="34" charset="-128"/>
              <a:cs typeface="Calibri" panose="020F0502020204030204" pitchFamily="34" charset="0"/>
              <a:sym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GlowByte Consulting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FCF5-F15F-4EA5-9CBA-30CB12986074}" type="slidenum">
              <a:rPr lang="ru-RU" smtClean="0"/>
              <a:t>12</a:t>
            </a:fld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6600825" y="3632537"/>
            <a:ext cx="46577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C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CUST_ID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CUST_ID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ACCOUNT_CNT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CUSTOMER C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ACCOUNT A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CUST_ID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CUST_ID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CUST_ID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  <p:sp>
        <p:nvSpPr>
          <p:cNvPr id="10" name="Rectangle 9"/>
          <p:cNvSpPr/>
          <p:nvPr/>
        </p:nvSpPr>
        <p:spPr>
          <a:xfrm>
            <a:off x="1276350" y="363253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C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CUST_ID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ACCOUNT A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CUST_ID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CUST_ID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ACCOUNT_CNT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CUSTOMER C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3712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285" y="3423285"/>
            <a:ext cx="10002" cy="10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285" y="3423285"/>
            <a:ext cx="10002" cy="10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285" y="3423285"/>
            <a:ext cx="10002" cy="10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8"/>
          <p:cNvSpPr>
            <a:spLocks/>
          </p:cNvSpPr>
          <p:nvPr/>
        </p:nvSpPr>
        <p:spPr bwMode="auto">
          <a:xfrm>
            <a:off x="895350" y="1489443"/>
            <a:ext cx="7715250" cy="1064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/>
          <a:p>
            <a:pPr>
              <a:spcBef>
                <a:spcPts val="540"/>
              </a:spcBef>
              <a:spcAft>
                <a:spcPts val="540"/>
              </a:spcAft>
              <a:buSzPct val="69000"/>
            </a:pPr>
            <a:r>
              <a:rPr lang="ru-RU" sz="2800" dirty="0">
                <a:solidFill>
                  <a:prstClr val="black"/>
                </a:solidFill>
                <a:ea typeface="MS PGothic" pitchFamily="34" charset="-128"/>
                <a:cs typeface="Calibri" panose="020F0502020204030204" pitchFamily="34" charset="0"/>
                <a:sym typeface="Times New Roman" pitchFamily="18" charset="0"/>
              </a:rPr>
              <a:t>В </a:t>
            </a:r>
            <a:r>
              <a:rPr lang="en-US" sz="2800" dirty="0">
                <a:solidFill>
                  <a:prstClr val="black"/>
                </a:solidFill>
                <a:ea typeface="MS PGothic" pitchFamily="34" charset="-128"/>
                <a:cs typeface="Calibri" panose="020F0502020204030204" pitchFamily="34" charset="0"/>
                <a:sym typeface="Times New Roman" pitchFamily="18" charset="0"/>
              </a:rPr>
              <a:t>HAVING – </a:t>
            </a:r>
            <a:r>
              <a:rPr lang="ru-RU" sz="2800" dirty="0">
                <a:solidFill>
                  <a:prstClr val="black"/>
                </a:solidFill>
                <a:ea typeface="MS PGothic" pitchFamily="34" charset="-128"/>
                <a:cs typeface="Calibri" panose="020F0502020204030204" pitchFamily="34" charset="0"/>
                <a:sym typeface="Times New Roman" pitchFamily="18" charset="0"/>
              </a:rPr>
              <a:t>аналогично </a:t>
            </a:r>
            <a:r>
              <a:rPr lang="en-US" sz="2800" dirty="0">
                <a:solidFill>
                  <a:prstClr val="black"/>
                </a:solidFill>
                <a:ea typeface="MS PGothic" pitchFamily="34" charset="-128"/>
                <a:cs typeface="Calibri" panose="020F0502020204030204" pitchFamily="34" charset="0"/>
                <a:sym typeface="Times New Roman" pitchFamily="18" charset="0"/>
              </a:rPr>
              <a:t>WHERE</a:t>
            </a:r>
            <a:r>
              <a:rPr lang="ru-RU" sz="2800" dirty="0" smtClean="0">
                <a:solidFill>
                  <a:prstClr val="black"/>
                </a:solidFill>
                <a:ea typeface="MS PGothic" pitchFamily="34" charset="-128"/>
                <a:cs typeface="Calibri" panose="020F0502020204030204" pitchFamily="34" charset="0"/>
                <a:sym typeface="Times New Roman" pitchFamily="18" charset="0"/>
              </a:rPr>
              <a:t>.</a:t>
            </a:r>
            <a:endParaRPr lang="ru-RU" sz="2800" dirty="0">
              <a:ea typeface="MS PGothic" pitchFamily="34" charset="-128"/>
              <a:cs typeface="Calibri" panose="020F0502020204030204" pitchFamily="34" charset="0"/>
              <a:sym typeface="Times New Roman" pitchFamily="18" charset="0"/>
            </a:endParaRPr>
          </a:p>
          <a:p>
            <a:pPr>
              <a:spcBef>
                <a:spcPts val="540"/>
              </a:spcBef>
              <a:spcAft>
                <a:spcPts val="540"/>
              </a:spcAft>
              <a:buSzPct val="69000"/>
            </a:pPr>
            <a:r>
              <a:rPr lang="ru-RU" sz="2800" dirty="0" smtClean="0">
                <a:ea typeface="MS PGothic" pitchFamily="34" charset="-128"/>
                <a:cs typeface="Calibri" panose="020F0502020204030204" pitchFamily="34" charset="0"/>
                <a:sym typeface="Times New Roman" pitchFamily="18" charset="0"/>
              </a:rPr>
              <a:t>В </a:t>
            </a:r>
            <a:r>
              <a:rPr lang="en-US" sz="2800" dirty="0">
                <a:ea typeface="MS PGothic" pitchFamily="34" charset="-128"/>
                <a:cs typeface="Calibri" panose="020F0502020204030204" pitchFamily="34" charset="0"/>
                <a:sym typeface="Times New Roman" pitchFamily="18" charset="0"/>
              </a:rPr>
              <a:t>GROUP </a:t>
            </a:r>
            <a:r>
              <a:rPr lang="en-US" sz="2800" dirty="0" smtClean="0">
                <a:ea typeface="MS PGothic" pitchFamily="34" charset="-128"/>
                <a:cs typeface="Calibri" panose="020F0502020204030204" pitchFamily="34" charset="0"/>
                <a:sym typeface="Times New Roman" pitchFamily="18" charset="0"/>
              </a:rPr>
              <a:t>BY </a:t>
            </a:r>
            <a:r>
              <a:rPr lang="ru-RU" sz="2800" b="1" dirty="0" smtClean="0">
                <a:ea typeface="MS PGothic" pitchFamily="34" charset="-128"/>
                <a:cs typeface="Calibri" panose="020F0502020204030204" pitchFamily="34" charset="0"/>
                <a:sym typeface="Times New Roman" pitchFamily="18" charset="0"/>
              </a:rPr>
              <a:t>не работают</a:t>
            </a:r>
            <a:r>
              <a:rPr lang="ru-RU" sz="2800" dirty="0" smtClean="0">
                <a:ea typeface="MS PGothic" pitchFamily="34" charset="-128"/>
                <a:cs typeface="Calibri" panose="020F0502020204030204" pitchFamily="34" charset="0"/>
                <a:sym typeface="Times New Roman" pitchFamily="18" charset="0"/>
              </a:rPr>
              <a:t>.</a:t>
            </a:r>
            <a:r>
              <a:rPr lang="en-US" sz="2800" dirty="0">
                <a:ea typeface="MS PGothic" pitchFamily="34" charset="-128"/>
                <a:cs typeface="Calibri" panose="020F0502020204030204" pitchFamily="34" charset="0"/>
                <a:sym typeface="Times New Roman" pitchFamily="18" charset="0"/>
              </a:rPr>
              <a:t/>
            </a:r>
            <a:br>
              <a:rPr lang="en-US" sz="2800" dirty="0">
                <a:ea typeface="MS PGothic" pitchFamily="34" charset="-128"/>
                <a:cs typeface="Calibri" panose="020F0502020204030204" pitchFamily="34" charset="0"/>
                <a:sym typeface="Times New Roman" pitchFamily="18" charset="0"/>
              </a:rPr>
            </a:br>
            <a:endParaRPr lang="ru-RU" sz="2800" dirty="0">
              <a:ea typeface="MS PGothic" pitchFamily="34" charset="-128"/>
              <a:cs typeface="Calibri" panose="020F0502020204030204" pitchFamily="34" charset="0"/>
              <a:sym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751416" y="2720149"/>
            <a:ext cx="669774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Клиент банка,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который открыл больше всех счетов</a:t>
            </a:r>
            <a:endParaRPr lang="ru-RU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CUST_ID,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COUNT(*) ACC_CNT</a:t>
            </a:r>
          </a:p>
          <a:p>
            <a:pPr algn="l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ACCOUNT</a:t>
            </a:r>
          </a:p>
          <a:p>
            <a:pPr algn="l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CUST_ID</a:t>
            </a:r>
            <a:endParaRPr lang="en-US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HAVING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COUNT(*) =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MAX(ACC_CNT)</a:t>
            </a:r>
          </a:p>
          <a:p>
            <a:pPr algn="l"/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COUNT(*) ACC_CNT</a:t>
            </a:r>
          </a:p>
          <a:p>
            <a:pPr algn="l"/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ACCOUNT</a:t>
            </a:r>
          </a:p>
          <a:p>
            <a:pPr algn="l"/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CUST_ID</a:t>
            </a:r>
            <a:endParaRPr lang="en-US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   ) ACC</a:t>
            </a:r>
          </a:p>
          <a:p>
            <a:pPr algn="l"/>
            <a:r>
              <a:rPr lang="ru-RU" dirty="0"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GlowByte Consulting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FCF5-F15F-4EA5-9CBA-30CB12986074}" type="slidenum">
              <a:rPr lang="ru-RU" smtClean="0"/>
              <a:t>13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Подзапросы в </a:t>
            </a:r>
            <a:r>
              <a:rPr lang="en-US" dirty="0" smtClean="0"/>
              <a:t>HAVING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262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709D9-806B-4438-822B-C146A3D1B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+mn-lt"/>
              </a:rPr>
              <a:t>Функции от подзапросов</a:t>
            </a:r>
            <a:endParaRPr lang="ru-RU" dirty="0">
              <a:latin typeface="+mn-l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0F883-1768-45E2-BDE0-C78C3E7E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2DB2-BD87-4588-90F6-65FEEF9BFE21}" type="slidenum">
              <a:rPr lang="ru-RU" smtClean="0"/>
              <a:t>14</a:t>
            </a:fld>
            <a:endParaRPr lang="ru-RU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E6DC049A-411A-41AD-8C3D-174DA7B96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GlowByte Consulting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5191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285" y="3423285"/>
            <a:ext cx="10002" cy="10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285" y="3423285"/>
            <a:ext cx="10002" cy="10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285" y="3423285"/>
            <a:ext cx="10002" cy="10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8"/>
          <p:cNvSpPr>
            <a:spLocks/>
          </p:cNvSpPr>
          <p:nvPr/>
        </p:nvSpPr>
        <p:spPr bwMode="auto">
          <a:xfrm>
            <a:off x="838200" y="1690688"/>
            <a:ext cx="9667875" cy="432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/>
          <a:p>
            <a:pPr>
              <a:spcBef>
                <a:spcPts val="540"/>
              </a:spcBef>
              <a:spcAft>
                <a:spcPts val="540"/>
              </a:spcAft>
              <a:buSzPct val="69000"/>
            </a:pPr>
            <a:r>
              <a:rPr lang="ru-RU" sz="2800" dirty="0">
                <a:ea typeface="MS PGothic" pitchFamily="34" charset="-128"/>
                <a:sym typeface="Calibri" pitchFamily="34" charset="0"/>
              </a:rPr>
              <a:t>Возвращает </a:t>
            </a:r>
            <a:r>
              <a:rPr lang="en-US" sz="2800" dirty="0">
                <a:ea typeface="MS PGothic" pitchFamily="34" charset="-128"/>
                <a:sym typeface="Calibri" pitchFamily="34" charset="0"/>
              </a:rPr>
              <a:t>TRUE</a:t>
            </a:r>
            <a:r>
              <a:rPr lang="ru-RU" sz="2800" dirty="0">
                <a:ea typeface="MS PGothic" pitchFamily="34" charset="-128"/>
                <a:sym typeface="Calibri" pitchFamily="34" charset="0"/>
              </a:rPr>
              <a:t> </a:t>
            </a:r>
            <a:r>
              <a:rPr lang="en-US" sz="2800" dirty="0">
                <a:ea typeface="MS PGothic" pitchFamily="34" charset="-128"/>
                <a:sym typeface="Wingdings" panose="05000000000000000000" pitchFamily="2" charset="2"/>
              </a:rPr>
              <a:t></a:t>
            </a:r>
            <a:r>
              <a:rPr lang="en-US" sz="2800" dirty="0">
                <a:ea typeface="MS PGothic" pitchFamily="34" charset="-128"/>
                <a:sym typeface="Calibri" pitchFamily="34" charset="0"/>
              </a:rPr>
              <a:t> </a:t>
            </a:r>
            <a:r>
              <a:rPr lang="ru-RU" sz="2800" dirty="0">
                <a:ea typeface="MS PGothic" pitchFamily="34" charset="-128"/>
                <a:sym typeface="Calibri" pitchFamily="34" charset="0"/>
              </a:rPr>
              <a:t>подзапрос возвращает хотя бы 1 строку.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697909" y="2791548"/>
            <a:ext cx="68047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 Отделы, в которых работает хотя бы один сотрудник</a:t>
            </a:r>
            <a:endParaRPr lang="ru-RU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D.DEPARTMENT_NAME</a:t>
            </a:r>
          </a:p>
          <a:p>
            <a:pPr algn="l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DEPARTMENTS D</a:t>
            </a:r>
          </a:p>
          <a:p>
            <a:pPr algn="l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EXISTS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EMPLOYEE_ID</a:t>
            </a:r>
          </a:p>
          <a:p>
            <a:pPr algn="l"/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EMPLOYEES E</a:t>
            </a:r>
          </a:p>
          <a:p>
            <a:pPr algn="l"/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E.DEPARTMENT_ID = D.DEPARTMENT_ID);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GlowByte Consulting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FCF5-F15F-4EA5-9CBA-30CB12986074}" type="slidenum">
              <a:rPr lang="ru-RU" smtClean="0"/>
              <a:t>15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132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285" y="3423285"/>
            <a:ext cx="10002" cy="10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285" y="3423285"/>
            <a:ext cx="10002" cy="10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285" y="3423285"/>
            <a:ext cx="10002" cy="10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729025" y="2014597"/>
            <a:ext cx="874252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 Сотрудники, у которых НЕ минимальная зарплата в отделе</a:t>
            </a:r>
            <a:endParaRPr lang="ru-RU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FIRST_NAME, LAST_NAME</a:t>
            </a:r>
          </a:p>
          <a:p>
            <a:pPr algn="l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EMPLOYEES EMP</a:t>
            </a:r>
          </a:p>
          <a:p>
            <a:pPr algn="l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SALARY &gt; SOME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EMP_OTHER.SALARY</a:t>
            </a:r>
          </a:p>
          <a:p>
            <a:pPr algn="l"/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EMPLOYEES EMP_OTHER</a:t>
            </a:r>
          </a:p>
          <a:p>
            <a:pPr algn="l"/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EMP.DEPARTMENT_ID = EMP_OTHER.DEPARTMENT_ID);</a:t>
            </a:r>
            <a:endParaRPr lang="ru-RU" dirty="0">
              <a:latin typeface="Consolas" panose="020B0609020204030204" pitchFamily="49" charset="0"/>
              <a:ea typeface="MS PGothic" pitchFamily="34" charset="-128"/>
              <a:cs typeface="Calibri" panose="020F0502020204030204" pitchFamily="34" charset="0"/>
              <a:sym typeface="Times New Roman" pitchFamily="18" charset="0"/>
            </a:endParaRPr>
          </a:p>
          <a:p>
            <a:pPr algn="l"/>
            <a:endParaRPr lang="ru-RU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 Сотрудники с наибольшей ЗП в своем отделе</a:t>
            </a:r>
            <a:endParaRPr lang="ru-RU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FIRST_NAME, LAST_NAME, DEPARTMENT_ID</a:t>
            </a:r>
          </a:p>
          <a:p>
            <a:pPr algn="l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EMPLOYEES EMP</a:t>
            </a:r>
          </a:p>
          <a:p>
            <a:pPr algn="l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SALARY &gt;= ALL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EMP_OTHER.SALARY</a:t>
            </a:r>
          </a:p>
          <a:p>
            <a:pPr algn="l"/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EMPLOYEES EMP_OTHER</a:t>
            </a:r>
          </a:p>
          <a:p>
            <a:pPr algn="l"/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EMP.DEPARTMENT_ID = EMP_OTHER.DEPARTMENT_ID)</a:t>
            </a:r>
          </a:p>
          <a:p>
            <a:pPr algn="l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DEPARTMENT_ID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GlowByte Consulting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FCF5-F15F-4EA5-9CBA-30CB12986074}" type="slidenum">
              <a:rPr lang="ru-RU" smtClean="0"/>
              <a:t>16</a:t>
            </a:fld>
            <a:endParaRPr lang="ru-RU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SOME, ANY, ALL</a:t>
            </a:r>
            <a:endParaRPr lang="ru-RU" dirty="0"/>
          </a:p>
        </p:txBody>
      </p:sp>
      <p:sp>
        <p:nvSpPr>
          <p:cNvPr id="13" name="Rectangle 8"/>
          <p:cNvSpPr>
            <a:spLocks/>
          </p:cNvSpPr>
          <p:nvPr/>
        </p:nvSpPr>
        <p:spPr bwMode="auto">
          <a:xfrm>
            <a:off x="880110" y="1468545"/>
            <a:ext cx="9667875" cy="432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/>
          <a:p>
            <a:pPr>
              <a:spcBef>
                <a:spcPts val="540"/>
              </a:spcBef>
              <a:spcAft>
                <a:spcPts val="540"/>
              </a:spcAft>
              <a:buSzPct val="69000"/>
            </a:pPr>
            <a:r>
              <a:rPr lang="en-US" sz="2800" dirty="0" smtClean="0">
                <a:ea typeface="MS PGothic" pitchFamily="34" charset="-128"/>
                <a:sym typeface="Calibri" pitchFamily="34" charset="0"/>
              </a:rPr>
              <a:t>SOME </a:t>
            </a:r>
            <a:r>
              <a:rPr lang="ru-RU" sz="2800" dirty="0" smtClean="0">
                <a:ea typeface="MS PGothic" pitchFamily="34" charset="-128"/>
                <a:sym typeface="Calibri" pitchFamily="34" charset="0"/>
              </a:rPr>
              <a:t>и</a:t>
            </a:r>
            <a:r>
              <a:rPr lang="en-US" sz="2800" dirty="0" smtClean="0">
                <a:ea typeface="MS PGothic" pitchFamily="34" charset="-128"/>
                <a:sym typeface="Calibri" pitchFamily="34" charset="0"/>
              </a:rPr>
              <a:t> ANY – </a:t>
            </a:r>
            <a:r>
              <a:rPr lang="ru-RU" sz="2800" dirty="0" smtClean="0">
                <a:ea typeface="MS PGothic" pitchFamily="34" charset="-128"/>
                <a:sym typeface="Calibri" pitchFamily="34" charset="0"/>
              </a:rPr>
              <a:t>синонимы.</a:t>
            </a:r>
            <a:endParaRPr lang="ru-RU" sz="2800" dirty="0">
              <a:ea typeface="MS PGothic" pitchFamily="34" charset="-128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06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285" y="3423285"/>
            <a:ext cx="10002" cy="10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285" y="3423285"/>
            <a:ext cx="10002" cy="10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285" y="3423285"/>
            <a:ext cx="10002" cy="10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GlowByte Consulting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FCF5-F15F-4EA5-9CBA-30CB12986074}" type="slidenum">
              <a:rPr lang="ru-RU" smtClean="0"/>
              <a:t>17</a:t>
            </a:fld>
            <a:endParaRPr lang="ru-RU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Важное про </a:t>
            </a:r>
            <a:r>
              <a:rPr lang="en-US" dirty="0" smtClean="0"/>
              <a:t>ALL </a:t>
            </a:r>
            <a:r>
              <a:rPr lang="ru-RU" dirty="0" smtClean="0"/>
              <a:t>и </a:t>
            </a:r>
            <a:r>
              <a:rPr lang="en-US" dirty="0" smtClean="0"/>
              <a:t>NOT IN</a:t>
            </a:r>
            <a:endParaRPr lang="ru-RU" dirty="0"/>
          </a:p>
        </p:txBody>
      </p:sp>
      <p:sp>
        <p:nvSpPr>
          <p:cNvPr id="13" name="Rectangle 8"/>
          <p:cNvSpPr>
            <a:spLocks/>
          </p:cNvSpPr>
          <p:nvPr/>
        </p:nvSpPr>
        <p:spPr bwMode="auto">
          <a:xfrm>
            <a:off x="1266349" y="3142302"/>
            <a:ext cx="9667875" cy="432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/>
          <a:p>
            <a:pPr algn="ctr">
              <a:spcBef>
                <a:spcPts val="540"/>
              </a:spcBef>
              <a:spcAft>
                <a:spcPts val="540"/>
              </a:spcAft>
              <a:buSzPct val="69000"/>
            </a:pPr>
            <a:r>
              <a:rPr lang="ru-RU" sz="2800" dirty="0" smtClean="0">
                <a:ea typeface="MS PGothic" pitchFamily="34" charset="-128"/>
                <a:sym typeface="Calibri" pitchFamily="34" charset="0"/>
              </a:rPr>
              <a:t>Если в подзапросе встретится </a:t>
            </a:r>
            <a:r>
              <a:rPr lang="en-US" sz="2800" dirty="0" smtClean="0">
                <a:ea typeface="MS PGothic" pitchFamily="34" charset="-128"/>
                <a:sym typeface="Calibri" pitchFamily="34" charset="0"/>
              </a:rPr>
              <a:t>NULL – </a:t>
            </a:r>
            <a:r>
              <a:rPr lang="ru-RU" sz="2800" dirty="0" smtClean="0">
                <a:ea typeface="MS PGothic" pitchFamily="34" charset="-128"/>
                <a:sym typeface="Calibri" pitchFamily="34" charset="0"/>
              </a:rPr>
              <a:t>вернут </a:t>
            </a:r>
            <a:r>
              <a:rPr lang="en-US" sz="2800" dirty="0" smtClean="0">
                <a:ea typeface="MS PGothic" pitchFamily="34" charset="-128"/>
                <a:sym typeface="Calibri" pitchFamily="34" charset="0"/>
              </a:rPr>
              <a:t>FALSE! *</a:t>
            </a:r>
            <a:endParaRPr lang="ru-RU" sz="2800" dirty="0">
              <a:ea typeface="MS PGothic" pitchFamily="34" charset="-128"/>
              <a:sym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79131" y="5891768"/>
            <a:ext cx="2261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540"/>
              </a:spcBef>
              <a:spcAft>
                <a:spcPts val="540"/>
              </a:spcAft>
              <a:buSzPct val="69000"/>
            </a:pPr>
            <a:r>
              <a:rPr lang="ru-RU" i="1" dirty="0" smtClean="0">
                <a:solidFill>
                  <a:prstClr val="black"/>
                </a:solidFill>
                <a:latin typeface="Calibri Light" panose="020F0302020204030204"/>
                <a:ea typeface="MS PGothic" pitchFamily="34" charset="-128"/>
                <a:sym typeface="Calibri" pitchFamily="34" charset="0"/>
              </a:rPr>
              <a:t>* точнее, </a:t>
            </a:r>
            <a:r>
              <a:rPr lang="en-US" i="1" dirty="0" smtClean="0">
                <a:solidFill>
                  <a:prstClr val="black"/>
                </a:solidFill>
                <a:latin typeface="Calibri Light" panose="020F0302020204030204"/>
                <a:ea typeface="MS PGothic" pitchFamily="34" charset="-128"/>
                <a:sym typeface="Calibri" pitchFamily="34" charset="0"/>
              </a:rPr>
              <a:t>UNKNOWN</a:t>
            </a:r>
            <a:endParaRPr lang="ru-RU" i="1" dirty="0">
              <a:solidFill>
                <a:prstClr val="black"/>
              </a:solidFill>
              <a:latin typeface="Calibri Light" panose="020F0302020204030204"/>
              <a:ea typeface="MS PGothic" pitchFamily="34" charset="-128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33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709D9-806B-4438-822B-C146A3D1B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6982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+mn-lt"/>
              </a:rPr>
              <a:t>CTE </a:t>
            </a:r>
            <a:r>
              <a:rPr lang="ru-RU" dirty="0" smtClean="0">
                <a:latin typeface="+mn-lt"/>
              </a:rPr>
              <a:t>и </a:t>
            </a:r>
            <a:r>
              <a:rPr lang="en-US" dirty="0" smtClean="0">
                <a:latin typeface="+mn-lt"/>
              </a:rPr>
              <a:t>view</a:t>
            </a:r>
            <a:endParaRPr lang="ru-RU" dirty="0">
              <a:latin typeface="+mn-l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0F883-1768-45E2-BDE0-C78C3E7E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2DB2-BD87-4588-90F6-65FEEF9BFE21}" type="slidenum">
              <a:rPr lang="ru-RU" smtClean="0"/>
              <a:t>18</a:t>
            </a:fld>
            <a:endParaRPr lang="ru-RU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E6DC049A-411A-41AD-8C3D-174DA7B96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GlowByte Consulting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6015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285" y="3423285"/>
            <a:ext cx="10002" cy="10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285" y="3423285"/>
            <a:ext cx="10002" cy="10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285" y="3423285"/>
            <a:ext cx="10002" cy="10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>
            <a:spLocks/>
          </p:cNvSpPr>
          <p:nvPr/>
        </p:nvSpPr>
        <p:spPr bwMode="auto">
          <a:xfrm>
            <a:off x="838200" y="1733551"/>
            <a:ext cx="10429874" cy="404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/>
          <a:p>
            <a:pPr marL="308610" indent="-308610">
              <a:spcBef>
                <a:spcPts val="540"/>
              </a:spcBef>
              <a:spcAft>
                <a:spcPts val="540"/>
              </a:spcAft>
              <a:buSzPct val="69000"/>
              <a:buFont typeface="Arial" panose="020B0604020202020204" pitchFamily="34" charset="0"/>
              <a:buChar char="•"/>
            </a:pPr>
            <a:r>
              <a:rPr lang="ru-RU" sz="2000" dirty="0">
                <a:ea typeface="MS PGothic" pitchFamily="34" charset="-128"/>
                <a:sym typeface="Calibri" pitchFamily="34" charset="0"/>
              </a:rPr>
              <a:t>Позволяет выносить подзапросы отдельно от основного запроса.</a:t>
            </a:r>
            <a:br>
              <a:rPr lang="ru-RU" sz="2000" dirty="0">
                <a:ea typeface="MS PGothic" pitchFamily="34" charset="-128"/>
                <a:sym typeface="Calibri" pitchFamily="34" charset="0"/>
              </a:rPr>
            </a:br>
            <a:endParaRPr lang="ru-RU" sz="2000" dirty="0">
              <a:ea typeface="MS PGothic" pitchFamily="34" charset="-128"/>
              <a:sym typeface="Calibri" pitchFamily="34" charset="0"/>
            </a:endParaRPr>
          </a:p>
          <a:p>
            <a:pPr marL="308610" indent="-308610">
              <a:spcBef>
                <a:spcPts val="540"/>
              </a:spcBef>
              <a:spcAft>
                <a:spcPts val="540"/>
              </a:spcAft>
              <a:buSzPct val="69000"/>
              <a:buFont typeface="Arial" panose="020B0604020202020204" pitchFamily="34" charset="0"/>
              <a:buChar char="•"/>
            </a:pPr>
            <a:r>
              <a:rPr lang="ru-RU" sz="2000" dirty="0">
                <a:ea typeface="MS PGothic" pitchFamily="34" charset="-128"/>
                <a:sym typeface="Calibri" pitchFamily="34" charset="0"/>
              </a:rPr>
              <a:t>К ним можно обращаться, как к таблице.</a:t>
            </a:r>
            <a:br>
              <a:rPr lang="ru-RU" sz="2000" dirty="0">
                <a:ea typeface="MS PGothic" pitchFamily="34" charset="-128"/>
                <a:sym typeface="Calibri" pitchFamily="34" charset="0"/>
              </a:rPr>
            </a:br>
            <a:endParaRPr lang="ru-RU" sz="2000" dirty="0">
              <a:ea typeface="MS PGothic" pitchFamily="34" charset="-128"/>
              <a:sym typeface="Calibri" pitchFamily="34" charset="0"/>
            </a:endParaRPr>
          </a:p>
          <a:p>
            <a:pPr marL="308610" indent="-308610">
              <a:spcBef>
                <a:spcPts val="540"/>
              </a:spcBef>
              <a:spcAft>
                <a:spcPts val="540"/>
              </a:spcAft>
              <a:buSzPct val="69000"/>
              <a:buFont typeface="Arial" panose="020B0604020202020204" pitchFamily="34" charset="0"/>
              <a:buChar char="•"/>
            </a:pPr>
            <a:r>
              <a:rPr lang="ru-RU" sz="2000" dirty="0">
                <a:ea typeface="MS PGothic" pitchFamily="34" charset="-128"/>
                <a:sym typeface="Calibri" pitchFamily="34" charset="0"/>
              </a:rPr>
              <a:t>Если используете </a:t>
            </a:r>
            <a:r>
              <a:rPr lang="en-US" sz="2000" dirty="0">
                <a:ea typeface="MS PGothic" pitchFamily="34" charset="-128"/>
                <a:sym typeface="Calibri" pitchFamily="34" charset="0"/>
              </a:rPr>
              <a:t>CTE </a:t>
            </a:r>
            <a:r>
              <a:rPr lang="ru-RU" sz="2000" dirty="0">
                <a:ea typeface="MS PGothic" pitchFamily="34" charset="-128"/>
                <a:sym typeface="Calibri" pitchFamily="34" charset="0"/>
              </a:rPr>
              <a:t>– легче понять, что происходит в основном запросе.</a:t>
            </a:r>
            <a:br>
              <a:rPr lang="ru-RU" sz="2000" dirty="0">
                <a:ea typeface="MS PGothic" pitchFamily="34" charset="-128"/>
                <a:sym typeface="Calibri" pitchFamily="34" charset="0"/>
              </a:rPr>
            </a:br>
            <a:endParaRPr lang="ru-RU" sz="2000" dirty="0">
              <a:ea typeface="MS PGothic" pitchFamily="34" charset="-128"/>
              <a:sym typeface="Calibri" pitchFamily="34" charset="0"/>
            </a:endParaRPr>
          </a:p>
          <a:p>
            <a:pPr marL="308610" indent="-308610">
              <a:spcBef>
                <a:spcPts val="540"/>
              </a:spcBef>
              <a:spcAft>
                <a:spcPts val="540"/>
              </a:spcAft>
              <a:buSzPct val="69000"/>
              <a:buFont typeface="Arial" panose="020B0604020202020204" pitchFamily="34" charset="0"/>
              <a:buChar char="•"/>
            </a:pPr>
            <a:r>
              <a:rPr lang="en-US" sz="2000" dirty="0">
                <a:ea typeface="MS PGothic" pitchFamily="34" charset="-128"/>
                <a:sym typeface="Calibri" pitchFamily="34" charset="0"/>
              </a:rPr>
              <a:t>CTE </a:t>
            </a:r>
            <a:r>
              <a:rPr lang="ru-RU" sz="2000" dirty="0">
                <a:ea typeface="MS PGothic" pitchFamily="34" charset="-128"/>
                <a:sym typeface="Calibri" pitchFamily="34" charset="0"/>
              </a:rPr>
              <a:t>в базе не сохраняется. Нужно вызывать </a:t>
            </a:r>
            <a:r>
              <a:rPr lang="en-US" sz="2000" dirty="0">
                <a:ea typeface="MS PGothic" pitchFamily="34" charset="-128"/>
                <a:sym typeface="Calibri" pitchFamily="34" charset="0"/>
              </a:rPr>
              <a:t>WITH </a:t>
            </a:r>
            <a:r>
              <a:rPr lang="ru-RU" sz="2000" dirty="0">
                <a:ea typeface="MS PGothic" pitchFamily="34" charset="-128"/>
                <a:sym typeface="Calibri" pitchFamily="34" charset="0"/>
              </a:rPr>
              <a:t>всегда, когда вызываете запрос с </a:t>
            </a:r>
            <a:r>
              <a:rPr lang="en-US" sz="2000" dirty="0">
                <a:ea typeface="MS PGothic" pitchFamily="34" charset="-128"/>
                <a:sym typeface="Calibri" pitchFamily="34" charset="0"/>
              </a:rPr>
              <a:t>CTE.</a:t>
            </a:r>
            <a:endParaRPr lang="ru-RU" sz="2000" dirty="0">
              <a:ea typeface="MS PGothic" pitchFamily="34" charset="-128"/>
              <a:sym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GlowByte Consulting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FCF5-F15F-4EA5-9CBA-30CB12986074}" type="slidenum">
              <a:rPr lang="ru-RU" smtClean="0"/>
              <a:t>19</a:t>
            </a:fld>
            <a:endParaRPr lang="ru-RU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CTE – common table expressions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916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709D9-806B-4438-822B-C146A3D1B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+mn-lt"/>
              </a:rPr>
              <a:t>Определение и классификация</a:t>
            </a:r>
            <a:endParaRPr lang="ru-RU" dirty="0">
              <a:latin typeface="+mn-l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0F883-1768-45E2-BDE0-C78C3E7E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2DB2-BD87-4588-90F6-65FEEF9BFE21}" type="slidenum">
              <a:rPr lang="ru-RU" smtClean="0"/>
              <a:t>2</a:t>
            </a:fld>
            <a:endParaRPr lang="ru-RU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E6DC049A-411A-41AD-8C3D-174DA7B96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GlowByte Consulting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6275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285" y="3423285"/>
            <a:ext cx="10002" cy="10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285" y="3423285"/>
            <a:ext cx="10002" cy="10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285" y="3423285"/>
            <a:ext cx="10002" cy="10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809149" y="1278037"/>
            <a:ext cx="1058227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EMPLOYEE_LIST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'Sarah'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FIRST_NAME, 'Bell'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LAST_NAME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DUAL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endParaRPr lang="en-US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'Britney'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FIRST_NAME, 'Everett'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LAST_NAME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DUAL</a:t>
            </a:r>
            <a:r>
              <a:rPr lang="ru-RU" dirty="0" smtClean="0"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ru-RU" dirty="0" smtClean="0"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ru-RU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SAN_FRANCISCO_DEPTS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SELECT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DEPARTMENT_ID</a:t>
            </a:r>
          </a:p>
          <a:p>
            <a:pPr algn="l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FROM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DEPARTMENTS D</a:t>
            </a:r>
          </a:p>
          <a:p>
            <a:pPr algn="l"/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   INNER JOIN LOCATIONS L</a:t>
            </a:r>
          </a:p>
          <a:p>
            <a:pPr algn="l"/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D.LOCATION_ID = L.LOCATION_ID</a:t>
            </a:r>
          </a:p>
          <a:p>
            <a:pPr algn="l"/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       AND L.CITY = 'South San Francisco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ru-RU" dirty="0" smtClean="0"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endParaRPr lang="ru-RU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 Находим сотрудников из списка, которые работают в Сан Франциско</a:t>
            </a:r>
            <a:endParaRPr lang="ru-RU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</a:p>
          <a:p>
            <a:pPr algn="l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EMPLOYEES</a:t>
            </a:r>
          </a:p>
          <a:p>
            <a:pPr algn="l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(FIRST_NAME, LAST_NAME) IN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FIRST_NAME, LAST_NAME</a:t>
            </a:r>
          </a:p>
          <a:p>
            <a:pPr algn="l"/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EMPLOYEE_LIST)</a:t>
            </a:r>
          </a:p>
          <a:p>
            <a:pPr algn="l"/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AND DEPARTMENT_ID IN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DEPARTMENT_ID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SAN_FRANCISCO_DEPTS);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GlowByte Consulting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FCF5-F15F-4EA5-9CBA-30CB12986074}" type="slidenum">
              <a:rPr lang="ru-RU" smtClean="0"/>
              <a:t>20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221347"/>
            <a:ext cx="10515600" cy="1325563"/>
          </a:xfrm>
        </p:spPr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smtClean="0"/>
              <a:t>CTE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763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285" y="3423285"/>
            <a:ext cx="10002" cy="10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285" y="3423285"/>
            <a:ext cx="10002" cy="10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285" y="3423285"/>
            <a:ext cx="10002" cy="10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>
            <a:spLocks/>
          </p:cNvSpPr>
          <p:nvPr/>
        </p:nvSpPr>
        <p:spPr bwMode="auto">
          <a:xfrm>
            <a:off x="838200" y="1733551"/>
            <a:ext cx="10429874" cy="404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/>
          <a:p>
            <a:pPr>
              <a:spcBef>
                <a:spcPts val="540"/>
              </a:spcBef>
              <a:spcAft>
                <a:spcPts val="540"/>
              </a:spcAft>
              <a:buSzPct val="69000"/>
            </a:pPr>
            <a:r>
              <a:rPr lang="en-US" sz="2800" dirty="0" smtClean="0">
                <a:ea typeface="MS PGothic" pitchFamily="34" charset="-128"/>
                <a:sym typeface="Calibri" pitchFamily="34" charset="0"/>
              </a:rPr>
              <a:t>aka </a:t>
            </a:r>
            <a:r>
              <a:rPr lang="ru-RU" sz="2800" i="1" dirty="0" smtClean="0">
                <a:ea typeface="MS PGothic" pitchFamily="34" charset="-128"/>
                <a:sym typeface="Calibri" pitchFamily="34" charset="0"/>
              </a:rPr>
              <a:t>представление</a:t>
            </a:r>
            <a:r>
              <a:rPr lang="ru-RU" sz="2800" dirty="0" smtClean="0">
                <a:ea typeface="MS PGothic" pitchFamily="34" charset="-128"/>
                <a:sym typeface="Calibri" pitchFamily="34" charset="0"/>
              </a:rPr>
              <a:t> – хранимый запрос:</a:t>
            </a:r>
            <a:endParaRPr lang="ru-RU" sz="2800" dirty="0">
              <a:ea typeface="MS PGothic" pitchFamily="34" charset="-128"/>
              <a:sym typeface="Calibri" pitchFamily="34" charset="0"/>
            </a:endParaRPr>
          </a:p>
          <a:p>
            <a:pPr marL="457200" indent="-457200">
              <a:spcBef>
                <a:spcPts val="540"/>
              </a:spcBef>
              <a:spcAft>
                <a:spcPts val="540"/>
              </a:spcAft>
              <a:buSzPct val="69000"/>
              <a:buFont typeface="Arial" panose="020B0604020202020204" pitchFamily="34" charset="0"/>
              <a:buChar char="•"/>
            </a:pPr>
            <a:r>
              <a:rPr lang="ru-RU" dirty="0">
                <a:ea typeface="MS PGothic" pitchFamily="34" charset="-128"/>
                <a:sym typeface="Calibri" pitchFamily="34" charset="0"/>
              </a:rPr>
              <a:t>Х</a:t>
            </a:r>
            <a:r>
              <a:rPr lang="ru-RU" dirty="0" smtClean="0">
                <a:ea typeface="MS PGothic" pitchFamily="34" charset="-128"/>
                <a:sym typeface="Calibri" pitchFamily="34" charset="0"/>
              </a:rPr>
              <a:t>ранится всегда (на диске).</a:t>
            </a:r>
            <a:endParaRPr lang="ru-RU" dirty="0">
              <a:ea typeface="MS PGothic" pitchFamily="34" charset="-128"/>
              <a:sym typeface="Calibri" pitchFamily="34" charset="0"/>
            </a:endParaRPr>
          </a:p>
          <a:p>
            <a:pPr marL="457200" indent="-457200">
              <a:spcBef>
                <a:spcPts val="540"/>
              </a:spcBef>
              <a:spcAft>
                <a:spcPts val="540"/>
              </a:spcAft>
              <a:buSzPct val="69000"/>
              <a:buFont typeface="Arial" panose="020B0604020202020204" pitchFamily="34" charset="0"/>
              <a:buChar char="•"/>
            </a:pPr>
            <a:r>
              <a:rPr lang="ru-RU" dirty="0" smtClean="0">
                <a:ea typeface="MS PGothic" pitchFamily="34" charset="-128"/>
                <a:sym typeface="Calibri" pitchFamily="34" charset="0"/>
              </a:rPr>
              <a:t>Также можно обращаться по имени, </a:t>
            </a:r>
            <a:r>
              <a:rPr lang="ru-RU" dirty="0">
                <a:ea typeface="MS PGothic" pitchFamily="34" charset="-128"/>
                <a:sym typeface="Calibri" pitchFamily="34" charset="0"/>
              </a:rPr>
              <a:t>как к таблице</a:t>
            </a:r>
            <a:r>
              <a:rPr lang="ru-RU" dirty="0" smtClean="0">
                <a:ea typeface="MS PGothic" pitchFamily="34" charset="-128"/>
                <a:sym typeface="Calibri" pitchFamily="34" charset="0"/>
              </a:rPr>
              <a:t>.</a:t>
            </a:r>
            <a:endParaRPr lang="ru-RU" dirty="0">
              <a:ea typeface="MS PGothic" pitchFamily="34" charset="-128"/>
              <a:sym typeface="Calibri" pitchFamily="34" charset="0"/>
            </a:endParaRPr>
          </a:p>
          <a:p>
            <a:pPr>
              <a:spcBef>
                <a:spcPts val="540"/>
              </a:spcBef>
              <a:spcAft>
                <a:spcPts val="540"/>
              </a:spcAft>
              <a:buSzPct val="69000"/>
            </a:pPr>
            <a:endParaRPr lang="ru-RU" sz="2800" dirty="0">
              <a:ea typeface="MS PGothic" pitchFamily="34" charset="-128"/>
              <a:sym typeface="Calibri" pitchFamily="34" charset="0"/>
            </a:endParaRPr>
          </a:p>
          <a:p>
            <a:pPr>
              <a:spcBef>
                <a:spcPts val="540"/>
              </a:spcBef>
              <a:spcAft>
                <a:spcPts val="540"/>
              </a:spcAft>
              <a:buSzPct val="69000"/>
            </a:pPr>
            <a:r>
              <a:rPr lang="ru-RU" sz="2800" dirty="0" smtClean="0">
                <a:ea typeface="MS PGothic" pitchFamily="34" charset="-128"/>
                <a:sym typeface="Calibri" pitchFamily="34" charset="0"/>
              </a:rPr>
              <a:t>Зачем нужны представления? (интерактив</a:t>
            </a:r>
            <a:r>
              <a:rPr lang="ru-RU" sz="2800" dirty="0">
                <a:ea typeface="MS PGothic" pitchFamily="34" charset="-128"/>
                <a:sym typeface="Calibri" pitchFamily="34" charset="0"/>
              </a:rPr>
              <a:t>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GlowByte Consulting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FCF5-F15F-4EA5-9CBA-30CB12986074}" type="slidenum">
              <a:rPr lang="ru-RU" smtClean="0"/>
              <a:t>21</a:t>
            </a:fld>
            <a:endParaRPr lang="ru-RU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1350" cy="1325563"/>
          </a:xfrm>
        </p:spPr>
        <p:txBody>
          <a:bodyPr/>
          <a:lstStyle/>
          <a:p>
            <a:r>
              <a:rPr lang="en-US" dirty="0" smtClean="0"/>
              <a:t>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547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709D9-806B-4438-822B-C146A3D1B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+mn-lt"/>
              </a:rPr>
              <a:t>Всё! А где потренироваться?</a:t>
            </a:r>
            <a:endParaRPr lang="ru-RU" dirty="0">
              <a:latin typeface="+mn-l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0F883-1768-45E2-BDE0-C78C3E7E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2DB2-BD87-4588-90F6-65FEEF9BFE21}" type="slidenum">
              <a:rPr lang="ru-RU" smtClean="0"/>
              <a:t>22</a:t>
            </a:fld>
            <a:endParaRPr lang="ru-RU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E6DC049A-411A-41AD-8C3D-174DA7B96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GlowByte Consulting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286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285" y="3423285"/>
            <a:ext cx="10002" cy="10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285" y="3423285"/>
            <a:ext cx="10002" cy="10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285" y="3423285"/>
            <a:ext cx="10002" cy="10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>
            <a:spLocks/>
          </p:cNvSpPr>
          <p:nvPr/>
        </p:nvSpPr>
        <p:spPr bwMode="auto">
          <a:xfrm>
            <a:off x="914401" y="941183"/>
            <a:ext cx="10163174" cy="4964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/>
          <a:p>
            <a:pPr marL="411480" indent="-411480">
              <a:spcBef>
                <a:spcPts val="540"/>
              </a:spcBef>
              <a:spcAft>
                <a:spcPts val="540"/>
              </a:spcAft>
              <a:buSzPct val="69000"/>
              <a:buFont typeface="Arial" panose="020B0604020202020204" pitchFamily="34" charset="0"/>
              <a:buChar char="•"/>
            </a:pPr>
            <a:r>
              <a:rPr lang="en-US" sz="2800" dirty="0">
                <a:ea typeface="MS PGothic" pitchFamily="34" charset="-128"/>
                <a:sym typeface="Calibri" pitchFamily="34" charset="0"/>
                <a:hlinkClick r:id="rId3"/>
              </a:rPr>
              <a:t>www.sql-tutorial.ru</a:t>
            </a:r>
            <a:r>
              <a:rPr lang="ru-RU" sz="2800" dirty="0">
                <a:ea typeface="MS PGothic" pitchFamily="34" charset="-128"/>
                <a:sym typeface="Calibri" pitchFamily="34" charset="0"/>
              </a:rPr>
              <a:t> + </a:t>
            </a:r>
            <a:r>
              <a:rPr lang="en-US" sz="2800" dirty="0">
                <a:ea typeface="MS PGothic" pitchFamily="34" charset="-128"/>
                <a:sym typeface="Calibri" pitchFamily="34" charset="0"/>
                <a:hlinkClick r:id="rId4"/>
              </a:rPr>
              <a:t>www.sql-ex.ru</a:t>
            </a:r>
            <a:r>
              <a:rPr lang="ru-RU" sz="2800" dirty="0">
                <a:ea typeface="MS PGothic" pitchFamily="34" charset="-128"/>
                <a:sym typeface="Calibri" pitchFamily="34" charset="0"/>
              </a:rPr>
              <a:t> – находим темы оконные функции</a:t>
            </a:r>
            <a:r>
              <a:rPr lang="en-US" sz="2800" dirty="0">
                <a:ea typeface="MS PGothic" pitchFamily="34" charset="-128"/>
                <a:sym typeface="Calibri" pitchFamily="34" charset="0"/>
              </a:rPr>
              <a:t>/CTE/</a:t>
            </a:r>
            <a:r>
              <a:rPr lang="ru-RU" sz="2800" dirty="0">
                <a:ea typeface="MS PGothic" pitchFamily="34" charset="-128"/>
                <a:sym typeface="Calibri" pitchFamily="34" charset="0"/>
              </a:rPr>
              <a:t>подзапросы на 1м сайте. Там будут ссылки на задачки со 2го сайта – берем и решаем</a:t>
            </a:r>
            <a:r>
              <a:rPr lang="ru-RU" sz="2800" dirty="0" smtClean="0">
                <a:ea typeface="MS PGothic" pitchFamily="34" charset="-128"/>
                <a:sym typeface="Calibri" pitchFamily="34" charset="0"/>
              </a:rPr>
              <a:t>.</a:t>
            </a:r>
          </a:p>
          <a:p>
            <a:pPr marL="411480" indent="-411480">
              <a:spcBef>
                <a:spcPts val="540"/>
              </a:spcBef>
              <a:spcAft>
                <a:spcPts val="540"/>
              </a:spcAft>
              <a:buSzPct val="69000"/>
              <a:buFont typeface="Arial" panose="020B0604020202020204" pitchFamily="34" charset="0"/>
              <a:buChar char="•"/>
            </a:pPr>
            <a:endParaRPr lang="ru-RU" sz="2800" dirty="0">
              <a:ea typeface="MS PGothic" pitchFamily="34" charset="-128"/>
              <a:sym typeface="Calibri" pitchFamily="34" charset="0"/>
            </a:endParaRPr>
          </a:p>
          <a:p>
            <a:pPr marL="411480" indent="-411480">
              <a:spcBef>
                <a:spcPts val="540"/>
              </a:spcBef>
              <a:spcAft>
                <a:spcPts val="540"/>
              </a:spcAft>
              <a:buSzPct val="69000"/>
              <a:buFont typeface="Arial" panose="020B0604020202020204" pitchFamily="34" charset="0"/>
              <a:buChar char="•"/>
            </a:pPr>
            <a:r>
              <a:rPr lang="en-US" sz="2800" dirty="0">
                <a:ea typeface="MS PGothic" pitchFamily="34" charset="-128"/>
                <a:sym typeface="Calibri" pitchFamily="34" charset="0"/>
                <a:hlinkClick r:id="rId5"/>
              </a:rPr>
              <a:t>http://sqlfiddle.com/</a:t>
            </a:r>
            <a:r>
              <a:rPr lang="ru-RU" sz="2800" dirty="0">
                <a:ea typeface="MS PGothic" pitchFamily="34" charset="-128"/>
                <a:sym typeface="Calibri" pitchFamily="34" charset="0"/>
              </a:rPr>
              <a:t> – выбираем БД, создаем таблицы, заполняем, жмем </a:t>
            </a:r>
            <a:r>
              <a:rPr lang="en-US" sz="2800" dirty="0">
                <a:ea typeface="MS PGothic" pitchFamily="34" charset="-128"/>
                <a:sym typeface="Calibri" pitchFamily="34" charset="0"/>
              </a:rPr>
              <a:t>Build Schema</a:t>
            </a:r>
            <a:r>
              <a:rPr lang="ru-RU" sz="2800" dirty="0">
                <a:ea typeface="MS PGothic" pitchFamily="34" charset="-128"/>
                <a:sym typeface="Calibri" pitchFamily="34" charset="0"/>
              </a:rPr>
              <a:t>. Затем играемся – кидаем запросы</a:t>
            </a:r>
            <a:r>
              <a:rPr lang="ru-RU" sz="2800" dirty="0" smtClean="0">
                <a:ea typeface="MS PGothic" pitchFamily="34" charset="-128"/>
                <a:sym typeface="Calibri" pitchFamily="34" charset="0"/>
              </a:rPr>
              <a:t>.</a:t>
            </a:r>
          </a:p>
          <a:p>
            <a:pPr marL="411480" indent="-411480">
              <a:spcBef>
                <a:spcPts val="540"/>
              </a:spcBef>
              <a:spcAft>
                <a:spcPts val="540"/>
              </a:spcAft>
              <a:buSzPct val="69000"/>
              <a:buFont typeface="Arial" panose="020B0604020202020204" pitchFamily="34" charset="0"/>
              <a:buChar char="•"/>
            </a:pPr>
            <a:endParaRPr lang="ru-RU" sz="2800" dirty="0">
              <a:ea typeface="MS PGothic" pitchFamily="34" charset="-128"/>
              <a:sym typeface="Calibri" pitchFamily="34" charset="0"/>
            </a:endParaRPr>
          </a:p>
          <a:p>
            <a:pPr marL="411480" indent="-411480">
              <a:spcBef>
                <a:spcPts val="540"/>
              </a:spcBef>
              <a:spcAft>
                <a:spcPts val="540"/>
              </a:spcAft>
              <a:buSzPct val="69000"/>
              <a:buFont typeface="Arial" panose="020B0604020202020204" pitchFamily="34" charset="0"/>
              <a:buChar char="•"/>
            </a:pPr>
            <a:r>
              <a:rPr lang="ru-RU" sz="2800" dirty="0" smtClean="0">
                <a:ea typeface="MS PGothic" pitchFamily="34" charset="-128"/>
                <a:sym typeface="Calibri" pitchFamily="34" charset="0"/>
              </a:rPr>
              <a:t>Установить </a:t>
            </a:r>
            <a:r>
              <a:rPr lang="ru-RU" sz="2800" dirty="0">
                <a:ea typeface="MS PGothic" pitchFamily="34" charset="-128"/>
                <a:sym typeface="Calibri" pitchFamily="34" charset="0"/>
              </a:rPr>
              <a:t>БД себе. Например, </a:t>
            </a:r>
            <a:r>
              <a:rPr lang="en-US" sz="2800" dirty="0">
                <a:ea typeface="MS PGothic" pitchFamily="34" charset="-128"/>
                <a:sym typeface="Calibri" pitchFamily="34" charset="0"/>
              </a:rPr>
              <a:t>sqlite3. </a:t>
            </a:r>
            <a:r>
              <a:rPr lang="ru-RU" sz="2800" dirty="0">
                <a:ea typeface="MS PGothic" pitchFamily="34" charset="-128"/>
                <a:sym typeface="Calibri" pitchFamily="34" charset="0"/>
              </a:rPr>
              <a:t>Если хочется посложнее – </a:t>
            </a:r>
            <a:r>
              <a:rPr lang="en-US" sz="2800" dirty="0">
                <a:ea typeface="MS PGothic" pitchFamily="34" charset="-128"/>
                <a:sym typeface="Calibri" pitchFamily="34" charset="0"/>
              </a:rPr>
              <a:t>Oracle Database.</a:t>
            </a:r>
            <a:endParaRPr lang="ru-RU" sz="2800" dirty="0">
              <a:ea typeface="MS PGothic" pitchFamily="34" charset="-128"/>
              <a:sym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GlowByte Consulting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FCF5-F15F-4EA5-9CBA-30CB12986074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08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709D9-806B-4438-822B-C146A3D1B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+mn-lt"/>
              </a:rPr>
              <a:t>Вопросы, пожелания?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1D437-77E9-4306-9070-33D39E8CF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2DB2-BD87-4588-90F6-65FEEF9BFE21}" type="slidenum">
              <a:rPr lang="ru-RU" smtClean="0"/>
              <a:t>24</a:t>
            </a:fld>
            <a:endParaRPr lang="ru-RU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F8FE530-59FE-45C4-B00C-32DA9D092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GlowByte Consulting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641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285" y="3423285"/>
            <a:ext cx="10002" cy="10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285" y="3423285"/>
            <a:ext cx="10002" cy="10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285" y="3423285"/>
            <a:ext cx="10002" cy="10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8"/>
          <p:cNvSpPr>
            <a:spLocks/>
          </p:cNvSpPr>
          <p:nvPr/>
        </p:nvSpPr>
        <p:spPr bwMode="auto">
          <a:xfrm>
            <a:off x="914400" y="1533026"/>
            <a:ext cx="6869563" cy="976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/>
          <a:p>
            <a:pPr>
              <a:spcBef>
                <a:spcPts val="540"/>
              </a:spcBef>
              <a:spcAft>
                <a:spcPts val="540"/>
              </a:spcAft>
              <a:buSzPct val="69000"/>
            </a:pPr>
            <a:r>
              <a:rPr lang="ru-RU" sz="2800" dirty="0">
                <a:ea typeface="MS PGothic" pitchFamily="34" charset="-128"/>
                <a:sym typeface="Calibri" pitchFamily="34" charset="0"/>
              </a:rPr>
              <a:t>Подзапрос – запрос </a:t>
            </a:r>
            <a:r>
              <a:rPr lang="en-US" sz="2800" dirty="0">
                <a:ea typeface="MS PGothic" pitchFamily="34" charset="-128"/>
                <a:sym typeface="Calibri" pitchFamily="34" charset="0"/>
              </a:rPr>
              <a:t>SELECT</a:t>
            </a:r>
            <a:r>
              <a:rPr lang="ru-RU" sz="2800" dirty="0">
                <a:ea typeface="MS PGothic" pitchFamily="34" charset="-128"/>
                <a:sym typeface="Calibri" pitchFamily="34" charset="0"/>
              </a:rPr>
              <a:t>,</a:t>
            </a:r>
            <a:r>
              <a:rPr lang="en-US" sz="2800" dirty="0">
                <a:ea typeface="MS PGothic" pitchFamily="34" charset="-128"/>
                <a:sym typeface="Calibri" pitchFamily="34" charset="0"/>
              </a:rPr>
              <a:t> </a:t>
            </a:r>
            <a:r>
              <a:rPr lang="ru-RU" sz="2800" dirty="0">
                <a:ea typeface="MS PGothic" pitchFamily="34" charset="-128"/>
                <a:sym typeface="Calibri" pitchFamily="34" charset="0"/>
              </a:rPr>
              <a:t>содержащийся в другом </a:t>
            </a:r>
            <a:r>
              <a:rPr lang="ru-RU" sz="2800" dirty="0" smtClean="0">
                <a:ea typeface="MS PGothic" pitchFamily="34" charset="-128"/>
                <a:sym typeface="Calibri" pitchFamily="34" charset="0"/>
              </a:rPr>
              <a:t>SQL-выражении:</a:t>
            </a:r>
            <a:endParaRPr lang="en-US" sz="2800" dirty="0">
              <a:ea typeface="MS PGothic" pitchFamily="34" charset="-128"/>
              <a:sym typeface="Calibri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217733" y="2740101"/>
            <a:ext cx="77651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EMPLOYEE_ID, FIRST_NAME, LAST_NAME</a:t>
            </a:r>
          </a:p>
          <a:p>
            <a:pPr algn="l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EMPLOYEES</a:t>
            </a:r>
          </a:p>
          <a:p>
            <a:pPr algn="l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EMPLOYEE_ID IN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MANAGER_ID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EMPLOYEES);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217733" y="4262484"/>
            <a:ext cx="73555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EMPLOYEES</a:t>
            </a:r>
          </a:p>
          <a:p>
            <a:pPr algn="l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EMPLOYEE_ID IN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MANAGER_ID</a:t>
            </a:r>
            <a:r>
              <a:rPr lang="ru-RU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EMPLOYEES);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GlowByte Consulting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FCF5-F15F-4EA5-9CBA-30CB12986074}" type="slidenum">
              <a:rPr lang="ru-RU" smtClean="0"/>
              <a:t>3</a:t>
            </a:fld>
            <a:endParaRPr lang="ru-RU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CA293E6-8FAF-43A3-A92F-2D307BBDC61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Подзапросы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8462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285" y="3423285"/>
            <a:ext cx="10002" cy="10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285" y="3423285"/>
            <a:ext cx="10002" cy="10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285" y="3423285"/>
            <a:ext cx="10002" cy="10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8"/>
          <p:cNvSpPr>
            <a:spLocks/>
          </p:cNvSpPr>
          <p:nvPr/>
        </p:nvSpPr>
        <p:spPr bwMode="auto">
          <a:xfrm>
            <a:off x="838200" y="1568247"/>
            <a:ext cx="9563101" cy="4910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/>
          <a:p>
            <a:pPr>
              <a:spcBef>
                <a:spcPts val="540"/>
              </a:spcBef>
              <a:spcAft>
                <a:spcPts val="540"/>
              </a:spcAft>
              <a:buSzPct val="69000"/>
            </a:pPr>
            <a:r>
              <a:rPr lang="ru-RU" sz="2800" dirty="0" smtClean="0">
                <a:ea typeface="MS PGothic" pitchFamily="34" charset="-128"/>
                <a:sym typeface="Calibri" pitchFamily="34" charset="0"/>
              </a:rPr>
              <a:t>По тому, сколько строк и столбцов возвращает:</a:t>
            </a:r>
          </a:p>
          <a:p>
            <a:pPr marL="308610" indent="-308610">
              <a:spcBef>
                <a:spcPts val="540"/>
              </a:spcBef>
              <a:spcAft>
                <a:spcPts val="540"/>
              </a:spcAft>
              <a:buSzPct val="69000"/>
              <a:buFont typeface="Arial" panose="020B0604020202020204" pitchFamily="34" charset="0"/>
              <a:buChar char="•"/>
            </a:pPr>
            <a:r>
              <a:rPr lang="ru-RU" i="1" dirty="0" smtClean="0">
                <a:ea typeface="MS PGothic" pitchFamily="34" charset="-128"/>
                <a:sym typeface="Calibri" pitchFamily="34" charset="0"/>
              </a:rPr>
              <a:t>Скалярный</a:t>
            </a:r>
            <a:r>
              <a:rPr lang="ru-RU" dirty="0" smtClean="0">
                <a:ea typeface="MS PGothic" pitchFamily="34" charset="-128"/>
                <a:sym typeface="Calibri" pitchFamily="34" charset="0"/>
              </a:rPr>
              <a:t>: 1 столбец , 0-1 строка.</a:t>
            </a:r>
          </a:p>
          <a:p>
            <a:pPr marL="308610" indent="-308610">
              <a:spcBef>
                <a:spcPts val="540"/>
              </a:spcBef>
              <a:spcAft>
                <a:spcPts val="540"/>
              </a:spcAft>
              <a:buSzPct val="69000"/>
              <a:buFont typeface="Arial" panose="020B0604020202020204" pitchFamily="34" charset="0"/>
              <a:buChar char="•"/>
            </a:pPr>
            <a:r>
              <a:rPr lang="ru-RU" i="1" dirty="0">
                <a:ea typeface="MS PGothic" pitchFamily="34" charset="-128"/>
                <a:sym typeface="Calibri" pitchFamily="34" charset="0"/>
              </a:rPr>
              <a:t>С</a:t>
            </a:r>
            <a:r>
              <a:rPr lang="ru-RU" i="1" dirty="0" smtClean="0">
                <a:ea typeface="MS PGothic" pitchFamily="34" charset="-128"/>
                <a:sym typeface="Calibri" pitchFamily="34" charset="0"/>
              </a:rPr>
              <a:t>писок значений</a:t>
            </a:r>
            <a:r>
              <a:rPr lang="ru-RU" dirty="0" smtClean="0">
                <a:ea typeface="MS PGothic" pitchFamily="34" charset="-128"/>
                <a:sym typeface="Calibri" pitchFamily="34" charset="0"/>
              </a:rPr>
              <a:t>: 1 столбец, 0-</a:t>
            </a:r>
            <a:r>
              <a:rPr lang="en-US" dirty="0" smtClean="0">
                <a:ea typeface="MS PGothic" pitchFamily="34" charset="-128"/>
                <a:sym typeface="Calibri" pitchFamily="34" charset="0"/>
              </a:rPr>
              <a:t>N </a:t>
            </a:r>
            <a:r>
              <a:rPr lang="ru-RU" dirty="0" smtClean="0">
                <a:ea typeface="MS PGothic" pitchFamily="34" charset="-128"/>
                <a:sym typeface="Calibri" pitchFamily="34" charset="0"/>
              </a:rPr>
              <a:t>строк.</a:t>
            </a:r>
          </a:p>
          <a:p>
            <a:pPr marL="308610" indent="-308610">
              <a:spcBef>
                <a:spcPts val="540"/>
              </a:spcBef>
              <a:spcAft>
                <a:spcPts val="540"/>
              </a:spcAft>
              <a:buSzPct val="69000"/>
              <a:buFont typeface="Arial" panose="020B0604020202020204" pitchFamily="34" charset="0"/>
              <a:buChar char="•"/>
            </a:pPr>
            <a:r>
              <a:rPr lang="ru-RU" dirty="0" smtClean="0">
                <a:ea typeface="MS PGothic" pitchFamily="34" charset="-128"/>
                <a:sym typeface="Calibri" pitchFamily="34" charset="0"/>
              </a:rPr>
              <a:t>«</a:t>
            </a:r>
            <a:r>
              <a:rPr lang="ru-RU" i="1" dirty="0" smtClean="0">
                <a:ea typeface="MS PGothic" pitchFamily="34" charset="-128"/>
                <a:sym typeface="Calibri" pitchFamily="34" charset="0"/>
              </a:rPr>
              <a:t>Таблица</a:t>
            </a:r>
            <a:r>
              <a:rPr lang="ru-RU" dirty="0" smtClean="0">
                <a:ea typeface="MS PGothic" pitchFamily="34" charset="-128"/>
                <a:sym typeface="Calibri" pitchFamily="34" charset="0"/>
              </a:rPr>
              <a:t>»: 1-</a:t>
            </a:r>
            <a:r>
              <a:rPr lang="en-US" dirty="0" smtClean="0">
                <a:ea typeface="MS PGothic" pitchFamily="34" charset="-128"/>
                <a:sym typeface="Calibri" pitchFamily="34" charset="0"/>
              </a:rPr>
              <a:t>M </a:t>
            </a:r>
            <a:r>
              <a:rPr lang="ru-RU" dirty="0" smtClean="0">
                <a:ea typeface="MS PGothic" pitchFamily="34" charset="-128"/>
                <a:sym typeface="Calibri" pitchFamily="34" charset="0"/>
              </a:rPr>
              <a:t>столбцов, 0-</a:t>
            </a:r>
            <a:r>
              <a:rPr lang="en-US" dirty="0" smtClean="0">
                <a:ea typeface="MS PGothic" pitchFamily="34" charset="-128"/>
                <a:sym typeface="Calibri" pitchFamily="34" charset="0"/>
              </a:rPr>
              <a:t>N </a:t>
            </a:r>
            <a:r>
              <a:rPr lang="ru-RU" dirty="0" smtClean="0">
                <a:ea typeface="MS PGothic" pitchFamily="34" charset="-128"/>
                <a:sym typeface="Calibri" pitchFamily="34" charset="0"/>
              </a:rPr>
              <a:t>строк.</a:t>
            </a:r>
          </a:p>
          <a:p>
            <a:pPr>
              <a:spcBef>
                <a:spcPts val="540"/>
              </a:spcBef>
              <a:spcAft>
                <a:spcPts val="540"/>
              </a:spcAft>
              <a:buSzPct val="69000"/>
            </a:pPr>
            <a:endParaRPr lang="ru-RU" dirty="0">
              <a:ea typeface="MS PGothic" pitchFamily="34" charset="-128"/>
              <a:sym typeface="Calibri" pitchFamily="34" charset="0"/>
            </a:endParaRPr>
          </a:p>
          <a:p>
            <a:pPr>
              <a:spcBef>
                <a:spcPts val="540"/>
              </a:spcBef>
              <a:spcAft>
                <a:spcPts val="540"/>
              </a:spcAft>
              <a:buSzPct val="69000"/>
            </a:pPr>
            <a:r>
              <a:rPr lang="ru-RU" sz="2800" dirty="0" smtClean="0">
                <a:ea typeface="MS PGothic" pitchFamily="34" charset="-128"/>
                <a:sym typeface="Calibri" pitchFamily="34" charset="0"/>
              </a:rPr>
              <a:t>По связи с внешним запросом:</a:t>
            </a:r>
            <a:endParaRPr lang="ru-RU" sz="2800" dirty="0">
              <a:ea typeface="MS PGothic" pitchFamily="34" charset="-128"/>
              <a:sym typeface="Calibri" pitchFamily="34" charset="0"/>
            </a:endParaRPr>
          </a:p>
          <a:p>
            <a:pPr marL="308610" indent="-308610">
              <a:spcBef>
                <a:spcPts val="540"/>
              </a:spcBef>
              <a:spcAft>
                <a:spcPts val="540"/>
              </a:spcAft>
              <a:buSzPct val="69000"/>
              <a:buFont typeface="Arial" panose="020B0604020202020204" pitchFamily="34" charset="0"/>
              <a:buChar char="•"/>
            </a:pPr>
            <a:r>
              <a:rPr lang="ru-RU" i="1" dirty="0">
                <a:ea typeface="MS PGothic" pitchFamily="34" charset="-128"/>
                <a:sym typeface="Calibri" pitchFamily="34" charset="0"/>
              </a:rPr>
              <a:t>К</a:t>
            </a:r>
            <a:r>
              <a:rPr lang="ru-RU" i="1" dirty="0" smtClean="0">
                <a:ea typeface="MS PGothic" pitchFamily="34" charset="-128"/>
                <a:sym typeface="Calibri" pitchFamily="34" charset="0"/>
              </a:rPr>
              <a:t>оррелированный (связанный)</a:t>
            </a:r>
            <a:r>
              <a:rPr lang="ru-RU" dirty="0" smtClean="0">
                <a:ea typeface="MS PGothic" pitchFamily="34" charset="-128"/>
                <a:sym typeface="Calibri" pitchFamily="34" charset="0"/>
              </a:rPr>
              <a:t> </a:t>
            </a:r>
            <a:r>
              <a:rPr lang="ru-RU" dirty="0">
                <a:ea typeface="MS PGothic" pitchFamily="34" charset="-128"/>
                <a:sym typeface="Calibri" pitchFamily="34" charset="0"/>
              </a:rPr>
              <a:t>– использует в себе поля внешнего запроса</a:t>
            </a:r>
            <a:r>
              <a:rPr lang="en-US" dirty="0">
                <a:ea typeface="MS PGothic" pitchFamily="34" charset="-128"/>
                <a:sym typeface="Calibri" pitchFamily="34" charset="0"/>
              </a:rPr>
              <a:t>.</a:t>
            </a:r>
            <a:endParaRPr lang="ru-RU" dirty="0">
              <a:ea typeface="MS PGothic" pitchFamily="34" charset="-128"/>
              <a:sym typeface="Calibri" pitchFamily="34" charset="0"/>
            </a:endParaRPr>
          </a:p>
          <a:p>
            <a:pPr marL="308610" indent="-308610">
              <a:spcBef>
                <a:spcPts val="540"/>
              </a:spcBef>
              <a:spcAft>
                <a:spcPts val="540"/>
              </a:spcAft>
              <a:buSzPct val="69000"/>
              <a:buFont typeface="Arial" panose="020B0604020202020204" pitchFamily="34" charset="0"/>
              <a:buChar char="•"/>
            </a:pPr>
            <a:r>
              <a:rPr lang="ru-RU" i="1" dirty="0">
                <a:ea typeface="MS PGothic" pitchFamily="34" charset="-128"/>
                <a:sym typeface="Calibri" pitchFamily="34" charset="0"/>
              </a:rPr>
              <a:t>Н</a:t>
            </a:r>
            <a:r>
              <a:rPr lang="ru-RU" i="1" dirty="0" smtClean="0">
                <a:ea typeface="MS PGothic" pitchFamily="34" charset="-128"/>
                <a:sym typeface="Calibri" pitchFamily="34" charset="0"/>
              </a:rPr>
              <a:t>екоррелированный (несвязанный)</a:t>
            </a:r>
            <a:r>
              <a:rPr lang="ru-RU" dirty="0" smtClean="0">
                <a:ea typeface="MS PGothic" pitchFamily="34" charset="-128"/>
                <a:sym typeface="Calibri" pitchFamily="34" charset="0"/>
              </a:rPr>
              <a:t> </a:t>
            </a:r>
            <a:r>
              <a:rPr lang="ru-RU" dirty="0">
                <a:ea typeface="MS PGothic" pitchFamily="34" charset="-128"/>
                <a:sym typeface="Calibri" pitchFamily="34" charset="0"/>
              </a:rPr>
              <a:t>– самостоятельный </a:t>
            </a:r>
            <a:r>
              <a:rPr lang="ru-RU" dirty="0" smtClean="0">
                <a:ea typeface="MS PGothic" pitchFamily="34" charset="-128"/>
                <a:sym typeface="Calibri" pitchFamily="34" charset="0"/>
              </a:rPr>
              <a:t>запрос, не </a:t>
            </a:r>
            <a:r>
              <a:rPr lang="ru-RU" dirty="0">
                <a:ea typeface="MS PGothic" pitchFamily="34" charset="-128"/>
                <a:sym typeface="Calibri" pitchFamily="34" charset="0"/>
              </a:rPr>
              <a:t>использующий поля внешнего </a:t>
            </a:r>
            <a:r>
              <a:rPr lang="ru-RU" dirty="0" smtClean="0">
                <a:ea typeface="MS PGothic" pitchFamily="34" charset="-128"/>
                <a:sym typeface="Calibri" pitchFamily="34" charset="0"/>
              </a:rPr>
              <a:t>запроса.</a:t>
            </a:r>
            <a:br>
              <a:rPr lang="ru-RU" dirty="0" smtClean="0">
                <a:ea typeface="MS PGothic" pitchFamily="34" charset="-128"/>
                <a:sym typeface="Calibri" pitchFamily="34" charset="0"/>
              </a:rPr>
            </a:br>
            <a:r>
              <a:rPr lang="ru-RU" dirty="0" smtClean="0">
                <a:ea typeface="MS PGothic" pitchFamily="34" charset="-128"/>
                <a:sym typeface="Calibri" pitchFamily="34" charset="0"/>
              </a:rPr>
              <a:t>Выполняется </a:t>
            </a:r>
            <a:r>
              <a:rPr lang="ru-RU" dirty="0">
                <a:ea typeface="MS PGothic" pitchFamily="34" charset="-128"/>
                <a:sym typeface="Calibri" pitchFamily="34" charset="0"/>
              </a:rPr>
              <a:t>1 раз для внешнего запроса</a:t>
            </a:r>
            <a:r>
              <a:rPr lang="ru-RU" dirty="0" smtClean="0">
                <a:ea typeface="MS PGothic" pitchFamily="34" charset="-128"/>
                <a:sym typeface="Calibri" pitchFamily="34" charset="0"/>
              </a:rPr>
              <a:t>.</a:t>
            </a:r>
            <a:endParaRPr lang="ru-RU" dirty="0">
              <a:ea typeface="MS PGothic" pitchFamily="34" charset="-128"/>
              <a:sym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GlowByte Consulting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FCF5-F15F-4EA5-9CBA-30CB12986074}" type="slidenum">
              <a:rPr lang="ru-RU" smtClean="0"/>
              <a:t>4</a:t>
            </a:fld>
            <a:endParaRPr lang="ru-RU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554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709D9-806B-4438-822B-C146A3D1B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+mn-lt"/>
              </a:rPr>
              <a:t>Подзапросы в разных частях </a:t>
            </a:r>
            <a:r>
              <a:rPr lang="en-US" dirty="0" smtClean="0">
                <a:latin typeface="+mn-lt"/>
              </a:rPr>
              <a:t>SELECT</a:t>
            </a:r>
            <a:endParaRPr lang="ru-RU" dirty="0">
              <a:latin typeface="+mn-l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0F883-1768-45E2-BDE0-C78C3E7E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2DB2-BD87-4588-90F6-65FEEF9BFE21}" type="slidenum">
              <a:rPr lang="ru-RU" smtClean="0"/>
              <a:t>5</a:t>
            </a:fld>
            <a:endParaRPr lang="ru-RU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E6DC049A-411A-41AD-8C3D-174DA7B96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GlowByte Consulting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150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285" y="3423285"/>
            <a:ext cx="10002" cy="10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285" y="3423285"/>
            <a:ext cx="10002" cy="10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285" y="3423285"/>
            <a:ext cx="10002" cy="10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8"/>
          <p:cNvSpPr>
            <a:spLocks/>
          </p:cNvSpPr>
          <p:nvPr/>
        </p:nvSpPr>
        <p:spPr bwMode="auto">
          <a:xfrm>
            <a:off x="895349" y="1543661"/>
            <a:ext cx="9058275" cy="1498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/>
          <a:p>
            <a:pPr>
              <a:spcBef>
                <a:spcPts val="540"/>
              </a:spcBef>
              <a:spcAft>
                <a:spcPts val="540"/>
              </a:spcAft>
              <a:buSzPct val="69000"/>
            </a:pPr>
            <a:r>
              <a:rPr lang="ru-RU" sz="2800" b="1" dirty="0">
                <a:ea typeface="MS PGothic" pitchFamily="34" charset="-128"/>
                <a:sym typeface="Calibri" pitchFamily="34" charset="0"/>
              </a:rPr>
              <a:t>Только </a:t>
            </a:r>
            <a:r>
              <a:rPr lang="ru-RU" sz="2800" b="1" dirty="0" smtClean="0">
                <a:ea typeface="MS PGothic" pitchFamily="34" charset="-128"/>
                <a:sym typeface="Calibri" pitchFamily="34" charset="0"/>
              </a:rPr>
              <a:t>некоррелированные*</a:t>
            </a:r>
            <a:r>
              <a:rPr lang="ru-RU" sz="2800" dirty="0" smtClean="0">
                <a:ea typeface="MS PGothic" pitchFamily="34" charset="-128"/>
                <a:sym typeface="Calibri" pitchFamily="34" charset="0"/>
              </a:rPr>
              <a:t>.</a:t>
            </a:r>
            <a:endParaRPr lang="en-US" sz="2800" dirty="0">
              <a:ea typeface="MS PGothic" pitchFamily="34" charset="-128"/>
              <a:sym typeface="Calibri" pitchFamily="34" charset="0"/>
            </a:endParaRPr>
          </a:p>
          <a:p>
            <a:pPr>
              <a:spcBef>
                <a:spcPts val="540"/>
              </a:spcBef>
              <a:spcAft>
                <a:spcPts val="540"/>
              </a:spcAft>
              <a:buSzPct val="69000"/>
            </a:pPr>
            <a:r>
              <a:rPr lang="ru-RU" dirty="0">
                <a:ea typeface="MS PGothic" pitchFamily="34" charset="-128"/>
                <a:sym typeface="Calibri" pitchFamily="34" charset="0"/>
              </a:rPr>
              <a:t>К ним обращаемся, как к таблицам.</a:t>
            </a:r>
            <a:r>
              <a:rPr lang="en-US" dirty="0">
                <a:ea typeface="MS PGothic" pitchFamily="34" charset="-128"/>
                <a:sym typeface="Calibri" pitchFamily="34" charset="0"/>
              </a:rPr>
              <a:t/>
            </a:r>
            <a:br>
              <a:rPr lang="en-US" dirty="0">
                <a:ea typeface="MS PGothic" pitchFamily="34" charset="-128"/>
                <a:sym typeface="Calibri" pitchFamily="34" charset="0"/>
              </a:rPr>
            </a:br>
            <a:r>
              <a:rPr lang="ru-RU" dirty="0">
                <a:ea typeface="MS PGothic" pitchFamily="34" charset="-128"/>
                <a:sym typeface="Calibri" pitchFamily="34" charset="0"/>
              </a:rPr>
              <a:t>Не забываем давать </a:t>
            </a:r>
            <a:r>
              <a:rPr lang="en-US" dirty="0">
                <a:ea typeface="MS PGothic" pitchFamily="34" charset="-128"/>
                <a:sym typeface="Calibri" pitchFamily="34" charset="0"/>
              </a:rPr>
              <a:t>alias</a:t>
            </a:r>
            <a:r>
              <a:rPr lang="ru-RU" dirty="0">
                <a:ea typeface="MS PGothic" pitchFamily="34" charset="-128"/>
                <a:sym typeface="Calibri" pitchFamily="34" charset="0"/>
              </a:rPr>
              <a:t>-ы, </a:t>
            </a:r>
            <a:r>
              <a:rPr lang="ru-RU" dirty="0" smtClean="0">
                <a:ea typeface="MS PGothic" pitchFamily="34" charset="-128"/>
                <a:sym typeface="Calibri" pitchFamily="34" charset="0"/>
              </a:rPr>
              <a:t>желательно </a:t>
            </a:r>
            <a:r>
              <a:rPr lang="ru-RU" dirty="0">
                <a:ea typeface="MS PGothic" pitchFamily="34" charset="-128"/>
                <a:sym typeface="Calibri" pitchFamily="34" charset="0"/>
              </a:rPr>
              <a:t>осмысленные.</a:t>
            </a:r>
          </a:p>
          <a:p>
            <a:pPr>
              <a:spcBef>
                <a:spcPts val="540"/>
              </a:spcBef>
              <a:spcAft>
                <a:spcPts val="540"/>
              </a:spcAft>
              <a:buSzPct val="69000"/>
            </a:pPr>
            <a:endParaRPr lang="en-US" sz="2800" dirty="0">
              <a:ea typeface="MS PGothic" pitchFamily="34" charset="-128"/>
              <a:cs typeface="Calibri" panose="020F0502020204030204" pitchFamily="34" charset="0"/>
              <a:sym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325575" y="2881213"/>
            <a:ext cx="710669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Последний платеж по каждому счету</a:t>
            </a:r>
            <a:endParaRPr lang="ru-RU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ACC_ID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DT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ACC_ID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ROW_NUMBER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ACC_ID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DT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ACC_HIST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RN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GlowByte Consulting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FCF5-F15F-4EA5-9CBA-30CB12986074}" type="slidenum">
              <a:rPr lang="ru-RU" smtClean="0"/>
              <a:t>6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Подзапросы во </a:t>
            </a:r>
            <a:r>
              <a:rPr lang="en-US" dirty="0" smtClean="0"/>
              <a:t>FROM</a:t>
            </a:r>
            <a:endParaRPr lang="ru-RU" dirty="0"/>
          </a:p>
        </p:txBody>
      </p:sp>
      <p:sp>
        <p:nvSpPr>
          <p:cNvPr id="9" name="Rectangle 8"/>
          <p:cNvSpPr/>
          <p:nvPr/>
        </p:nvSpPr>
        <p:spPr>
          <a:xfrm>
            <a:off x="6878921" y="5912405"/>
            <a:ext cx="4474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540"/>
              </a:spcBef>
              <a:spcAft>
                <a:spcPts val="540"/>
              </a:spcAft>
              <a:buSzPct val="69000"/>
            </a:pPr>
            <a:r>
              <a:rPr lang="ru-RU" i="1" dirty="0" smtClean="0">
                <a:solidFill>
                  <a:prstClr val="black"/>
                </a:solidFill>
                <a:latin typeface="Calibri Light" panose="020F0302020204030204"/>
                <a:ea typeface="MS PGothic" pitchFamily="34" charset="-128"/>
                <a:sym typeface="Calibri" pitchFamily="34" charset="0"/>
              </a:rPr>
              <a:t>* за исключением применения </a:t>
            </a:r>
            <a:r>
              <a:rPr lang="en-US" i="1" dirty="0" smtClean="0">
                <a:solidFill>
                  <a:prstClr val="black"/>
                </a:solidFill>
                <a:latin typeface="Calibri Light" panose="020F0302020204030204"/>
                <a:ea typeface="MS PGothic" pitchFamily="34" charset="-128"/>
                <a:sym typeface="Calibri" pitchFamily="34" charset="0"/>
              </a:rPr>
              <a:t>CROSS APPLY</a:t>
            </a:r>
            <a:endParaRPr lang="ru-RU" i="1" dirty="0">
              <a:solidFill>
                <a:prstClr val="black"/>
              </a:solidFill>
              <a:latin typeface="Calibri Light" panose="020F0302020204030204"/>
              <a:ea typeface="MS PGothic" pitchFamily="34" charset="-128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34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CROSS APPLY - </a:t>
            </a:r>
            <a:r>
              <a:rPr lang="ru-RU" smtClean="0"/>
              <a:t>пример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6846455" cy="939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mtClean="0">
                <a:ea typeface="MS PGothic" pitchFamily="34" charset="-128"/>
              </a:rPr>
              <a:t>Для каждой страны отобрать топ-3 городов по численности</a:t>
            </a:r>
            <a:r>
              <a:rPr lang="en-US" smtClean="0">
                <a:ea typeface="MS PGothic" pitchFamily="34" charset="-128"/>
              </a:rPr>
              <a:t> </a:t>
            </a:r>
            <a:r>
              <a:rPr lang="ru-RU" smtClean="0">
                <a:ea typeface="MS PGothic" pitchFamily="34" charset="-128"/>
              </a:rPr>
              <a:t>населения:</a:t>
            </a:r>
            <a:endParaRPr lang="ru-RU" dirty="0">
              <a:ea typeface="MS PGothic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GlowByte Consulting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FCF5-F15F-4EA5-9CBA-30CB12986074}" type="slidenum">
              <a:rPr lang="ru-RU" smtClean="0"/>
              <a:t>7</a:t>
            </a:fld>
            <a:endParaRPr lang="ru-RU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2410"/>
              </p:ext>
            </p:extLst>
          </p:nvPr>
        </p:nvGraphicFramePr>
        <p:xfrm>
          <a:off x="873418" y="2983443"/>
          <a:ext cx="4533900" cy="1524000"/>
        </p:xfrm>
        <a:graphic>
          <a:graphicData uri="http://schemas.openxmlformats.org/drawingml/2006/table">
            <a:tbl>
              <a:tblPr firstRow="1"/>
              <a:tblGrid>
                <a:gridCol w="1358900">
                  <a:extLst>
                    <a:ext uri="{9D8B030D-6E8A-4147-A177-3AD203B41FA5}">
                      <a16:colId xmlns:a16="http://schemas.microsoft.com/office/drawing/2014/main" val="3609411591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1009890887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670822979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COUNTRY_ID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COUNTRY_NAME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CAPITAL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34083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952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Russia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Moscow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709803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952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Kingdom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London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405592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952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Washington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168643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952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Poland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Warsaw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941298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873418" y="2610583"/>
            <a:ext cx="1122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COUNTRY</a:t>
            </a:r>
            <a:endParaRPr lang="ru-RU" i="1" dirty="0"/>
          </a:p>
        </p:txBody>
      </p:sp>
      <p:sp>
        <p:nvSpPr>
          <p:cNvPr id="13" name="Rectangle 12"/>
          <p:cNvSpPr/>
          <p:nvPr/>
        </p:nvSpPr>
        <p:spPr>
          <a:xfrm>
            <a:off x="6539350" y="2610583"/>
            <a:ext cx="599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CITY</a:t>
            </a:r>
            <a:endParaRPr lang="ru-RU" i="1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543088"/>
              </p:ext>
            </p:extLst>
          </p:nvPr>
        </p:nvGraphicFramePr>
        <p:xfrm>
          <a:off x="6539350" y="2979915"/>
          <a:ext cx="4787900" cy="2387600"/>
        </p:xfrm>
        <a:graphic>
          <a:graphicData uri="http://schemas.openxmlformats.org/drawingml/2006/table">
            <a:tbl>
              <a:tblPr firstRow="1"/>
              <a:tblGrid>
                <a:gridCol w="1562100">
                  <a:extLst>
                    <a:ext uri="{9D8B030D-6E8A-4147-A177-3AD203B41FA5}">
                      <a16:colId xmlns:a16="http://schemas.microsoft.com/office/drawing/2014/main" val="3829444319"/>
                    </a:ext>
                  </a:extLst>
                </a:gridCol>
                <a:gridCol w="1612900">
                  <a:extLst>
                    <a:ext uri="{9D8B030D-6E8A-4147-A177-3AD203B41FA5}">
                      <a16:colId xmlns:a16="http://schemas.microsoft.com/office/drawing/2014/main" val="3212284860"/>
                    </a:ext>
                  </a:extLst>
                </a:gridCol>
                <a:gridCol w="1612900">
                  <a:extLst>
                    <a:ext uri="{9D8B030D-6E8A-4147-A177-3AD203B41FA5}">
                      <a16:colId xmlns:a16="http://schemas.microsoft.com/office/drawing/2014/main" val="764264588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CITY_NAME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COUNTRY_ID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POPULATION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168367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Moscow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952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13 000 000</a:t>
                      </a:r>
                    </a:p>
                  </a:txBody>
                  <a:tcPr marL="6350" marR="952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111126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Saransk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952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300 000</a:t>
                      </a:r>
                    </a:p>
                  </a:txBody>
                  <a:tcPr marL="6350" marR="952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792988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London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952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11 000 000</a:t>
                      </a:r>
                    </a:p>
                  </a:txBody>
                  <a:tcPr marL="6350" marR="952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697597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Manchester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952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2 720 000</a:t>
                      </a:r>
                    </a:p>
                  </a:txBody>
                  <a:tcPr marL="6350" marR="952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471075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 Angeles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952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3 795 000</a:t>
                      </a:r>
                    </a:p>
                  </a:txBody>
                  <a:tcPr marL="6350" marR="952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95352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Wroclaw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952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635 000</a:t>
                      </a:r>
                    </a:p>
                  </a:txBody>
                  <a:tcPr marL="6350" marR="952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392515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0828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51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APPLY - </a:t>
            </a:r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GlowByte Consulting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FCF5-F15F-4EA5-9CBA-30CB12986074}" type="slidenum">
              <a:rPr lang="ru-RU" smtClean="0"/>
              <a:t>8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6327" y="1860560"/>
            <a:ext cx="616065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Топ-3 городов по численности</a:t>
            </a:r>
            <a:endParaRPr lang="en-US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населения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каждой стране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*/</a:t>
            </a:r>
            <a:endParaRPr lang="ru-RU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COUNTRY.COUNTRY_NAME,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CITIES_TOP_3.CITY_NAME,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CITIES_TOP_3.POPULATION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 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COUNTRY</a:t>
            </a:r>
            <a:endParaRPr lang="en-US" dirty="0">
              <a:solidFill>
                <a:srgbClr val="808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CROSS APPLY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SELECT</a:t>
            </a:r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 3 *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CITY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CITY.COUNTRY_ID = COUNTRY.COUNTRY_ID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 BY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CITY.POPULATION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CITIES_TOP_3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634105"/>
              </p:ext>
            </p:extLst>
          </p:nvPr>
        </p:nvGraphicFramePr>
        <p:xfrm>
          <a:off x="6326909" y="1860560"/>
          <a:ext cx="5469661" cy="3923030"/>
        </p:xfrm>
        <a:graphic>
          <a:graphicData uri="http://schemas.openxmlformats.org/drawingml/2006/table">
            <a:tbl>
              <a:tblPr firstRow="1"/>
              <a:tblGrid>
                <a:gridCol w="1948875">
                  <a:extLst>
                    <a:ext uri="{9D8B030D-6E8A-4147-A177-3AD203B41FA5}">
                      <a16:colId xmlns:a16="http://schemas.microsoft.com/office/drawing/2014/main" val="48764633"/>
                    </a:ext>
                  </a:extLst>
                </a:gridCol>
                <a:gridCol w="1838036">
                  <a:extLst>
                    <a:ext uri="{9D8B030D-6E8A-4147-A177-3AD203B41FA5}">
                      <a16:colId xmlns:a16="http://schemas.microsoft.com/office/drawing/2014/main" val="1925377913"/>
                    </a:ext>
                  </a:extLst>
                </a:gridCol>
                <a:gridCol w="1682750">
                  <a:extLst>
                    <a:ext uri="{9D8B030D-6E8A-4147-A177-3AD203B41FA5}">
                      <a16:colId xmlns:a16="http://schemas.microsoft.com/office/drawing/2014/main" val="1278133152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COUNTRY_NAME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CITY_NAME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POPULATION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082028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Russia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Moscow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13 000 000</a:t>
                      </a:r>
                    </a:p>
                  </a:txBody>
                  <a:tcPr marL="6350" marR="952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615855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Russia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Saint Petersburg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5 400 000</a:t>
                      </a:r>
                    </a:p>
                  </a:txBody>
                  <a:tcPr marL="6350" marR="952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545402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Russia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Novosibirsk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1 620 000</a:t>
                      </a:r>
                    </a:p>
                  </a:txBody>
                  <a:tcPr marL="6350" marR="952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4472385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Kingdom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London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11 000 000</a:t>
                      </a:r>
                    </a:p>
                  </a:txBody>
                  <a:tcPr marL="6350" marR="952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056292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Kingdom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Manchester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2 720 000</a:t>
                      </a:r>
                    </a:p>
                  </a:txBody>
                  <a:tcPr marL="6350" marR="952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375036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Kingdom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Birmingham-Wolverhampton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2 605 000</a:t>
                      </a:r>
                    </a:p>
                  </a:txBody>
                  <a:tcPr marL="6350" marR="952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525008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York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8 190 000</a:t>
                      </a:r>
                    </a:p>
                  </a:txBody>
                  <a:tcPr marL="6350" marR="952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804141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 Angeles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3 795 000</a:t>
                      </a:r>
                    </a:p>
                  </a:txBody>
                  <a:tcPr marL="6350" marR="952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571175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Chicago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2 697 000</a:t>
                      </a:r>
                    </a:p>
                  </a:txBody>
                  <a:tcPr marL="6350" marR="952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6989908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Poland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Warsaw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1 702 000</a:t>
                      </a:r>
                    </a:p>
                  </a:txBody>
                  <a:tcPr marL="6350" marR="952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287817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Poland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Lodz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768 000</a:t>
                      </a:r>
                    </a:p>
                  </a:txBody>
                  <a:tcPr marL="6350" marR="952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8551219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Poland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Krakow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755 000</a:t>
                      </a:r>
                    </a:p>
                  </a:txBody>
                  <a:tcPr marL="6350" marR="952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59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306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285" y="3423285"/>
            <a:ext cx="10002" cy="10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285" y="3423285"/>
            <a:ext cx="10002" cy="10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285" y="3423285"/>
            <a:ext cx="10002" cy="10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8"/>
          <p:cNvSpPr>
            <a:spLocks/>
          </p:cNvSpPr>
          <p:nvPr/>
        </p:nvSpPr>
        <p:spPr bwMode="auto">
          <a:xfrm>
            <a:off x="838200" y="1576388"/>
            <a:ext cx="10067925" cy="444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/>
          <a:p>
            <a:pPr algn="l"/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Сотрудники, которые являются менеджерами</a:t>
            </a:r>
            <a:endParaRPr lang="ru-RU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EMPLOYEE_ID, FNAME, LNAME, TITLE</a:t>
            </a:r>
          </a:p>
          <a:p>
            <a:pPr algn="l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EMPLOYEES</a:t>
            </a:r>
          </a:p>
          <a:p>
            <a:pPr algn="l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EMPLOYEE_ID IN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MANAGER_ID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EMPLOYEES);</a:t>
            </a:r>
            <a:endParaRPr lang="ru-RU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endParaRPr lang="ru-RU" dirty="0" smtClean="0">
              <a:highlight>
                <a:srgbClr val="FFFFFF"/>
              </a:highlight>
              <a:latin typeface="Calibri" panose="020F0502020204030204" pitchFamily="34" charset="0"/>
              <a:ea typeface="MS PGothic" pitchFamily="34" charset="-128"/>
              <a:cs typeface="Calibri" panose="020F0502020204030204" pitchFamily="34" charset="0"/>
              <a:sym typeface="Times New Roman" pitchFamily="18" charset="0"/>
            </a:endParaRP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 Находим сотрудников из списка</a:t>
            </a:r>
            <a:endParaRPr lang="en-US" dirty="0">
              <a:highlight>
                <a:srgbClr val="FFFFFF"/>
              </a:highlight>
              <a:latin typeface="Calibri" panose="020F0502020204030204" pitchFamily="34" charset="0"/>
              <a:ea typeface="MS PGothic" pitchFamily="34" charset="-128"/>
              <a:cs typeface="Calibri" panose="020F0502020204030204" pitchFamily="34" charset="0"/>
              <a:sym typeface="Times New Roman" pitchFamily="18" charset="0"/>
            </a:endParaRPr>
          </a:p>
          <a:p>
            <a:pPr algn="l"/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EMPLOYEE_LIST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'Sarah'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FIRST_NAME, 'Bell'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LAST_NAME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DUAL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endParaRPr lang="en-US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'Britney'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FIRST_NAME, 'Everett'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LAST_NAME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DUAL</a:t>
            </a:r>
          </a:p>
          <a:p>
            <a:pPr algn="l"/>
            <a:r>
              <a:rPr lang="ru-RU" dirty="0"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algn="l"/>
            <a:endParaRPr lang="ru-RU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</a:p>
          <a:p>
            <a:pPr algn="l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EMPLOYEES</a:t>
            </a:r>
          </a:p>
          <a:p>
            <a:pPr algn="l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(FIRST_NAME, LAST_NAME) IN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FIRST_NAME, LAST_NAME</a:t>
            </a:r>
          </a:p>
          <a:p>
            <a:pPr algn="l"/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EMPLOYEE_LIST);</a:t>
            </a:r>
            <a:endParaRPr lang="ru-RU" dirty="0">
              <a:latin typeface="Calibri" panose="020F0502020204030204" pitchFamily="34" charset="0"/>
              <a:ea typeface="MS PGothic" pitchFamily="34" charset="-128"/>
              <a:cs typeface="Calibri" panose="020F0502020204030204" pitchFamily="34" charset="0"/>
              <a:sym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GlowByte Consulting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FCF5-F15F-4EA5-9CBA-30CB12986074}" type="slidenum">
              <a:rPr lang="ru-RU" smtClean="0"/>
              <a:t>9</a:t>
            </a:fld>
            <a:endParaRPr lang="ru-RU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Некоррелированные в </a:t>
            </a:r>
            <a:r>
              <a:rPr lang="en-US" dirty="0" smtClean="0"/>
              <a:t>WHERE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455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1280</Words>
  <Application>Microsoft Office PowerPoint</Application>
  <PresentationFormat>Widescreen</PresentationFormat>
  <Paragraphs>332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MS PGothic</vt:lpstr>
      <vt:lpstr>Arial</vt:lpstr>
      <vt:lpstr>Calibri</vt:lpstr>
      <vt:lpstr>Calibri Light</vt:lpstr>
      <vt:lpstr>Consolas</vt:lpstr>
      <vt:lpstr>Times New Roman</vt:lpstr>
      <vt:lpstr>Wingdings</vt:lpstr>
      <vt:lpstr>Office Theme</vt:lpstr>
      <vt:lpstr>PowerPoint Presentation</vt:lpstr>
      <vt:lpstr>Определение и классификация</vt:lpstr>
      <vt:lpstr>PowerPoint Presentation</vt:lpstr>
      <vt:lpstr>Классификация</vt:lpstr>
      <vt:lpstr>Подзапросы в разных частях SELECT</vt:lpstr>
      <vt:lpstr>Подзапросы во FROM</vt:lpstr>
      <vt:lpstr>CROSS APPLY - пример</vt:lpstr>
      <vt:lpstr>CROSS APPLY - пример</vt:lpstr>
      <vt:lpstr>Некоррелированные в WHERE</vt:lpstr>
      <vt:lpstr>Коррелированные в WHERE</vt:lpstr>
      <vt:lpstr>Подзапросы в SELECT</vt:lpstr>
      <vt:lpstr>JOIN vs подзапрос</vt:lpstr>
      <vt:lpstr>Подзапросы в HAVING</vt:lpstr>
      <vt:lpstr>Функции от подзапросов</vt:lpstr>
      <vt:lpstr>EXISTS</vt:lpstr>
      <vt:lpstr>SOME, ANY, ALL</vt:lpstr>
      <vt:lpstr>Важное про ALL и NOT IN</vt:lpstr>
      <vt:lpstr>CTE и view</vt:lpstr>
      <vt:lpstr>CTE – common table expressions</vt:lpstr>
      <vt:lpstr>Пример CTE</vt:lpstr>
      <vt:lpstr>View</vt:lpstr>
      <vt:lpstr>Всё! А где потренироваться?</vt:lpstr>
      <vt:lpstr>PowerPoint Presentation</vt:lpstr>
      <vt:lpstr>Вопросы, пожелания?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Эмиль Вахитов</dc:creator>
  <cp:lastModifiedBy>Эмиль Вахитов</cp:lastModifiedBy>
  <cp:revision>84</cp:revision>
  <dcterms:created xsi:type="dcterms:W3CDTF">2021-03-17T14:06:48Z</dcterms:created>
  <dcterms:modified xsi:type="dcterms:W3CDTF">2021-07-16T05:54:11Z</dcterms:modified>
</cp:coreProperties>
</file>