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1" r:id="rId3"/>
    <p:sldId id="323" r:id="rId4"/>
    <p:sldId id="324" r:id="rId5"/>
    <p:sldId id="325" r:id="rId6"/>
    <p:sldId id="326" r:id="rId7"/>
    <p:sldId id="327" r:id="rId8"/>
    <p:sldId id="328" r:id="rId9"/>
    <p:sldId id="330" r:id="rId10"/>
    <p:sldId id="329" r:id="rId11"/>
    <p:sldId id="331" r:id="rId12"/>
    <p:sldId id="332" r:id="rId13"/>
    <p:sldId id="334" r:id="rId14"/>
    <p:sldId id="346" r:id="rId15"/>
    <p:sldId id="335" r:id="rId16"/>
    <p:sldId id="347" r:id="rId17"/>
    <p:sldId id="336" r:id="rId18"/>
    <p:sldId id="337" r:id="rId19"/>
    <p:sldId id="338" r:id="rId20"/>
    <p:sldId id="340" r:id="rId21"/>
    <p:sldId id="341" r:id="rId22"/>
    <p:sldId id="342" r:id="rId23"/>
    <p:sldId id="343" r:id="rId24"/>
    <p:sldId id="344" r:id="rId25"/>
    <p:sldId id="345" r:id="rId26"/>
    <p:sldId id="339" r:id="rId27"/>
    <p:sldId id="349" r:id="rId28"/>
    <p:sldId id="348" r:id="rId29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66"/>
    <a:srgbClr val="FFCC99"/>
    <a:srgbClr val="FFD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918" autoAdjust="0"/>
  </p:normalViewPr>
  <p:slideViewPr>
    <p:cSldViewPr>
      <p:cViewPr varScale="1">
        <p:scale>
          <a:sx n="99" d="100"/>
          <a:sy n="99" d="100"/>
        </p:scale>
        <p:origin x="1662" y="84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60843-70E6-4C40-A3FF-5C2EB7BBC478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7645-AE1D-4F61-82CD-267789009D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5519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0E40BB-0851-4FE4-AAA8-E361FA417543}" type="datetimeFigureOut">
              <a:rPr lang="en-US"/>
              <a:pPr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CB0EC7-0748-4431-B58B-7DBD5B7BA1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8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B0EC7-0748-4431-B58B-7DBD5B7BA1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7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Номер слайда 1"/>
          <p:cNvSpPr>
            <a:spLocks noGrp="1"/>
          </p:cNvSpPr>
          <p:nvPr>
            <p:ph type="sldNum" sz="quarter" idx="4"/>
          </p:nvPr>
        </p:nvSpPr>
        <p:spPr>
          <a:xfrm>
            <a:off x="9347200" y="0"/>
            <a:ext cx="801688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BB32-E265-4A76-9D66-DBE02ED919FB}" type="slidenum">
              <a:rPr lang="ru-RU" smtClean="0"/>
              <a:pPr/>
              <a:t>‹#›</a:t>
            </a:fld>
            <a:r>
              <a:rPr lang="ru-RU" dirty="0"/>
              <a:t>/30 </a:t>
            </a:r>
          </a:p>
        </p:txBody>
      </p:sp>
    </p:spTree>
    <p:extLst>
      <p:ext uri="{BB962C8B-B14F-4D97-AF65-F5344CB8AC3E}">
        <p14:creationId xmlns:p14="http://schemas.microsoft.com/office/powerpoint/2010/main" val="2037903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01688" y="4895850"/>
            <a:ext cx="8636000" cy="27241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1688" y="1323975"/>
            <a:ext cx="8636000" cy="35718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>
          <a:xfrm>
            <a:off x="9347200" y="0"/>
            <a:ext cx="801688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BB32-E265-4A76-9D66-DBE02ED919FB}" type="slidenum">
              <a:rPr lang="ru-RU" smtClean="0"/>
              <a:pPr/>
              <a:t>‹#›</a:t>
            </a:fld>
            <a:r>
              <a:rPr lang="ru-RU" dirty="0"/>
              <a:t>/30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Arial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old" charset="0"/>
          <a:ea typeface="ヒラギノ角ゴ ProN W6" charset="0"/>
          <a:cs typeface="ヒラギノ角ゴ ProN W6" charset="0"/>
          <a:sym typeface="Arial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old" charset="0"/>
          <a:ea typeface="ヒラギノ角ゴ ProN W6" charset="0"/>
          <a:cs typeface="ヒラギノ角ゴ ProN W6" charset="0"/>
          <a:sym typeface="Arial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old" charset="0"/>
          <a:ea typeface="ヒラギノ角ゴ ProN W6" charset="0"/>
          <a:cs typeface="ヒラギノ角ゴ ProN W6" charset="0"/>
          <a:sym typeface="Arial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old" charset="0"/>
          <a:ea typeface="ヒラギノ角ゴ ProN W6" charset="0"/>
          <a:cs typeface="ヒラギノ角ゴ ProN W6" charset="0"/>
          <a:sym typeface="Arial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old" charset="0"/>
          <a:ea typeface="ヒラギノ角ゴ ProN W6" charset="0"/>
          <a:cs typeface="ヒラギノ角ゴ ProN W6" charset="0"/>
          <a:sym typeface="Arial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old" charset="0"/>
          <a:ea typeface="ヒラギノ角ゴ ProN W6" charset="0"/>
          <a:cs typeface="ヒラギノ角ゴ ProN W6" charset="0"/>
          <a:sym typeface="Arial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old" charset="0"/>
          <a:ea typeface="ヒラギノ角ゴ ProN W6" charset="0"/>
          <a:cs typeface="ヒラギノ角ゴ ProN W6" charset="0"/>
          <a:sym typeface="Arial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old" charset="0"/>
          <a:ea typeface="ヒラギノ角ゴ ProN W6" charset="0"/>
          <a:cs typeface="ヒラギノ角ゴ ProN W6" charset="0"/>
          <a:sym typeface="Arial Bold" charset="0"/>
        </a:defRPr>
      </a:lvl9pPr>
    </p:titleStyle>
    <p:bodyStyle>
      <a:lvl1pPr marL="342900" indent="-342900" algn="l" rtl="0" eaLnBrk="0" fontAlgn="base" hangingPunct="0">
        <a:spcBef>
          <a:spcPts val="5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455613" indent="1588" algn="l" rtl="0" eaLnBrk="0" fontAlgn="base" hangingPunct="0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63613" indent="-49213" algn="l" rtl="0" eaLnBrk="0" fontAlgn="base" hangingPunct="0">
        <a:spcBef>
          <a:spcPts val="4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471613" indent="-100013" algn="l" rtl="0" eaLnBrk="0" fontAlgn="base" hangingPunct="0">
        <a:spcBef>
          <a:spcPts val="4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979613" indent="-150813" algn="l" rtl="0" eaLnBrk="0" fontAlgn="base" hangingPunct="0">
        <a:spcBef>
          <a:spcPts val="4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436813" algn="l" rtl="0" fontAlgn="base">
        <a:spcBef>
          <a:spcPts val="4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894013" algn="l" rtl="0" fontAlgn="base">
        <a:spcBef>
          <a:spcPts val="4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351213" algn="l" rtl="0" fontAlgn="base">
        <a:spcBef>
          <a:spcPts val="4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08413" algn="l" rtl="0" fontAlgn="base">
        <a:spcBef>
          <a:spcPts val="4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iki.glowbyteconsulting.com/x/FwDN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673100" y="3067287"/>
            <a:ext cx="8813800" cy="131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ru-RU" sz="4000" b="1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Основы баз данных и </a:t>
            </a:r>
            <a:r>
              <a:rPr lang="en-US" sz="4000" b="1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SQL</a:t>
            </a:r>
            <a:endParaRPr lang="ru-RU" sz="4000" b="1" dirty="0">
              <a:solidFill>
                <a:schemeClr val="tx1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  <a:p>
            <a:pPr>
              <a:lnSpc>
                <a:spcPct val="95000"/>
              </a:lnSpc>
            </a:pPr>
            <a:r>
              <a:rPr lang="ru-RU" sz="4000" b="1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1.3</a:t>
            </a:r>
            <a:r>
              <a:rPr lang="en-US" sz="4000" b="1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.</a:t>
            </a:r>
          </a:p>
          <a:p>
            <a:pPr>
              <a:lnSpc>
                <a:spcPct val="95000"/>
              </a:lnSpc>
            </a:pPr>
            <a:r>
              <a:rPr lang="ru-RU" sz="4000" b="1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Типовые задачи, решаемые через </a:t>
            </a:r>
            <a:r>
              <a:rPr lang="en-US" sz="4000" b="1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80318649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167928" y="144661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На входе задачи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67928" y="1201256"/>
            <a:ext cx="8298210" cy="36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2 версионных измерения – сотрудники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(EMP)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и отделы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(DEPT)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.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10</a:t>
            </a:fld>
            <a:r>
              <a:rPr lang="ru-RU"/>
              <a:t>/30 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83251"/>
              </p:ext>
            </p:extLst>
          </p:nvPr>
        </p:nvGraphicFramePr>
        <p:xfrm>
          <a:off x="2806700" y="4852988"/>
          <a:ext cx="4546600" cy="1771650"/>
        </p:xfrm>
        <a:graphic>
          <a:graphicData uri="http://schemas.openxmlformats.org/drawingml/2006/table">
            <a:tbl>
              <a:tblPr/>
              <a:tblGrid>
                <a:gridCol w="828097">
                  <a:extLst>
                    <a:ext uri="{9D8B030D-6E8A-4147-A177-3AD203B41FA5}">
                      <a16:colId xmlns:a16="http://schemas.microsoft.com/office/drawing/2014/main" val="2920313096"/>
                    </a:ext>
                  </a:extLst>
                </a:gridCol>
                <a:gridCol w="1459481">
                  <a:extLst>
                    <a:ext uri="{9D8B030D-6E8A-4147-A177-3AD203B41FA5}">
                      <a16:colId xmlns:a16="http://schemas.microsoft.com/office/drawing/2014/main" val="4192183546"/>
                    </a:ext>
                  </a:extLst>
                </a:gridCol>
                <a:gridCol w="1129511">
                  <a:extLst>
                    <a:ext uri="{9D8B030D-6E8A-4147-A177-3AD203B41FA5}">
                      <a16:colId xmlns:a16="http://schemas.microsoft.com/office/drawing/2014/main" val="2186139782"/>
                    </a:ext>
                  </a:extLst>
                </a:gridCol>
                <a:gridCol w="1129511">
                  <a:extLst>
                    <a:ext uri="{9D8B030D-6E8A-4147-A177-3AD203B41FA5}">
                      <a16:colId xmlns:a16="http://schemas.microsoft.com/office/drawing/2014/main" val="1366812182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83334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Отдел кадров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01.01.1995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31.12.1997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68507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01.01.1998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04857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Сисадмины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01.01.1995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31.12.1997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38927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01.01.1998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5097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Фронт-офис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597181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773238" y="1633537"/>
          <a:ext cx="6692900" cy="2952750"/>
        </p:xfrm>
        <a:graphic>
          <a:graphicData uri="http://schemas.openxmlformats.org/drawingml/2006/table">
            <a:tbl>
              <a:tblPr/>
              <a:tblGrid>
                <a:gridCol w="812415">
                  <a:extLst>
                    <a:ext uri="{9D8B030D-6E8A-4147-A177-3AD203B41FA5}">
                      <a16:colId xmlns:a16="http://schemas.microsoft.com/office/drawing/2014/main" val="937969874"/>
                    </a:ext>
                  </a:extLst>
                </a:gridCol>
                <a:gridCol w="1193234">
                  <a:extLst>
                    <a:ext uri="{9D8B030D-6E8A-4147-A177-3AD203B41FA5}">
                      <a16:colId xmlns:a16="http://schemas.microsoft.com/office/drawing/2014/main" val="3089143664"/>
                    </a:ext>
                  </a:extLst>
                </a:gridCol>
                <a:gridCol w="1599441">
                  <a:extLst>
                    <a:ext uri="{9D8B030D-6E8A-4147-A177-3AD203B41FA5}">
                      <a16:colId xmlns:a16="http://schemas.microsoft.com/office/drawing/2014/main" val="4277104744"/>
                    </a:ext>
                  </a:extLst>
                </a:gridCol>
                <a:gridCol w="828282">
                  <a:extLst>
                    <a:ext uri="{9D8B030D-6E8A-4147-A177-3AD203B41FA5}">
                      <a16:colId xmlns:a16="http://schemas.microsoft.com/office/drawing/2014/main" val="424030371"/>
                    </a:ext>
                  </a:extLst>
                </a:gridCol>
                <a:gridCol w="1129764">
                  <a:extLst>
                    <a:ext uri="{9D8B030D-6E8A-4147-A177-3AD203B41FA5}">
                      <a16:colId xmlns:a16="http://schemas.microsoft.com/office/drawing/2014/main" val="3938451680"/>
                    </a:ext>
                  </a:extLst>
                </a:gridCol>
                <a:gridCol w="1129764">
                  <a:extLst>
                    <a:ext uri="{9D8B030D-6E8A-4147-A177-3AD203B41FA5}">
                      <a16:colId xmlns:a16="http://schemas.microsoft.com/office/drawing/2014/main" val="4010123286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phone_number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8813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01.05.1995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7055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16.06.2000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65232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24.02.2001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41402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Иванова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734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Гончаров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05.03.1999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5936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Лебедев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20.07.1996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15.06.1997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70756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Лебедев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16.06.1997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01.07.1997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03218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Лебедев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02.07.1997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56473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Лебедев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57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2124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167928" y="144661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Что на выходе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89012" y="1042225"/>
            <a:ext cx="8813800" cy="82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Написать запрос, который соединит эти таблицы с учетом версий.</a:t>
            </a:r>
            <a:b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</a:b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Выходная таблица – «история работы сотрудников в отделах».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11</a:t>
            </a:fld>
            <a:r>
              <a:rPr lang="ru-RU"/>
              <a:t>/30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04558"/>
              </p:ext>
            </p:extLst>
          </p:nvPr>
        </p:nvGraphicFramePr>
        <p:xfrm>
          <a:off x="788193" y="2261969"/>
          <a:ext cx="8636001" cy="3456876"/>
        </p:xfrm>
        <a:graphic>
          <a:graphicData uri="http://schemas.openxmlformats.org/drawingml/2006/table">
            <a:tbl>
              <a:tblPr/>
              <a:tblGrid>
                <a:gridCol w="792976">
                  <a:extLst>
                    <a:ext uri="{9D8B030D-6E8A-4147-A177-3AD203B41FA5}">
                      <a16:colId xmlns:a16="http://schemas.microsoft.com/office/drawing/2014/main" val="2751229545"/>
                    </a:ext>
                  </a:extLst>
                </a:gridCol>
                <a:gridCol w="1164683">
                  <a:extLst>
                    <a:ext uri="{9D8B030D-6E8A-4147-A177-3AD203B41FA5}">
                      <a16:colId xmlns:a16="http://schemas.microsoft.com/office/drawing/2014/main" val="1887049178"/>
                    </a:ext>
                  </a:extLst>
                </a:gridCol>
                <a:gridCol w="1561171">
                  <a:extLst>
                    <a:ext uri="{9D8B030D-6E8A-4147-A177-3AD203B41FA5}">
                      <a16:colId xmlns:a16="http://schemas.microsoft.com/office/drawing/2014/main" val="1100313013"/>
                    </a:ext>
                  </a:extLst>
                </a:gridCol>
                <a:gridCol w="2911707">
                  <a:extLst>
                    <a:ext uri="{9D8B030D-6E8A-4147-A177-3AD203B41FA5}">
                      <a16:colId xmlns:a16="http://schemas.microsoft.com/office/drawing/2014/main" val="107346287"/>
                    </a:ext>
                  </a:extLst>
                </a:gridCol>
                <a:gridCol w="1102732">
                  <a:extLst>
                    <a:ext uri="{9D8B030D-6E8A-4147-A177-3AD203B41FA5}">
                      <a16:colId xmlns:a16="http://schemas.microsoft.com/office/drawing/2014/main" val="3600652986"/>
                    </a:ext>
                  </a:extLst>
                </a:gridCol>
                <a:gridCol w="1102732">
                  <a:extLst>
                    <a:ext uri="{9D8B030D-6E8A-4147-A177-3AD203B41FA5}">
                      <a16:colId xmlns:a16="http://schemas.microsoft.com/office/drawing/2014/main" val="1463415107"/>
                    </a:ext>
                  </a:extLst>
                </a:gridCol>
              </a:tblGrid>
              <a:tr h="28807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emp_id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emp_name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phone_number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05852"/>
                  </a:ext>
                </a:extLst>
              </a:tr>
              <a:tr h="288073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Отдел кадров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01.05.1995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31.12.1997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884487"/>
                  </a:ext>
                </a:extLst>
              </a:tr>
              <a:tr h="288073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01.01.1998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15.06.2000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486308"/>
                  </a:ext>
                </a:extLst>
              </a:tr>
              <a:tr h="288073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16.06.2000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23.02.2001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47762"/>
                  </a:ext>
                </a:extLst>
              </a:tr>
              <a:tr h="288073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24.02.2001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31.12.9999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896941"/>
                  </a:ext>
                </a:extLst>
              </a:tr>
              <a:tr h="288073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Иванова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10.05.2001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31.12.9999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570256"/>
                  </a:ext>
                </a:extLst>
              </a:tr>
              <a:tr h="288073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Гончаров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05.03.1999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25.04.2001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425584"/>
                  </a:ext>
                </a:extLst>
              </a:tr>
              <a:tr h="288073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Лебедев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Отдел кадров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20.07.1996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15.06.1997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0069"/>
                  </a:ext>
                </a:extLst>
              </a:tr>
              <a:tr h="288073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Лебедев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Отдел кадров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16.06.1997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01.07.1997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791530"/>
                  </a:ext>
                </a:extLst>
              </a:tr>
              <a:tr h="288073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Лебедев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Системные администраторы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02.07.1997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31.12.1997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245691"/>
                  </a:ext>
                </a:extLst>
              </a:tr>
              <a:tr h="288073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Лебедев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01.01.1998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17.05.2002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21584"/>
                  </a:ext>
                </a:extLst>
              </a:tr>
              <a:tr h="288073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Лебедев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Фронт-офис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18.05.2002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31.12.9999</a:t>
                      </a:r>
                    </a:p>
                  </a:txBody>
                  <a:tcPr marL="9293" marR="9293" marT="9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051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8947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1119560" y="3233936"/>
            <a:ext cx="798307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Надо соединить таблицы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=&gt; join.</a:t>
            </a:r>
          </a:p>
          <a:p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Тип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join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-а?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12</a:t>
            </a:fld>
            <a:r>
              <a:rPr lang="ru-RU"/>
              <a:t>/30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37390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167928" y="144661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Первое условие соединения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13</a:t>
            </a:fld>
            <a:r>
              <a:rPr lang="ru-RU"/>
              <a:t>/30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180010" y="3209836"/>
            <a:ext cx="5852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EMP</a:t>
            </a:r>
          </a:p>
          <a:p>
            <a:pPr algn="l"/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DEPT</a:t>
            </a:r>
          </a:p>
          <a:p>
            <a:pPr algn="l"/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EMP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DEPT_ID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DEPT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DEPT_ID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167928" y="1201255"/>
            <a:ext cx="9304560" cy="42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Подтягиваем к каждому сотруднику версии его текущего отдела:</a:t>
            </a:r>
          </a:p>
        </p:txBody>
      </p:sp>
    </p:spTree>
    <p:extLst>
      <p:ext uri="{BB962C8B-B14F-4D97-AF65-F5344CB8AC3E}">
        <p14:creationId xmlns:p14="http://schemas.microsoft.com/office/powerpoint/2010/main" val="14289001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167928" y="144661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Второе условие соединения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14</a:t>
            </a:fld>
            <a:r>
              <a:rPr lang="ru-RU"/>
              <a:t>/30 </a:t>
            </a:r>
            <a:endParaRPr lang="ru-RU" dirty="0"/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167928" y="1201255"/>
            <a:ext cx="9304560" cy="80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Нужны не все версии отдела, а только те, которые действовали в период работы сотрудника в отделе: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83866" y="3089920"/>
            <a:ext cx="84446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EMP</a:t>
            </a:r>
          </a:p>
          <a:p>
            <a:pPr algn="l"/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DEPT</a:t>
            </a:r>
          </a:p>
          <a:p>
            <a:pPr algn="l"/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EMP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DEPT_ID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DEPT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DEPT_ID</a:t>
            </a:r>
          </a:p>
          <a:p>
            <a:pPr algn="l"/>
            <a:r>
              <a:rPr lang="en-US" sz="2400" b="1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2400" b="1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NOT(</a:t>
            </a:r>
            <a:r>
              <a:rPr lang="en-US" sz="2400" b="1" dirty="0">
                <a:highlight>
                  <a:srgbClr val="FFFFFF"/>
                </a:highlight>
                <a:latin typeface="Consolas" panose="020B0609020204030204" pitchFamily="49" charset="0"/>
              </a:rPr>
              <a:t>EMP</a:t>
            </a:r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1" dirty="0">
                <a:highlight>
                  <a:srgbClr val="FFFFFF"/>
                </a:highlight>
                <a:latin typeface="Consolas" panose="020B0609020204030204" pitchFamily="49" charset="0"/>
              </a:rPr>
              <a:t>FD </a:t>
            </a:r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b="1" dirty="0">
                <a:highlight>
                  <a:srgbClr val="FFFFFF"/>
                </a:highlight>
                <a:latin typeface="Consolas" panose="020B0609020204030204" pitchFamily="49" charset="0"/>
              </a:rPr>
              <a:t> DEPT</a:t>
            </a:r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1" dirty="0">
                <a:highlight>
                  <a:srgbClr val="FFFFFF"/>
                </a:highlight>
                <a:latin typeface="Consolas" panose="020B0609020204030204" pitchFamily="49" charset="0"/>
              </a:rPr>
              <a:t>TD </a:t>
            </a:r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sz="2400" b="1" dirty="0">
                <a:highlight>
                  <a:srgbClr val="FFFFFF"/>
                </a:highlight>
                <a:latin typeface="Consolas" panose="020B0609020204030204" pitchFamily="49" charset="0"/>
              </a:rPr>
              <a:t> DEPT</a:t>
            </a:r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1" dirty="0">
                <a:highlight>
                  <a:srgbClr val="FFFFFF"/>
                </a:highlight>
                <a:latin typeface="Consolas" panose="020B0609020204030204" pitchFamily="49" charset="0"/>
              </a:rPr>
              <a:t>FD </a:t>
            </a:r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b="1" dirty="0">
                <a:highlight>
                  <a:srgbClr val="FFFFFF"/>
                </a:highlight>
                <a:latin typeface="Consolas" panose="020B0609020204030204" pitchFamily="49" charset="0"/>
              </a:rPr>
              <a:t> EMP</a:t>
            </a:r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1" dirty="0"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9600" b="1" dirty="0"/>
          </a:p>
        </p:txBody>
      </p:sp>
      <p:sp>
        <p:nvSpPr>
          <p:cNvPr id="12" name="Rectangle 6"/>
          <p:cNvSpPr>
            <a:spLocks/>
          </p:cNvSpPr>
          <p:nvPr/>
        </p:nvSpPr>
        <p:spPr bwMode="auto">
          <a:xfrm>
            <a:off x="167928" y="5692367"/>
            <a:ext cx="9304560" cy="80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Запомните, как проверяем, что периоды времени пересекаются:</a:t>
            </a:r>
            <a:b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</a:b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проверяем, что ни один интервал не лежит после другого.</a:t>
            </a:r>
          </a:p>
        </p:txBody>
      </p:sp>
      <p:sp>
        <p:nvSpPr>
          <p:cNvPr id="13" name="Rectangle 6"/>
          <p:cNvSpPr>
            <a:spLocks/>
          </p:cNvSpPr>
          <p:nvPr/>
        </p:nvSpPr>
        <p:spPr bwMode="auto">
          <a:xfrm>
            <a:off x="167928" y="5017015"/>
            <a:ext cx="9304560" cy="40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Теперь есть все условия.</a:t>
            </a:r>
          </a:p>
        </p:txBody>
      </p:sp>
    </p:spTree>
    <p:extLst>
      <p:ext uri="{BB962C8B-B14F-4D97-AF65-F5344CB8AC3E}">
        <p14:creationId xmlns:p14="http://schemas.microsoft.com/office/powerpoint/2010/main" val="289684449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167928" y="144661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Как считаем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fd, td?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15</a:t>
            </a:fld>
            <a:r>
              <a:rPr lang="ru-RU"/>
              <a:t>/30 </a:t>
            </a:r>
            <a:endParaRPr lang="ru-RU" dirty="0"/>
          </a:p>
        </p:txBody>
      </p:sp>
      <p:cxnSp>
        <p:nvCxnSpPr>
          <p:cNvPr id="3" name="Прямая со стрелкой 2"/>
          <p:cNvCxnSpPr/>
          <p:nvPr/>
        </p:nvCxnSpPr>
        <p:spPr bwMode="auto">
          <a:xfrm>
            <a:off x="1551608" y="2225824"/>
            <a:ext cx="69127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8187222" y="1795115"/>
            <a:ext cx="287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Левая фигурная скобка 5"/>
          <p:cNvSpPr/>
          <p:nvPr/>
        </p:nvSpPr>
        <p:spPr bwMode="auto">
          <a:xfrm>
            <a:off x="4426425" y="1575718"/>
            <a:ext cx="144016" cy="410965"/>
          </a:xfrm>
          <a:prstGeom prst="leftBrac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Правая фигурная скобка 6"/>
          <p:cNvSpPr/>
          <p:nvPr/>
        </p:nvSpPr>
        <p:spPr bwMode="auto">
          <a:xfrm>
            <a:off x="5650561" y="1575718"/>
            <a:ext cx="144016" cy="410965"/>
          </a:xfrm>
          <a:prstGeom prst="rightBrac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9" name="Прямая соединительная линия 8"/>
          <p:cNvCxnSpPr>
            <a:stCxn id="6" idx="1"/>
            <a:endCxn id="7" idx="1"/>
          </p:cNvCxnSpPr>
          <p:nvPr/>
        </p:nvCxnSpPr>
        <p:spPr bwMode="auto">
          <a:xfrm>
            <a:off x="4426425" y="1781201"/>
            <a:ext cx="13681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205083" y="1575718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Версия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emp_id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Левая фигурная скобка 16"/>
          <p:cNvSpPr/>
          <p:nvPr/>
        </p:nvSpPr>
        <p:spPr bwMode="auto">
          <a:xfrm>
            <a:off x="3742349" y="2395191"/>
            <a:ext cx="144016" cy="410965"/>
          </a:xfrm>
          <a:prstGeom prst="leftBrace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Правая фигурная скобка 17"/>
          <p:cNvSpPr/>
          <p:nvPr/>
        </p:nvSpPr>
        <p:spPr bwMode="auto">
          <a:xfrm>
            <a:off x="4966485" y="2395191"/>
            <a:ext cx="144016" cy="410965"/>
          </a:xfrm>
          <a:prstGeom prst="rightBrace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" name="Прямая соединительная линия 18"/>
          <p:cNvCxnSpPr>
            <a:stCxn id="17" idx="1"/>
            <a:endCxn id="18" idx="1"/>
          </p:cNvCxnSpPr>
          <p:nvPr/>
        </p:nvCxnSpPr>
        <p:spPr bwMode="auto">
          <a:xfrm>
            <a:off x="3742349" y="2600674"/>
            <a:ext cx="13681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Левая фигурная скобка 19"/>
          <p:cNvSpPr/>
          <p:nvPr/>
        </p:nvSpPr>
        <p:spPr bwMode="auto">
          <a:xfrm>
            <a:off x="5101993" y="2395191"/>
            <a:ext cx="144016" cy="410965"/>
          </a:xfrm>
          <a:prstGeom prst="leftBrace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Правая фигурная скобка 20"/>
          <p:cNvSpPr/>
          <p:nvPr/>
        </p:nvSpPr>
        <p:spPr bwMode="auto">
          <a:xfrm>
            <a:off x="6326129" y="2395191"/>
            <a:ext cx="144016" cy="410965"/>
          </a:xfrm>
          <a:prstGeom prst="rightBrace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Прямая соединительная линия 21"/>
          <p:cNvCxnSpPr>
            <a:stCxn id="20" idx="1"/>
            <a:endCxn id="21" idx="1"/>
          </p:cNvCxnSpPr>
          <p:nvPr/>
        </p:nvCxnSpPr>
        <p:spPr bwMode="auto">
          <a:xfrm>
            <a:off x="5101993" y="2600674"/>
            <a:ext cx="13681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203303" y="2369840"/>
            <a:ext cx="2164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Версии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dept_id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928" y="3163391"/>
            <a:ext cx="3299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Итого получим 2 строки</a:t>
            </a:r>
          </a:p>
        </p:txBody>
      </p:sp>
      <p:sp>
        <p:nvSpPr>
          <p:cNvPr id="26" name="Левая фигурная скобка 25"/>
          <p:cNvSpPr/>
          <p:nvPr/>
        </p:nvSpPr>
        <p:spPr bwMode="auto">
          <a:xfrm>
            <a:off x="4426425" y="3188740"/>
            <a:ext cx="144016" cy="410965"/>
          </a:xfrm>
          <a:prstGeom prst="leftBrace">
            <a:avLst/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Правая фигурная скобка 26"/>
          <p:cNvSpPr/>
          <p:nvPr/>
        </p:nvSpPr>
        <p:spPr bwMode="auto">
          <a:xfrm>
            <a:off x="4966485" y="3188740"/>
            <a:ext cx="144016" cy="410965"/>
          </a:xfrm>
          <a:prstGeom prst="rightBrace">
            <a:avLst/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8" name="Левая фигурная скобка 27"/>
          <p:cNvSpPr/>
          <p:nvPr/>
        </p:nvSpPr>
        <p:spPr bwMode="auto">
          <a:xfrm>
            <a:off x="5101993" y="3181005"/>
            <a:ext cx="144016" cy="410965"/>
          </a:xfrm>
          <a:prstGeom prst="leftBrace">
            <a:avLst/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Правая фигурная скобка 28"/>
          <p:cNvSpPr/>
          <p:nvPr/>
        </p:nvSpPr>
        <p:spPr bwMode="auto">
          <a:xfrm>
            <a:off x="5650561" y="3177134"/>
            <a:ext cx="144016" cy="410965"/>
          </a:xfrm>
          <a:prstGeom prst="rightBrace">
            <a:avLst/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" name="Прямая соединительная линия 12"/>
          <p:cNvCxnSpPr>
            <a:stCxn id="6" idx="2"/>
            <a:endCxn id="26" idx="0"/>
          </p:cNvCxnSpPr>
          <p:nvPr/>
        </p:nvCxnSpPr>
        <p:spPr bwMode="auto">
          <a:xfrm>
            <a:off x="4570441" y="1986683"/>
            <a:ext cx="0" cy="12020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Прямая соединительная линия 31"/>
          <p:cNvCxnSpPr/>
          <p:nvPr/>
        </p:nvCxnSpPr>
        <p:spPr bwMode="auto">
          <a:xfrm>
            <a:off x="4939526" y="2831505"/>
            <a:ext cx="0" cy="3701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Прямая соединительная линия 33"/>
          <p:cNvCxnSpPr/>
          <p:nvPr/>
        </p:nvCxnSpPr>
        <p:spPr bwMode="auto">
          <a:xfrm>
            <a:off x="5246009" y="2831505"/>
            <a:ext cx="0" cy="3701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Прямая соединительная линия 34"/>
          <p:cNvCxnSpPr/>
          <p:nvPr/>
        </p:nvCxnSpPr>
        <p:spPr bwMode="auto">
          <a:xfrm>
            <a:off x="5729518" y="1973388"/>
            <a:ext cx="0" cy="12020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209455" y="4111576"/>
            <a:ext cx="8245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Новое количество версий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emp_id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= 1 +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сколько раз менялась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версия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dept_id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 период действия версии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emp_id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1 раз в данном случае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7928" y="5600678"/>
            <a:ext cx="7368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Период действия каждой новой версии – пересечение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EMP.[fd, td]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DEPT.[fd, td]</a:t>
            </a:r>
          </a:p>
        </p:txBody>
      </p:sp>
    </p:spTree>
    <p:extLst>
      <p:ext uri="{BB962C8B-B14F-4D97-AF65-F5344CB8AC3E}">
        <p14:creationId xmlns:p14="http://schemas.microsoft.com/office/powerpoint/2010/main" val="8785453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167928" y="144661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Как считаем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fd, td?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16</a:t>
            </a:fld>
            <a:r>
              <a:rPr lang="ru-RU"/>
              <a:t>/30 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2180010" y="3304808"/>
            <a:ext cx="585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GREATEST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EMP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DEPT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FD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LEAST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EMP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DEPT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TD</a:t>
            </a:r>
          </a:p>
        </p:txBody>
      </p:sp>
    </p:spTree>
    <p:extLst>
      <p:ext uri="{BB962C8B-B14F-4D97-AF65-F5344CB8AC3E}">
        <p14:creationId xmlns:p14="http://schemas.microsoft.com/office/powerpoint/2010/main" val="25128968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167928" y="144661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Итоговый запрос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17</a:t>
            </a:fld>
            <a:r>
              <a:rPr lang="ru-RU"/>
              <a:t>/30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75544" y="2453789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   EMP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EMP_ID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EMP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EMP_NAME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EMP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PHONE_NUMBER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DEPT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DEPT_NAME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   GREATEST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EMP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DEPT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FD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   LEAST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EMP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DEPT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TD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EMP</a:t>
            </a:r>
          </a:p>
          <a:p>
            <a:pPr algn="l"/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DEPT</a:t>
            </a:r>
          </a:p>
          <a:p>
            <a:pPr algn="l"/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EMP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DEPT_ID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DEPT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DEPT_ID</a:t>
            </a:r>
          </a:p>
          <a:p>
            <a:pPr algn="l"/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NOT(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EMP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FD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DEPT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TD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DEPT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FD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EMP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EMP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EMP_ID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FD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255667610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673100" y="3161928"/>
            <a:ext cx="881380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3. Задача: соединение таблицы фактов с версионной таблицей измерений.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18</a:t>
            </a:fld>
            <a:r>
              <a:rPr lang="ru-RU"/>
              <a:t>/30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91124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167928" y="144661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На входе задачи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67928" y="1201255"/>
            <a:ext cx="8813800" cy="44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Таблица фактов –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MESSAGE,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и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версионное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измерение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– ABON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19</a:t>
            </a:fld>
            <a:r>
              <a:rPr lang="ru-RU"/>
              <a:t>/30 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70824"/>
              </p:ext>
            </p:extLst>
          </p:nvPr>
        </p:nvGraphicFramePr>
        <p:xfrm>
          <a:off x="2007394" y="2035040"/>
          <a:ext cx="6197600" cy="1771650"/>
        </p:xfrm>
        <a:graphic>
          <a:graphicData uri="http://schemas.openxmlformats.org/drawingml/2006/table">
            <a:tbl>
              <a:tblPr/>
              <a:tblGrid>
                <a:gridCol w="1231269">
                  <a:extLst>
                    <a:ext uri="{9D8B030D-6E8A-4147-A177-3AD203B41FA5}">
                      <a16:colId xmlns:a16="http://schemas.microsoft.com/office/drawing/2014/main" val="2272345677"/>
                    </a:ext>
                  </a:extLst>
                </a:gridCol>
                <a:gridCol w="1053560">
                  <a:extLst>
                    <a:ext uri="{9D8B030D-6E8A-4147-A177-3AD203B41FA5}">
                      <a16:colId xmlns:a16="http://schemas.microsoft.com/office/drawing/2014/main" val="1753449666"/>
                    </a:ext>
                  </a:extLst>
                </a:gridCol>
                <a:gridCol w="2208669">
                  <a:extLst>
                    <a:ext uri="{9D8B030D-6E8A-4147-A177-3AD203B41FA5}">
                      <a16:colId xmlns:a16="http://schemas.microsoft.com/office/drawing/2014/main" val="3731106503"/>
                    </a:ext>
                  </a:extLst>
                </a:gridCol>
                <a:gridCol w="1704102">
                  <a:extLst>
                    <a:ext uri="{9D8B030D-6E8A-4147-A177-3AD203B41FA5}">
                      <a16:colId xmlns:a16="http://schemas.microsoft.com/office/drawing/2014/main" val="202266520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message_txt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message_dttm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8613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Привет!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.06.2000 9:01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14881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Купил, выезжаю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31.12.2002 22:09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51465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Я подключил связь!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18.01.2003 12:00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03071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Желаю успехов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19.06.2004 12:00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52833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 меня новый номер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.02.2005 11:00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26483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559247"/>
              </p:ext>
            </p:extLst>
          </p:nvPr>
        </p:nvGraphicFramePr>
        <p:xfrm>
          <a:off x="2007394" y="4495937"/>
          <a:ext cx="6007100" cy="1476375"/>
        </p:xfrm>
        <a:graphic>
          <a:graphicData uri="http://schemas.openxmlformats.org/drawingml/2006/table">
            <a:tbl>
              <a:tblPr/>
              <a:tblGrid>
                <a:gridCol w="875837">
                  <a:extLst>
                    <a:ext uri="{9D8B030D-6E8A-4147-A177-3AD203B41FA5}">
                      <a16:colId xmlns:a16="http://schemas.microsoft.com/office/drawing/2014/main" val="489314809"/>
                    </a:ext>
                  </a:extLst>
                </a:gridCol>
                <a:gridCol w="1247116">
                  <a:extLst>
                    <a:ext uri="{9D8B030D-6E8A-4147-A177-3AD203B41FA5}">
                      <a16:colId xmlns:a16="http://schemas.microsoft.com/office/drawing/2014/main" val="2918454459"/>
                    </a:ext>
                  </a:extLst>
                </a:gridCol>
                <a:gridCol w="1599355">
                  <a:extLst>
                    <a:ext uri="{9D8B030D-6E8A-4147-A177-3AD203B41FA5}">
                      <a16:colId xmlns:a16="http://schemas.microsoft.com/office/drawing/2014/main" val="1297061415"/>
                    </a:ext>
                  </a:extLst>
                </a:gridCol>
                <a:gridCol w="1142396">
                  <a:extLst>
                    <a:ext uri="{9D8B030D-6E8A-4147-A177-3AD203B41FA5}">
                      <a16:colId xmlns:a16="http://schemas.microsoft.com/office/drawing/2014/main" val="3117502635"/>
                    </a:ext>
                  </a:extLst>
                </a:gridCol>
                <a:gridCol w="1142396">
                  <a:extLst>
                    <a:ext uri="{9D8B030D-6E8A-4147-A177-3AD203B41FA5}">
                      <a16:colId xmlns:a16="http://schemas.microsoft.com/office/drawing/2014/main" val="100403494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abon_id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abon_name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phone_number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76078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Иванов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79161234567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435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Иванов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79170123456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24.02.2005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6586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Лебедев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79180001122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18.06.2000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06851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Орлов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79191112233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044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3202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543496" y="1289720"/>
            <a:ext cx="914501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ct val="150000"/>
              </a:lnSpc>
            </a:pP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Содержание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Slowly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changing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dimensions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(SCD).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Что это?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Типы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SCD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Тип 2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Типы версионности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Задача: пересечение версионных таблиц.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Задача: соединение таблицы фактов с версионной таблицей измерений.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Задача: сравнение двух таблиц.</a:t>
            </a:r>
            <a:endParaRPr lang="ru-RU" sz="1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2</a:t>
            </a:fld>
            <a:r>
              <a:rPr lang="ru-RU"/>
              <a:t>/30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44208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167928" y="144661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Что на выходе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67928" y="1201255"/>
            <a:ext cx="8813800" cy="80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Написать запрос, который подтянет к таблице фактов нужные версии измерения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:</a:t>
            </a:r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20</a:t>
            </a:fld>
            <a:r>
              <a:rPr lang="ru-RU"/>
              <a:t>/30 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05394"/>
              </p:ext>
            </p:extLst>
          </p:nvPr>
        </p:nvGraphicFramePr>
        <p:xfrm>
          <a:off x="1168400" y="2864569"/>
          <a:ext cx="7823200" cy="1771650"/>
        </p:xfrm>
        <a:graphic>
          <a:graphicData uri="http://schemas.openxmlformats.org/drawingml/2006/table">
            <a:tbl>
              <a:tblPr/>
              <a:tblGrid>
                <a:gridCol w="2208008">
                  <a:extLst>
                    <a:ext uri="{9D8B030D-6E8A-4147-A177-3AD203B41FA5}">
                      <a16:colId xmlns:a16="http://schemas.microsoft.com/office/drawing/2014/main" val="1908490189"/>
                    </a:ext>
                  </a:extLst>
                </a:gridCol>
                <a:gridCol w="1703592">
                  <a:extLst>
                    <a:ext uri="{9D8B030D-6E8A-4147-A177-3AD203B41FA5}">
                      <a16:colId xmlns:a16="http://schemas.microsoft.com/office/drawing/2014/main" val="3221841770"/>
                    </a:ext>
                  </a:extLst>
                </a:gridCol>
                <a:gridCol w="2208008">
                  <a:extLst>
                    <a:ext uri="{9D8B030D-6E8A-4147-A177-3AD203B41FA5}">
                      <a16:colId xmlns:a16="http://schemas.microsoft.com/office/drawing/2014/main" val="3916357295"/>
                    </a:ext>
                  </a:extLst>
                </a:gridCol>
                <a:gridCol w="1703592">
                  <a:extLst>
                    <a:ext uri="{9D8B030D-6E8A-4147-A177-3AD203B41FA5}">
                      <a16:colId xmlns:a16="http://schemas.microsoft.com/office/drawing/2014/main" val="1181355637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abon_name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phone_number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message_txt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message_dttm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2186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Лебедев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79180001122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Привет!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.06.2000 9:01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2215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Орлов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79191112233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Купил, выезжаю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31.12.2002 22:09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79565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Иванов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79161234567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Я подключил связь!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18.01.2003 12:00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91102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Лебедев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79180001122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Желаю успехов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19.06.2004 12:00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24571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Иванов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79170123456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 меня новый номер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24.02.2005 11:00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279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569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167928" y="144661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Итоговый запрос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21</a:t>
            </a:fld>
            <a:r>
              <a:rPr lang="ru-RU"/>
              <a:t>/30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7928" y="1361728"/>
            <a:ext cx="998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ABON_NAME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PHONE_NUMBER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M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MESSAGE_TXT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M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MESSAGE_DTTM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M</a:t>
            </a:r>
          </a:p>
          <a:p>
            <a:pPr algn="l"/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ABON A</a:t>
            </a:r>
          </a:p>
          <a:p>
            <a:pPr algn="l"/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M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SENDER_ID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ABON_ID</a:t>
            </a:r>
          </a:p>
          <a:p>
            <a:pPr algn="l"/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M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MESSAGE_DTTM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FD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M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MESSAGE_DTTM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TD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INTERVAL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'1'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endParaRPr lang="en-US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M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MESSAGE_DTTM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8000" dirty="0"/>
          </a:p>
        </p:txBody>
      </p:sp>
      <p:sp>
        <p:nvSpPr>
          <p:cNvPr id="12" name="Rectangle 6"/>
          <p:cNvSpPr>
            <a:spLocks/>
          </p:cNvSpPr>
          <p:nvPr/>
        </p:nvSpPr>
        <p:spPr bwMode="auto">
          <a:xfrm>
            <a:off x="167928" y="4229309"/>
            <a:ext cx="8813800" cy="159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Обратите внимание на условие на даты.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Если не использовать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interval ‘1’ second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и заменить условие на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between FD and TD –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потеряем сообщения, которые отправили в секунду между версиями.</a:t>
            </a:r>
          </a:p>
        </p:txBody>
      </p:sp>
    </p:spTree>
    <p:extLst>
      <p:ext uri="{BB962C8B-B14F-4D97-AF65-F5344CB8AC3E}">
        <p14:creationId xmlns:p14="http://schemas.microsoft.com/office/powerpoint/2010/main" val="235820107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699294" y="3432274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4. Задача: сравнение двух таблиц.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22</a:t>
            </a:fld>
            <a:r>
              <a:rPr lang="ru-RU"/>
              <a:t>/30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323839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167928" y="144661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На входе задачи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67928" y="1201255"/>
            <a:ext cx="8813800" cy="116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Две таблицы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– EMP_OLD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и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EMP_NEW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, которые нужно сравнить.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Например, они построены разными алгоритмами, и надо убедиться, что они совпадают.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23</a:t>
            </a:fld>
            <a:r>
              <a:rPr lang="ru-RU"/>
              <a:t>/30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7928" y="2784691"/>
            <a:ext cx="1515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EMP_OLD: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67928" y="4266406"/>
            <a:ext cx="1616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EMP_NEW: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23438"/>
              </p:ext>
            </p:extLst>
          </p:nvPr>
        </p:nvGraphicFramePr>
        <p:xfrm>
          <a:off x="2890044" y="2407167"/>
          <a:ext cx="4432300" cy="1181100"/>
        </p:xfrm>
        <a:graphic>
          <a:graphicData uri="http://schemas.openxmlformats.org/drawingml/2006/table">
            <a:tbl>
              <a:tblPr/>
              <a:tblGrid>
                <a:gridCol w="812218">
                  <a:extLst>
                    <a:ext uri="{9D8B030D-6E8A-4147-A177-3AD203B41FA5}">
                      <a16:colId xmlns:a16="http://schemas.microsoft.com/office/drawing/2014/main" val="226739380"/>
                    </a:ext>
                  </a:extLst>
                </a:gridCol>
                <a:gridCol w="1192945">
                  <a:extLst>
                    <a:ext uri="{9D8B030D-6E8A-4147-A177-3AD203B41FA5}">
                      <a16:colId xmlns:a16="http://schemas.microsoft.com/office/drawing/2014/main" val="1403663883"/>
                    </a:ext>
                  </a:extLst>
                </a:gridCol>
                <a:gridCol w="1599055">
                  <a:extLst>
                    <a:ext uri="{9D8B030D-6E8A-4147-A177-3AD203B41FA5}">
                      <a16:colId xmlns:a16="http://schemas.microsoft.com/office/drawing/2014/main" val="1366115032"/>
                    </a:ext>
                  </a:extLst>
                </a:gridCol>
                <a:gridCol w="828082">
                  <a:extLst>
                    <a:ext uri="{9D8B030D-6E8A-4147-A177-3AD203B41FA5}">
                      <a16:colId xmlns:a16="http://schemas.microsoft.com/office/drawing/2014/main" val="151383712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phone_number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22015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06856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Иванова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37135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Лебедев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275920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691040"/>
              </p:ext>
            </p:extLst>
          </p:nvPr>
        </p:nvGraphicFramePr>
        <p:xfrm>
          <a:off x="2890044" y="3906689"/>
          <a:ext cx="4432300" cy="1181100"/>
        </p:xfrm>
        <a:graphic>
          <a:graphicData uri="http://schemas.openxmlformats.org/drawingml/2006/table">
            <a:tbl>
              <a:tblPr/>
              <a:tblGrid>
                <a:gridCol w="812218">
                  <a:extLst>
                    <a:ext uri="{9D8B030D-6E8A-4147-A177-3AD203B41FA5}">
                      <a16:colId xmlns:a16="http://schemas.microsoft.com/office/drawing/2014/main" val="3118345761"/>
                    </a:ext>
                  </a:extLst>
                </a:gridCol>
                <a:gridCol w="1192945">
                  <a:extLst>
                    <a:ext uri="{9D8B030D-6E8A-4147-A177-3AD203B41FA5}">
                      <a16:colId xmlns:a16="http://schemas.microsoft.com/office/drawing/2014/main" val="2968851767"/>
                    </a:ext>
                  </a:extLst>
                </a:gridCol>
                <a:gridCol w="1599055">
                  <a:extLst>
                    <a:ext uri="{9D8B030D-6E8A-4147-A177-3AD203B41FA5}">
                      <a16:colId xmlns:a16="http://schemas.microsoft.com/office/drawing/2014/main" val="2121336245"/>
                    </a:ext>
                  </a:extLst>
                </a:gridCol>
                <a:gridCol w="828082">
                  <a:extLst>
                    <a:ext uri="{9D8B030D-6E8A-4147-A177-3AD203B41FA5}">
                      <a16:colId xmlns:a16="http://schemas.microsoft.com/office/drawing/2014/main" val="2757378614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phone_number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71271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63827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Иванова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42168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Сергеева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752134"/>
                  </a:ext>
                </a:extLst>
              </a:tr>
            </a:tbl>
          </a:graphicData>
        </a:graphic>
      </p:graphicFrame>
      <p:sp>
        <p:nvSpPr>
          <p:cNvPr id="16" name="Rectangle 6"/>
          <p:cNvSpPr>
            <a:spLocks/>
          </p:cNvSpPr>
          <p:nvPr/>
        </p:nvSpPr>
        <p:spPr bwMode="auto">
          <a:xfrm>
            <a:off x="167928" y="5376640"/>
            <a:ext cx="4824536" cy="160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В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NEW,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в отличие от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OLD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1 строка удалена (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emp_id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= 4)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1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строка добавлена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emp_id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= 5)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1 строка обновлена (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emp_id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= 1)</a:t>
            </a:r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3106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167928" y="144661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Что на выходе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67928" y="1201255"/>
            <a:ext cx="8813800" cy="80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Написать запрос, который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находит отличающиеся строки между двумя таблицами + из какой таблицы пришла строка: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24</a:t>
            </a:fld>
            <a:r>
              <a:rPr lang="ru-RU"/>
              <a:t>/30 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102441"/>
              </p:ext>
            </p:extLst>
          </p:nvPr>
        </p:nvGraphicFramePr>
        <p:xfrm>
          <a:off x="543496" y="2945904"/>
          <a:ext cx="9133218" cy="1464464"/>
        </p:xfrm>
        <a:graphic>
          <a:graphicData uri="http://schemas.openxmlformats.org/drawingml/2006/table">
            <a:tbl>
              <a:tblPr/>
              <a:tblGrid>
                <a:gridCol w="805687">
                  <a:extLst>
                    <a:ext uri="{9D8B030D-6E8A-4147-A177-3AD203B41FA5}">
                      <a16:colId xmlns:a16="http://schemas.microsoft.com/office/drawing/2014/main" val="1708428915"/>
                    </a:ext>
                  </a:extLst>
                </a:gridCol>
                <a:gridCol w="717565">
                  <a:extLst>
                    <a:ext uri="{9D8B030D-6E8A-4147-A177-3AD203B41FA5}">
                      <a16:colId xmlns:a16="http://schemas.microsoft.com/office/drawing/2014/main" val="1950064045"/>
                    </a:ext>
                  </a:extLst>
                </a:gridCol>
                <a:gridCol w="1019698">
                  <a:extLst>
                    <a:ext uri="{9D8B030D-6E8A-4147-A177-3AD203B41FA5}">
                      <a16:colId xmlns:a16="http://schemas.microsoft.com/office/drawing/2014/main" val="578694483"/>
                    </a:ext>
                  </a:extLst>
                </a:gridCol>
                <a:gridCol w="1123556">
                  <a:extLst>
                    <a:ext uri="{9D8B030D-6E8A-4147-A177-3AD203B41FA5}">
                      <a16:colId xmlns:a16="http://schemas.microsoft.com/office/drawing/2014/main" val="124190658"/>
                    </a:ext>
                  </a:extLst>
                </a:gridCol>
                <a:gridCol w="1236855">
                  <a:extLst>
                    <a:ext uri="{9D8B030D-6E8A-4147-A177-3AD203B41FA5}">
                      <a16:colId xmlns:a16="http://schemas.microsoft.com/office/drawing/2014/main" val="1273631525"/>
                    </a:ext>
                  </a:extLst>
                </a:gridCol>
                <a:gridCol w="1460308">
                  <a:extLst>
                    <a:ext uri="{9D8B030D-6E8A-4147-A177-3AD203B41FA5}">
                      <a16:colId xmlns:a16="http://schemas.microsoft.com/office/drawing/2014/main" val="383945576"/>
                    </a:ext>
                  </a:extLst>
                </a:gridCol>
                <a:gridCol w="1347008">
                  <a:extLst>
                    <a:ext uri="{9D8B030D-6E8A-4147-A177-3AD203B41FA5}">
                      <a16:colId xmlns:a16="http://schemas.microsoft.com/office/drawing/2014/main" val="1491746866"/>
                    </a:ext>
                  </a:extLst>
                </a:gridCol>
                <a:gridCol w="1422541">
                  <a:extLst>
                    <a:ext uri="{9D8B030D-6E8A-4147-A177-3AD203B41FA5}">
                      <a16:colId xmlns:a16="http://schemas.microsoft.com/office/drawing/2014/main" val="612162218"/>
                    </a:ext>
                  </a:extLst>
                </a:gridCol>
              </a:tblGrid>
              <a:tr h="58578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emp_id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OLD_emp_name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NEW_emp_name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OLD_phone_number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NEW_phone_number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OLD_dept_id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NEW_dept_id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28149"/>
                  </a:ext>
                </a:extLst>
              </a:tr>
              <a:tr h="292893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both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987019"/>
                  </a:ext>
                </a:extLst>
              </a:tr>
              <a:tr h="292893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Лебедев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67841"/>
                  </a:ext>
                </a:extLst>
              </a:tr>
              <a:tr h="292893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Сергеева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448" marR="9448" marT="9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78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58770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167928" y="144661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Итоговый запрос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25</a:t>
            </a:fld>
            <a:r>
              <a:rPr lang="ru-RU"/>
              <a:t>/30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0778" y="1046163"/>
            <a:ext cx="119730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COALESCE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OLD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EMP_ID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NEW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EMP_ID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EMP_ID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ключ</a:t>
            </a:r>
            <a:endParaRPr lang="en-US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считаем источник</a:t>
            </a:r>
            <a:endParaRPr lang="ru-RU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OLD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EMP_ID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'NEW'</a:t>
            </a:r>
            <a:endParaRPr lang="en-US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NEW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EMP_ID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'OLD'</a:t>
            </a:r>
            <a:endParaRPr lang="en-US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'both'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SOURCE,</a:t>
            </a:r>
            <a:endParaRPr lang="en-US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ru-RU" sz="18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выводим </a:t>
            </a:r>
            <a:r>
              <a:rPr lang="ru-RU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неключевые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поля</a:t>
            </a:r>
            <a:endParaRPr lang="ru-RU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   OLD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EMP_NAME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OLD_EMP_NAME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NEW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EMP_NAME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NEW_EMP_NAME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   OLD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PHONE_NUMBER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OLD_PHONE_NUMBER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NEW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PHONE_NUMBER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NEW_PHONE_NUMBER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   OLD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DEPT_ID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OLD_DEPT_ID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NEW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DEPT_ID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NEW_DEPT_ID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EMP_OLD OLD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EMP_NEW NEW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сохраняем строки обеих таблиц</a:t>
            </a:r>
            <a:endParaRPr lang="ru-RU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OLD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EMP_ID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NEW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EMP_ID</a:t>
            </a:r>
          </a:p>
          <a:p>
            <a:pPr algn="l"/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ru-RU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отбираем только строки OLD и NEW, которые не совпадают</a:t>
            </a:r>
            <a:endParaRPr lang="ru-RU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COALESCE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OLD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EMP_NAME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'n/a'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COALESCE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EMP_NAME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'n/a'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COALESCE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OLD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PHONE_NUMBER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'n/a'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COALESCE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PHONE_NUMBER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'n/a'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COALESCE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OLD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DEPT_ID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COALESCE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DEPT_ID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87785971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15" y="6721871"/>
            <a:ext cx="2068173" cy="89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167928" y="144661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Задача на дом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67928" y="1201255"/>
            <a:ext cx="8813800" cy="311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Есть 2 таблицы: таблица-источник и целевая таблица.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Целевую таблицу обновляем по источнику.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В источнике – только актуальная версия данных.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В целевой таблице – техническая версионность.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algn="l"/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Задача: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написать запрос, который выведет целевую таблицу, обновленную актуальными данными из источника.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26</a:t>
            </a:fld>
            <a:r>
              <a:rPr lang="ru-RU"/>
              <a:t>/30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32885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15" y="6721871"/>
            <a:ext cx="2068173" cy="89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167928" y="144661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Задача на дом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– 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примеры данных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27</a:t>
            </a:fld>
            <a:r>
              <a:rPr lang="ru-RU"/>
              <a:t>/30 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32639"/>
              </p:ext>
            </p:extLst>
          </p:nvPr>
        </p:nvGraphicFramePr>
        <p:xfrm>
          <a:off x="2262751" y="1941938"/>
          <a:ext cx="6692900" cy="914127"/>
        </p:xfrm>
        <a:graphic>
          <a:graphicData uri="http://schemas.openxmlformats.org/drawingml/2006/table">
            <a:tbl>
              <a:tblPr/>
              <a:tblGrid>
                <a:gridCol w="812415">
                  <a:extLst>
                    <a:ext uri="{9D8B030D-6E8A-4147-A177-3AD203B41FA5}">
                      <a16:colId xmlns:a16="http://schemas.microsoft.com/office/drawing/2014/main" val="4239457759"/>
                    </a:ext>
                  </a:extLst>
                </a:gridCol>
                <a:gridCol w="1193234">
                  <a:extLst>
                    <a:ext uri="{9D8B030D-6E8A-4147-A177-3AD203B41FA5}">
                      <a16:colId xmlns:a16="http://schemas.microsoft.com/office/drawing/2014/main" val="188036037"/>
                    </a:ext>
                  </a:extLst>
                </a:gridCol>
                <a:gridCol w="1599441">
                  <a:extLst>
                    <a:ext uri="{9D8B030D-6E8A-4147-A177-3AD203B41FA5}">
                      <a16:colId xmlns:a16="http://schemas.microsoft.com/office/drawing/2014/main" val="3567139330"/>
                    </a:ext>
                  </a:extLst>
                </a:gridCol>
                <a:gridCol w="828282">
                  <a:extLst>
                    <a:ext uri="{9D8B030D-6E8A-4147-A177-3AD203B41FA5}">
                      <a16:colId xmlns:a16="http://schemas.microsoft.com/office/drawing/2014/main" val="3334453041"/>
                    </a:ext>
                  </a:extLst>
                </a:gridCol>
                <a:gridCol w="1129764">
                  <a:extLst>
                    <a:ext uri="{9D8B030D-6E8A-4147-A177-3AD203B41FA5}">
                      <a16:colId xmlns:a16="http://schemas.microsoft.com/office/drawing/2014/main" val="3960225250"/>
                    </a:ext>
                  </a:extLst>
                </a:gridCol>
                <a:gridCol w="1129764">
                  <a:extLst>
                    <a:ext uri="{9D8B030D-6E8A-4147-A177-3AD203B41FA5}">
                      <a16:colId xmlns:a16="http://schemas.microsoft.com/office/drawing/2014/main" val="2986538145"/>
                    </a:ext>
                  </a:extLst>
                </a:gridCol>
              </a:tblGrid>
              <a:tr h="32357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phone_number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3837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16.06.2000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533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24.02.2001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1962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072717"/>
              </p:ext>
            </p:extLst>
          </p:nvPr>
        </p:nvGraphicFramePr>
        <p:xfrm>
          <a:off x="2257117" y="1212488"/>
          <a:ext cx="4432300" cy="590550"/>
        </p:xfrm>
        <a:graphic>
          <a:graphicData uri="http://schemas.openxmlformats.org/drawingml/2006/table">
            <a:tbl>
              <a:tblPr/>
              <a:tblGrid>
                <a:gridCol w="812218">
                  <a:extLst>
                    <a:ext uri="{9D8B030D-6E8A-4147-A177-3AD203B41FA5}">
                      <a16:colId xmlns:a16="http://schemas.microsoft.com/office/drawing/2014/main" val="866329553"/>
                    </a:ext>
                  </a:extLst>
                </a:gridCol>
                <a:gridCol w="1192945">
                  <a:extLst>
                    <a:ext uri="{9D8B030D-6E8A-4147-A177-3AD203B41FA5}">
                      <a16:colId xmlns:a16="http://schemas.microsoft.com/office/drawing/2014/main" val="2427699188"/>
                    </a:ext>
                  </a:extLst>
                </a:gridCol>
                <a:gridCol w="1599055">
                  <a:extLst>
                    <a:ext uri="{9D8B030D-6E8A-4147-A177-3AD203B41FA5}">
                      <a16:colId xmlns:a16="http://schemas.microsoft.com/office/drawing/2014/main" val="3129895872"/>
                    </a:ext>
                  </a:extLst>
                </a:gridCol>
                <a:gridCol w="828082">
                  <a:extLst>
                    <a:ext uri="{9D8B030D-6E8A-4147-A177-3AD203B41FA5}">
                      <a16:colId xmlns:a16="http://schemas.microsoft.com/office/drawing/2014/main" val="1980935015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phone_number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1335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536567"/>
                  </a:ext>
                </a:extLst>
              </a:tr>
            </a:tbl>
          </a:graphicData>
        </a:graphic>
      </p:graphicFrame>
      <p:sp>
        <p:nvSpPr>
          <p:cNvPr id="12" name="Rectangle 6"/>
          <p:cNvSpPr>
            <a:spLocks/>
          </p:cNvSpPr>
          <p:nvPr/>
        </p:nvSpPr>
        <p:spPr bwMode="auto">
          <a:xfrm>
            <a:off x="457863" y="1303100"/>
            <a:ext cx="1371150" cy="40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Источник:</a:t>
            </a:r>
          </a:p>
        </p:txBody>
      </p:sp>
      <p:sp>
        <p:nvSpPr>
          <p:cNvPr id="13" name="Rectangle 6"/>
          <p:cNvSpPr>
            <a:spLocks/>
          </p:cNvSpPr>
          <p:nvPr/>
        </p:nvSpPr>
        <p:spPr bwMode="auto">
          <a:xfrm>
            <a:off x="457863" y="1812196"/>
            <a:ext cx="1371150" cy="117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Целевая таблица до:</a:t>
            </a:r>
          </a:p>
        </p:txBody>
      </p:sp>
      <p:sp>
        <p:nvSpPr>
          <p:cNvPr id="14" name="Rectangle 6"/>
          <p:cNvSpPr>
            <a:spLocks/>
          </p:cNvSpPr>
          <p:nvPr/>
        </p:nvSpPr>
        <p:spPr bwMode="auto">
          <a:xfrm>
            <a:off x="457863" y="2959956"/>
            <a:ext cx="1371150" cy="117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Целевая таблица после: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90983"/>
              </p:ext>
            </p:extLst>
          </p:nvPr>
        </p:nvGraphicFramePr>
        <p:xfrm>
          <a:off x="2257117" y="2952466"/>
          <a:ext cx="6692900" cy="1181100"/>
        </p:xfrm>
        <a:graphic>
          <a:graphicData uri="http://schemas.openxmlformats.org/drawingml/2006/table">
            <a:tbl>
              <a:tblPr/>
              <a:tblGrid>
                <a:gridCol w="812415">
                  <a:extLst>
                    <a:ext uri="{9D8B030D-6E8A-4147-A177-3AD203B41FA5}">
                      <a16:colId xmlns:a16="http://schemas.microsoft.com/office/drawing/2014/main" val="605571554"/>
                    </a:ext>
                  </a:extLst>
                </a:gridCol>
                <a:gridCol w="1193234">
                  <a:extLst>
                    <a:ext uri="{9D8B030D-6E8A-4147-A177-3AD203B41FA5}">
                      <a16:colId xmlns:a16="http://schemas.microsoft.com/office/drawing/2014/main" val="4155396440"/>
                    </a:ext>
                  </a:extLst>
                </a:gridCol>
                <a:gridCol w="1599441">
                  <a:extLst>
                    <a:ext uri="{9D8B030D-6E8A-4147-A177-3AD203B41FA5}">
                      <a16:colId xmlns:a16="http://schemas.microsoft.com/office/drawing/2014/main" val="2139166592"/>
                    </a:ext>
                  </a:extLst>
                </a:gridCol>
                <a:gridCol w="828282">
                  <a:extLst>
                    <a:ext uri="{9D8B030D-6E8A-4147-A177-3AD203B41FA5}">
                      <a16:colId xmlns:a16="http://schemas.microsoft.com/office/drawing/2014/main" val="1728369211"/>
                    </a:ext>
                  </a:extLst>
                </a:gridCol>
                <a:gridCol w="1129764">
                  <a:extLst>
                    <a:ext uri="{9D8B030D-6E8A-4147-A177-3AD203B41FA5}">
                      <a16:colId xmlns:a16="http://schemas.microsoft.com/office/drawing/2014/main" val="308987608"/>
                    </a:ext>
                  </a:extLst>
                </a:gridCol>
                <a:gridCol w="1129764">
                  <a:extLst>
                    <a:ext uri="{9D8B030D-6E8A-4147-A177-3AD203B41FA5}">
                      <a16:colId xmlns:a16="http://schemas.microsoft.com/office/drawing/2014/main" val="366113912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phone_number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83276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16.06.2000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81395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24.02.2001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25.06.2018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58311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26.06.2018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776576"/>
                  </a:ext>
                </a:extLst>
              </a:tr>
            </a:tbl>
          </a:graphicData>
        </a:graphic>
      </p:graphicFrame>
      <p:sp>
        <p:nvSpPr>
          <p:cNvPr id="15" name="Rectangle 6"/>
          <p:cNvSpPr>
            <a:spLocks/>
          </p:cNvSpPr>
          <p:nvPr/>
        </p:nvSpPr>
        <p:spPr bwMode="auto">
          <a:xfrm>
            <a:off x="167928" y="4530080"/>
            <a:ext cx="9179272" cy="81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Учтите, что данные могут не только добавиться, но и обновиться/удалиться.</a:t>
            </a:r>
          </a:p>
        </p:txBody>
      </p:sp>
    </p:spTree>
    <p:extLst>
      <p:ext uri="{BB962C8B-B14F-4D97-AF65-F5344CB8AC3E}">
        <p14:creationId xmlns:p14="http://schemas.microsoft.com/office/powerpoint/2010/main" val="363064249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167928" y="144661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… 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+ бонус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28</a:t>
            </a:fld>
            <a:r>
              <a:rPr lang="ru-RU" dirty="0"/>
              <a:t>/30 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170554" y="1361728"/>
            <a:ext cx="9156735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Вход: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таблица в продуктивной БД. К ней постоянно идут запросы.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algn="l"/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Задача: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подменить таблицу новой. Например, структура новой таблицы совпадает с исходной таблицей, но данные другие.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Т.к. запросы идут постоянно – подменить нужно мгновенно.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Ваши действия?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4843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699294" y="3432274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1. Slowly changing dimensions (SCD)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3</a:t>
            </a:fld>
            <a:r>
              <a:rPr lang="ru-RU"/>
              <a:t>/30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33486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167928" y="144661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SCD – 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что это?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673100" y="2704432"/>
            <a:ext cx="8813800" cy="124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Из названия – измерение, атрибуты которого меняются редко.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Много реже, чем происходит добавление строк в таблицу фактов.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4</a:t>
            </a:fld>
            <a:r>
              <a:rPr lang="ru-RU"/>
              <a:t>/30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67795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167928" y="144661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Типы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SCD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67928" y="1201254"/>
            <a:ext cx="9016528" cy="476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Тип 0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–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измерение никогда не меняется.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Тип 1 – измерение меняется. История не сохраняется.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Тип 2 – хранит всю историю изменение с помощью полей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from_date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to_date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algn="l"/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Тип 3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–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есть доп. поля, которые хранят предыдущие значения полей измерения.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Тип 4 – в измерении хранятся только актуальные данные, изменения сохраняются в отдельную таблицу с историей.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5</a:t>
            </a:fld>
            <a:r>
              <a:rPr lang="ru-RU"/>
              <a:t>/30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42336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167928" y="144661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SCD Type 2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67928" y="1201255"/>
            <a:ext cx="8813800" cy="188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Добавляются 2 поля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– fd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и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td.</a:t>
            </a:r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algn="l"/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Теперь каждая строка – не просто экземпляр сущности, а его отдельная версия (к ключу таблицы добавляется одна из дат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fd/td)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6</a:t>
            </a:fld>
            <a:r>
              <a:rPr lang="ru-RU"/>
              <a:t>/30 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1225"/>
              </p:ext>
            </p:extLst>
          </p:nvPr>
        </p:nvGraphicFramePr>
        <p:xfrm>
          <a:off x="1773238" y="3186163"/>
          <a:ext cx="6692900" cy="2952750"/>
        </p:xfrm>
        <a:graphic>
          <a:graphicData uri="http://schemas.openxmlformats.org/drawingml/2006/table">
            <a:tbl>
              <a:tblPr/>
              <a:tblGrid>
                <a:gridCol w="812415">
                  <a:extLst>
                    <a:ext uri="{9D8B030D-6E8A-4147-A177-3AD203B41FA5}">
                      <a16:colId xmlns:a16="http://schemas.microsoft.com/office/drawing/2014/main" val="61732152"/>
                    </a:ext>
                  </a:extLst>
                </a:gridCol>
                <a:gridCol w="1193234">
                  <a:extLst>
                    <a:ext uri="{9D8B030D-6E8A-4147-A177-3AD203B41FA5}">
                      <a16:colId xmlns:a16="http://schemas.microsoft.com/office/drawing/2014/main" val="1828259817"/>
                    </a:ext>
                  </a:extLst>
                </a:gridCol>
                <a:gridCol w="1599441">
                  <a:extLst>
                    <a:ext uri="{9D8B030D-6E8A-4147-A177-3AD203B41FA5}">
                      <a16:colId xmlns:a16="http://schemas.microsoft.com/office/drawing/2014/main" val="1458188373"/>
                    </a:ext>
                  </a:extLst>
                </a:gridCol>
                <a:gridCol w="828282">
                  <a:extLst>
                    <a:ext uri="{9D8B030D-6E8A-4147-A177-3AD203B41FA5}">
                      <a16:colId xmlns:a16="http://schemas.microsoft.com/office/drawing/2014/main" val="2000319820"/>
                    </a:ext>
                  </a:extLst>
                </a:gridCol>
                <a:gridCol w="1129764">
                  <a:extLst>
                    <a:ext uri="{9D8B030D-6E8A-4147-A177-3AD203B41FA5}">
                      <a16:colId xmlns:a16="http://schemas.microsoft.com/office/drawing/2014/main" val="2926783524"/>
                    </a:ext>
                  </a:extLst>
                </a:gridCol>
                <a:gridCol w="1129764">
                  <a:extLst>
                    <a:ext uri="{9D8B030D-6E8A-4147-A177-3AD203B41FA5}">
                      <a16:colId xmlns:a16="http://schemas.microsoft.com/office/drawing/2014/main" val="3693714415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phone_number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004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01.05.1995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26426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16.06.2000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4497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24.02.2001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88779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Иванова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0166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Гончаров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05.03.1999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24639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Лебедев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20.07.1996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15.01.1997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4306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Лебедев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16.01.1997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91566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Лебедев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01.05.2003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9957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Лебедев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02.05.2003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251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988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167928" y="144661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SCD Type 2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– добавление изменений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67928" y="1201255"/>
            <a:ext cx="8813800" cy="311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000" u="sng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Добавление версии по новому значению ключа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: 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добавляется строка с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fd = now() 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и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td = +infinity.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+infinity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недосягаемая дата в будущем или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null.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algn="l"/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algn="l"/>
            <a:r>
              <a:rPr lang="ru-RU" sz="2000" u="sng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Изменение по ключу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:</a:t>
            </a:r>
          </a:p>
          <a:p>
            <a:pPr marL="457200" indent="-457200" algn="l"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Закрывается старая версия – у нее задается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td = now() – 1.</a:t>
            </a:r>
          </a:p>
          <a:p>
            <a:pPr marL="457200" indent="-457200" algn="l"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Добавляется новая версия.</a:t>
            </a:r>
          </a:p>
          <a:p>
            <a:pPr algn="l"/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algn="l"/>
            <a:r>
              <a:rPr lang="ru-RU" sz="2000" u="sng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Удаление по ключу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: закрывается старая версия.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7</a:t>
            </a:fld>
            <a:r>
              <a:rPr lang="ru-RU"/>
              <a:t>/30 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956651"/>
              </p:ext>
            </p:extLst>
          </p:nvPr>
        </p:nvGraphicFramePr>
        <p:xfrm>
          <a:off x="819943" y="4252913"/>
          <a:ext cx="8572501" cy="2362200"/>
        </p:xfrm>
        <a:graphic>
          <a:graphicData uri="http://schemas.openxmlformats.org/drawingml/2006/table">
            <a:tbl>
              <a:tblPr/>
              <a:tblGrid>
                <a:gridCol w="812499">
                  <a:extLst>
                    <a:ext uri="{9D8B030D-6E8A-4147-A177-3AD203B41FA5}">
                      <a16:colId xmlns:a16="http://schemas.microsoft.com/office/drawing/2014/main" val="2086697046"/>
                    </a:ext>
                  </a:extLst>
                </a:gridCol>
                <a:gridCol w="1193358">
                  <a:extLst>
                    <a:ext uri="{9D8B030D-6E8A-4147-A177-3AD203B41FA5}">
                      <a16:colId xmlns:a16="http://schemas.microsoft.com/office/drawing/2014/main" val="2253981352"/>
                    </a:ext>
                  </a:extLst>
                </a:gridCol>
                <a:gridCol w="1599608">
                  <a:extLst>
                    <a:ext uri="{9D8B030D-6E8A-4147-A177-3AD203B41FA5}">
                      <a16:colId xmlns:a16="http://schemas.microsoft.com/office/drawing/2014/main" val="968036"/>
                    </a:ext>
                  </a:extLst>
                </a:gridCol>
                <a:gridCol w="828368">
                  <a:extLst>
                    <a:ext uri="{9D8B030D-6E8A-4147-A177-3AD203B41FA5}">
                      <a16:colId xmlns:a16="http://schemas.microsoft.com/office/drawing/2014/main" val="3828943093"/>
                    </a:ext>
                  </a:extLst>
                </a:gridCol>
                <a:gridCol w="1129882">
                  <a:extLst>
                    <a:ext uri="{9D8B030D-6E8A-4147-A177-3AD203B41FA5}">
                      <a16:colId xmlns:a16="http://schemas.microsoft.com/office/drawing/2014/main" val="1185838336"/>
                    </a:ext>
                  </a:extLst>
                </a:gridCol>
                <a:gridCol w="1129882">
                  <a:extLst>
                    <a:ext uri="{9D8B030D-6E8A-4147-A177-3AD203B41FA5}">
                      <a16:colId xmlns:a16="http://schemas.microsoft.com/office/drawing/2014/main" val="476201381"/>
                    </a:ext>
                  </a:extLst>
                </a:gridCol>
                <a:gridCol w="1878904">
                  <a:extLst>
                    <a:ext uri="{9D8B030D-6E8A-4147-A177-3AD203B41FA5}">
                      <a16:colId xmlns:a16="http://schemas.microsoft.com/office/drawing/2014/main" val="383264474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phone_number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Комментарий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531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01.05.1995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добавили версию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39229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16.06.2000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обновили версию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67056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24.02.2001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обновили версию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88567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Иванова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добавили версию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2532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Гончаров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05.03.1999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удалили версию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467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Лебедев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01.05.2003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добавили версию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3935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Лебедев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02.05.2003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обновили версию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620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68520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167928" y="144661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Типы версионности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67928" y="1046163"/>
            <a:ext cx="8813800" cy="153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Подробнее – страница вики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  <a:hlinkClick r:id="rId5"/>
              </a:rPr>
              <a:t>EffectiveValid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.</a:t>
            </a:r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algn="l"/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Бизнес-версионность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– период действия реального объекта. Например – длительность действия банковской карты.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8</a:t>
            </a:fld>
            <a:r>
              <a:rPr lang="ru-RU"/>
              <a:t>/30 </a:t>
            </a:r>
            <a:endParaRPr lang="ru-RU" dirty="0"/>
          </a:p>
        </p:txBody>
      </p:sp>
      <p:sp>
        <p:nvSpPr>
          <p:cNvPr id="12" name="Rectangle 6"/>
          <p:cNvSpPr>
            <a:spLocks/>
          </p:cNvSpPr>
          <p:nvPr/>
        </p:nvSpPr>
        <p:spPr bwMode="auto">
          <a:xfrm>
            <a:off x="167928" y="2738079"/>
            <a:ext cx="8813800" cy="88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Техническая версионность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– отслеживание изменений в данных постфактум, при загрузке из источника.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6469"/>
              </p:ext>
            </p:extLst>
          </p:nvPr>
        </p:nvGraphicFramePr>
        <p:xfrm>
          <a:off x="788194" y="3893481"/>
          <a:ext cx="8635999" cy="1345755"/>
        </p:xfrm>
        <a:graphic>
          <a:graphicData uri="http://schemas.openxmlformats.org/drawingml/2006/table">
            <a:tbl>
              <a:tblPr/>
              <a:tblGrid>
                <a:gridCol w="740394">
                  <a:extLst>
                    <a:ext uri="{9D8B030D-6E8A-4147-A177-3AD203B41FA5}">
                      <a16:colId xmlns:a16="http://schemas.microsoft.com/office/drawing/2014/main" val="2833956267"/>
                    </a:ext>
                  </a:extLst>
                </a:gridCol>
                <a:gridCol w="1087453">
                  <a:extLst>
                    <a:ext uri="{9D8B030D-6E8A-4147-A177-3AD203B41FA5}">
                      <a16:colId xmlns:a16="http://schemas.microsoft.com/office/drawing/2014/main" val="4214303202"/>
                    </a:ext>
                  </a:extLst>
                </a:gridCol>
                <a:gridCol w="1457650">
                  <a:extLst>
                    <a:ext uri="{9D8B030D-6E8A-4147-A177-3AD203B41FA5}">
                      <a16:colId xmlns:a16="http://schemas.microsoft.com/office/drawing/2014/main" val="2234363895"/>
                    </a:ext>
                  </a:extLst>
                </a:gridCol>
                <a:gridCol w="754855">
                  <a:extLst>
                    <a:ext uri="{9D8B030D-6E8A-4147-A177-3AD203B41FA5}">
                      <a16:colId xmlns:a16="http://schemas.microsoft.com/office/drawing/2014/main" val="2325369287"/>
                    </a:ext>
                  </a:extLst>
                </a:gridCol>
                <a:gridCol w="1399807">
                  <a:extLst>
                    <a:ext uri="{9D8B030D-6E8A-4147-A177-3AD203B41FA5}">
                      <a16:colId xmlns:a16="http://schemas.microsoft.com/office/drawing/2014/main" val="2964960425"/>
                    </a:ext>
                  </a:extLst>
                </a:gridCol>
                <a:gridCol w="1136620">
                  <a:extLst>
                    <a:ext uri="{9D8B030D-6E8A-4147-A177-3AD203B41FA5}">
                      <a16:colId xmlns:a16="http://schemas.microsoft.com/office/drawing/2014/main" val="866251697"/>
                    </a:ext>
                  </a:extLst>
                </a:gridCol>
                <a:gridCol w="1029610">
                  <a:extLst>
                    <a:ext uri="{9D8B030D-6E8A-4147-A177-3AD203B41FA5}">
                      <a16:colId xmlns:a16="http://schemas.microsoft.com/office/drawing/2014/main" val="2644637010"/>
                    </a:ext>
                  </a:extLst>
                </a:gridCol>
                <a:gridCol w="1029610">
                  <a:extLst>
                    <a:ext uri="{9D8B030D-6E8A-4147-A177-3AD203B41FA5}">
                      <a16:colId xmlns:a16="http://schemas.microsoft.com/office/drawing/2014/main" val="77491720"/>
                    </a:ext>
                  </a:extLst>
                </a:gridCol>
              </a:tblGrid>
              <a:tr h="2691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emp_id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emp_name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phone_number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dept_id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effective_from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effective_to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363991"/>
                  </a:ext>
                </a:extLst>
              </a:tr>
              <a:tr h="26915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01.05.1995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15.06.2000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01.05.1995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15.06.2000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928655"/>
                  </a:ext>
                </a:extLst>
              </a:tr>
              <a:tr h="26915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16.06.2000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16.06.2010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16.06.2000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23.02.2001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738654"/>
                  </a:ext>
                </a:extLst>
              </a:tr>
              <a:tr h="26915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16.06.2000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16.06.2010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24.02.2001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25.02.2001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584929"/>
                  </a:ext>
                </a:extLst>
              </a:tr>
              <a:tr h="26915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16.06.2000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16.06.2010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26.02.2001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31.12.9999</a:t>
                      </a:r>
                    </a:p>
                  </a:txBody>
                  <a:tcPr marL="8682" marR="8682" marT="86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089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44185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730250"/>
            <a:ext cx="10212388" cy="7620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6626225"/>
            <a:ext cx="2160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0160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6624638"/>
            <a:ext cx="217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/>
          </p:cNvSpPr>
          <p:nvPr/>
        </p:nvSpPr>
        <p:spPr bwMode="auto">
          <a:xfrm>
            <a:off x="699294" y="3432274"/>
            <a:ext cx="8813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2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.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Задача: пересечение версионных таблиц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59BB32-E265-4A76-9D66-DBE02ED919FB}" type="slidenum">
              <a:rPr lang="ru-RU" smtClean="0"/>
              <a:pPr/>
              <a:t>9</a:t>
            </a:fld>
            <a:r>
              <a:rPr lang="ru-RU"/>
              <a:t>/30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4954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- Заголовок раздела">
  <a:themeElements>
    <a:clrScheme name="Default - Заголовок раздела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Заголовок раздела">
      <a:majorFont>
        <a:latin typeface="Arial Bold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Заголовок раздела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6044</TotalTime>
  <Pages>0</Pages>
  <Words>2017</Words>
  <Characters>0</Characters>
  <Application>Microsoft Office PowerPoint</Application>
  <PresentationFormat>Custom</PresentationFormat>
  <Lines>0</Lines>
  <Paragraphs>679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MS PGothic</vt:lpstr>
      <vt:lpstr>Arial</vt:lpstr>
      <vt:lpstr>Arial Bold</vt:lpstr>
      <vt:lpstr>Calibri</vt:lpstr>
      <vt:lpstr>Consolas</vt:lpstr>
      <vt:lpstr>Gill Sans</vt:lpstr>
      <vt:lpstr>Times New Roman</vt:lpstr>
      <vt:lpstr>ヒラギノ角ゴ ProN W3</vt:lpstr>
      <vt:lpstr>ヒラギノ角ゴ ProN W6</vt:lpstr>
      <vt:lpstr>Default - Заголовок раздела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GBC</dc:creator>
  <cp:lastModifiedBy>Emil Vakhitov</cp:lastModifiedBy>
  <cp:revision>1436</cp:revision>
  <dcterms:modified xsi:type="dcterms:W3CDTF">2019-06-09T21:10:45Z</dcterms:modified>
</cp:coreProperties>
</file>