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88" r:id="rId2"/>
    <p:sldId id="258" r:id="rId3"/>
    <p:sldId id="289" r:id="rId4"/>
    <p:sldId id="260" r:id="rId5"/>
    <p:sldId id="291" r:id="rId6"/>
    <p:sldId id="290" r:id="rId7"/>
    <p:sldId id="292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93" r:id="rId16"/>
    <p:sldId id="269" r:id="rId17"/>
    <p:sldId id="270" r:id="rId18"/>
    <p:sldId id="294" r:id="rId19"/>
    <p:sldId id="274" r:id="rId20"/>
    <p:sldId id="272" r:id="rId21"/>
    <p:sldId id="273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7" r:id="rId31"/>
    <p:sldId id="283" r:id="rId32"/>
    <p:sldId id="284" r:id="rId33"/>
    <p:sldId id="298" r:id="rId34"/>
    <p:sldId id="285" r:id="rId35"/>
    <p:sldId id="286" r:id="rId36"/>
    <p:sldId id="296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3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F1553-F5AB-4AF8-A5FE-6E2680DA34E8}" type="datetimeFigureOut">
              <a:rPr lang="ru-RU" smtClean="0"/>
              <a:t>16.07.2021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65345-F295-478E-BD25-23BFE6288B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29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7665-5A78-48C0-811D-1FA97AA7C1D0}" type="datetime1">
              <a:rPr lang="ru-RU" smtClean="0"/>
              <a:t>16.07.2021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3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86E1-A779-4266-9B41-63C691450B8B}" type="datetime1">
              <a:rPr lang="ru-RU" smtClean="0"/>
              <a:t>16.07.2021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70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D465-77B1-4EE8-88FD-BB197BDBC94E}" type="datetime1">
              <a:rPr lang="ru-RU" smtClean="0"/>
              <a:t>16.07.2021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548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239C-A831-49C9-A8E9-8B68130D601E}" type="datetime1">
              <a:rPr lang="ru-RU" smtClean="0"/>
              <a:t>16.07.2021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37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26C3-D3AC-4A25-AC2A-1F432B34D1D8}" type="datetime1">
              <a:rPr lang="ru-RU" smtClean="0"/>
              <a:t>16.07.2021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11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F513-62E1-4941-980B-99410010DBA0}" type="datetime1">
              <a:rPr lang="ru-RU" smtClean="0"/>
              <a:t>16.07.2021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43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39548-8D54-46B8-94D2-8085E9275882}" type="datetime1">
              <a:rPr lang="ru-RU" smtClean="0"/>
              <a:t>16.07.2021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42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BA3AA-4D24-4BB7-8A0D-A84A654AAC1B}" type="datetime1">
              <a:rPr lang="ru-RU" smtClean="0"/>
              <a:t>16.07.2021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020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5CCE-2B09-4DDC-9E20-1EBD29319FA5}" type="datetime1">
              <a:rPr lang="ru-RU" smtClean="0"/>
              <a:t>16.07.2021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64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889E-A4DF-43B7-8C2C-4B0E8C3AAB2E}" type="datetime1">
              <a:rPr lang="ru-RU" smtClean="0"/>
              <a:t>16.07.2021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82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5133-59E9-481F-9661-248C911C219E}" type="datetime1">
              <a:rPr lang="ru-RU" smtClean="0"/>
              <a:t>16.07.2021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73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DE8A0-5AE6-450A-9854-BA03C374D300}" type="datetime1">
              <a:rPr lang="ru-RU" smtClean="0"/>
              <a:t>16.07.2021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4FCF5-F15F-4EA5-9CBA-30CB129860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51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1524000" y="657225"/>
            <a:ext cx="9191149" cy="68580"/>
          </a:xfrm>
          <a:prstGeom prst="rect">
            <a:avLst/>
          </a:prstGeom>
          <a:gradFill rotWithShape="0">
            <a:gsLst>
              <a:gs pos="0">
                <a:srgbClr val="FF9038"/>
              </a:gs>
              <a:gs pos="100000">
                <a:srgbClr val="FECC67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endParaRPr lang="ru-RU" sz="162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D4FABA3-ED2C-487D-9182-E96FB86149E0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Основы баз данных и </a:t>
            </a:r>
            <a:r>
              <a:rPr lang="en-US" dirty="0" smtClean="0"/>
              <a:t>SQL</a:t>
            </a:r>
            <a:endParaRPr lang="ru-RU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B0F44F0-2B76-4510-9C6D-080B76C595CE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2. Производительность запросов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209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63139" y="1394174"/>
            <a:ext cx="8265721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160" b="1" dirty="0">
                <a:latin typeface="Calibri" panose="020F0502020204030204" pitchFamily="34" charset="0"/>
                <a:cs typeface="Calibri" panose="020F0502020204030204" pitchFamily="34" charset="0"/>
              </a:rPr>
              <a:t>Хеш-функция</a:t>
            </a:r>
            <a:r>
              <a:rPr lang="ru-RU" sz="2160" dirty="0">
                <a:latin typeface="Calibri" panose="020F0502020204030204" pitchFamily="34" charset="0"/>
                <a:cs typeface="Calibri" panose="020F0502020204030204" pitchFamily="34" charset="0"/>
              </a:rPr>
              <a:t> – функция, которая для различных входных данных возвращает строку фиксированной длины (</a:t>
            </a:r>
            <a:r>
              <a:rPr lang="ru-RU" sz="2160" i="1" dirty="0" err="1">
                <a:latin typeface="Calibri" panose="020F0502020204030204" pitchFamily="34" charset="0"/>
                <a:cs typeface="Calibri" panose="020F0502020204030204" pitchFamily="34" charset="0"/>
              </a:rPr>
              <a:t>хеш</a:t>
            </a:r>
            <a:r>
              <a:rPr lang="ru-RU" sz="216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algn="l"/>
            <a:endParaRPr lang="ru-RU" sz="216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ru-RU" sz="2160" dirty="0">
                <a:latin typeface="Calibri" panose="020F0502020204030204" pitchFamily="34" charset="0"/>
                <a:cs typeface="Calibri" panose="020F0502020204030204" pitchFamily="34" charset="0"/>
              </a:rPr>
              <a:t>В идеале – возвращает разные значения для любых двух разных аргументов.</a:t>
            </a:r>
          </a:p>
          <a:p>
            <a:pPr algn="l"/>
            <a:endParaRPr lang="ru-RU" sz="216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ru-RU" sz="2160" dirty="0">
                <a:latin typeface="Calibri" panose="020F0502020204030204" pitchFamily="34" charset="0"/>
                <a:cs typeface="Calibri" panose="020F0502020204030204" pitchFamily="34" charset="0"/>
              </a:rPr>
              <a:t>Коллизия – возврат одинакового значения для разных аргументов: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171" y="3516783"/>
            <a:ext cx="3889592" cy="298202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10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Хеш-индекс. Хеш-функции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336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1387962"/>
            <a:ext cx="82657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160" dirty="0">
                <a:latin typeface="Calibri" panose="020F0502020204030204" pitchFamily="34" charset="0"/>
                <a:cs typeface="Calibri" panose="020F0502020204030204" pitchFamily="34" charset="0"/>
              </a:rPr>
              <a:t>Для таблицы строится хеш-таблица</a:t>
            </a:r>
            <a:r>
              <a:rPr lang="en-US" sz="216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216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ru-RU" sz="2160" dirty="0">
                <a:latin typeface="Calibri" panose="020F0502020204030204" pitchFamily="34" charset="0"/>
                <a:cs typeface="Calibri" panose="020F0502020204030204" pitchFamily="34" charset="0"/>
              </a:rPr>
              <a:t>Ее столбцы – значение </a:t>
            </a:r>
            <a:r>
              <a:rPr lang="ru-RU" sz="2160" dirty="0" err="1">
                <a:latin typeface="Calibri" panose="020F0502020204030204" pitchFamily="34" charset="0"/>
                <a:cs typeface="Calibri" panose="020F0502020204030204" pitchFamily="34" charset="0"/>
              </a:rPr>
              <a:t>хеша</a:t>
            </a:r>
            <a:r>
              <a:rPr lang="en-US" sz="21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160" dirty="0">
                <a:latin typeface="Calibri" panose="020F0502020204030204" pitchFamily="34" charset="0"/>
                <a:cs typeface="Calibri" panose="020F0502020204030204" pitchFamily="34" charset="0"/>
              </a:rPr>
              <a:t>для строки, набор </a:t>
            </a:r>
            <a:r>
              <a:rPr lang="en-US" sz="2160" dirty="0" err="1">
                <a:latin typeface="Calibri" panose="020F0502020204030204" pitchFamily="34" charset="0"/>
                <a:cs typeface="Calibri" panose="020F0502020204030204" pitchFamily="34" charset="0"/>
              </a:rPr>
              <a:t>rowid</a:t>
            </a:r>
            <a:r>
              <a:rPr lang="en-US" sz="216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/>
            <a:endParaRPr lang="ru-RU" sz="216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ru-RU" sz="2160" dirty="0">
                <a:latin typeface="Calibri" panose="020F0502020204030204" pitchFamily="34" charset="0"/>
                <a:cs typeface="Calibri" panose="020F0502020204030204" pitchFamily="34" charset="0"/>
              </a:rPr>
              <a:t>Значение </a:t>
            </a:r>
            <a:r>
              <a:rPr lang="ru-RU" sz="2160" dirty="0" err="1">
                <a:latin typeface="Calibri" panose="020F0502020204030204" pitchFamily="34" charset="0"/>
                <a:cs typeface="Calibri" panose="020F0502020204030204" pitchFamily="34" charset="0"/>
              </a:rPr>
              <a:t>хеша</a:t>
            </a:r>
            <a:r>
              <a:rPr lang="ru-RU" sz="2160" dirty="0">
                <a:latin typeface="Calibri" panose="020F0502020204030204" pitchFamily="34" charset="0"/>
                <a:cs typeface="Calibri" panose="020F0502020204030204" pitchFamily="34" charset="0"/>
              </a:rPr>
              <a:t> выступает как индексы массива – за константное время указывает в хеш-таблице на набор </a:t>
            </a:r>
            <a:r>
              <a:rPr lang="en-US" sz="2160" dirty="0" err="1">
                <a:latin typeface="Calibri" panose="020F0502020204030204" pitchFamily="34" charset="0"/>
                <a:cs typeface="Calibri" panose="020F0502020204030204" pitchFamily="34" charset="0"/>
              </a:rPr>
              <a:t>rowid</a:t>
            </a:r>
            <a:r>
              <a:rPr lang="en-US" sz="216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216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912" y="3312089"/>
            <a:ext cx="4191328" cy="323958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11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Хеш-индекс – как строится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78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38200" y="1400743"/>
                <a:ext cx="8265721" cy="45797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l"/>
                <a:r>
                  <a:rPr lang="ru-RU" sz="2160" dirty="0">
                    <a:latin typeface="Calibri" panose="020F0502020204030204" pitchFamily="34" charset="0"/>
                    <a:cs typeface="Calibri" panose="020F0502020204030204" pitchFamily="34" charset="0"/>
                  </a:rPr>
                  <a:t>Выполняется запрос:</a:t>
                </a:r>
                <a:br>
                  <a:rPr lang="ru-RU" sz="216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1620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SELECT</a:t>
                </a:r>
                <a:r>
                  <a:rPr lang="en-US" sz="1620" dirty="0"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1620" dirty="0">
                    <a:solidFill>
                      <a:srgbClr val="80808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*</a:t>
                </a:r>
                <a:r>
                  <a:rPr lang="en-US" sz="1620" dirty="0"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sz="1620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FROM</a:t>
                </a:r>
                <a:r>
                  <a:rPr lang="en-US" sz="1620" dirty="0"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EMP</a:t>
                </a:r>
              </a:p>
              <a:p>
                <a:pPr lvl="0" algn="l"/>
                <a:r>
                  <a:rPr lang="en-US" sz="1620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WHERE</a:t>
                </a:r>
                <a:r>
                  <a:rPr lang="en-US" sz="1620" dirty="0"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EMP_ID </a:t>
                </a:r>
                <a:r>
                  <a:rPr lang="en-US" sz="1620" dirty="0">
                    <a:solidFill>
                      <a:srgbClr val="80808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=</a:t>
                </a:r>
                <a:r>
                  <a:rPr lang="en-US" sz="1620" dirty="0"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ru-RU" sz="1620" dirty="0">
                    <a:highlight>
                      <a:srgbClr val="FFFFFF"/>
                    </a:highlight>
                    <a:latin typeface="Consolas" panose="020B0609020204030204" pitchFamily="49" charset="0"/>
                  </a:rPr>
                  <a:t>150</a:t>
                </a:r>
                <a:r>
                  <a:rPr lang="en-US" sz="1620" dirty="0">
                    <a:solidFill>
                      <a:srgbClr val="80808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;</a:t>
                </a:r>
                <a:endParaRPr lang="ru-RU" sz="216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ru-RU" sz="216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r>
                  <a:rPr lang="ru-RU" sz="216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1. считаем </a:t>
                </a:r>
                <a:r>
                  <a:rPr lang="ru-RU" sz="216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хеш</a:t>
                </a:r>
                <a:r>
                  <a:rPr lang="ru-RU" sz="216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от 150: </a:t>
                </a:r>
                <a14:m>
                  <m:oMath xmlns:m="http://schemas.openxmlformats.org/officeDocument/2006/math">
                    <m:r>
                      <a:rPr lang="en-US" sz="216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sz="216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= </m:t>
                    </m:r>
                    <m:r>
                      <a:rPr lang="en-US" sz="216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r>
                      <a:rPr lang="en-US" sz="216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(150)</m:t>
                    </m:r>
                  </m:oMath>
                </a14:m>
                <a:endParaRPr lang="ru-RU" sz="216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ru-RU" sz="216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r>
                  <a:rPr lang="ru-RU" sz="216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2.</a:t>
                </a:r>
                <a:r>
                  <a:rPr lang="en-US" sz="216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ru-RU" sz="2160" dirty="0">
                    <a:latin typeface="Calibri" panose="020F0502020204030204" pitchFamily="34" charset="0"/>
                    <a:cs typeface="Calibri" panose="020F0502020204030204" pitchFamily="34" charset="0"/>
                  </a:rPr>
                  <a:t>по </a:t>
                </a:r>
                <a14:m>
                  <m:oMath xmlns:m="http://schemas.openxmlformats.org/officeDocument/2006/math">
                    <m:r>
                      <a:rPr lang="en-US" sz="216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</m:oMath>
                </a14:m>
                <a:r>
                  <a:rPr lang="en-US" sz="216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ru-RU" sz="2160" dirty="0">
                    <a:latin typeface="Calibri" panose="020F0502020204030204" pitchFamily="34" charset="0"/>
                    <a:cs typeface="Calibri" panose="020F0502020204030204" pitchFamily="34" charset="0"/>
                  </a:rPr>
                  <a:t>находим </a:t>
                </a:r>
                <a:r>
                  <a:rPr lang="en-US" sz="216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rowid</a:t>
                </a:r>
                <a:r>
                  <a:rPr lang="ru-RU" sz="216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соответствующих строк</a:t>
                </a:r>
              </a:p>
              <a:p>
                <a:pPr algn="l"/>
                <a:endParaRPr lang="ru-RU" sz="216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r>
                  <a:rPr lang="ru-RU" sz="2160" dirty="0">
                    <a:latin typeface="Calibri" panose="020F0502020204030204" pitchFamily="34" charset="0"/>
                    <a:cs typeface="Calibri" panose="020F0502020204030204" pitchFamily="34" charset="0"/>
                  </a:rPr>
                  <a:t>3. обращаемся к этим строкам</a:t>
                </a:r>
                <a:r>
                  <a:rPr lang="en-US" sz="216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ru-RU" sz="216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ru-RU" sz="216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r>
                  <a:rPr lang="ru-RU" sz="216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Важно!</a:t>
                </a:r>
                <a:endParaRPr lang="ru-RU" sz="216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r>
                  <a:rPr lang="ru-RU" sz="2160" dirty="0">
                    <a:latin typeface="Calibri" panose="020F0502020204030204" pitchFamily="34" charset="0"/>
                    <a:cs typeface="Calibri" panose="020F0502020204030204" pitchFamily="34" charset="0"/>
                  </a:rPr>
                  <a:t>Индекс работает только по условию </a:t>
                </a:r>
                <a:r>
                  <a:rPr lang="ru-RU" sz="216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равенства</a:t>
                </a:r>
                <a:r>
                  <a:rPr lang="ru-RU" sz="216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br>
                  <a:rPr lang="ru-RU" sz="216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ru-RU" sz="2160" dirty="0">
                    <a:latin typeface="Calibri" panose="020F0502020204030204" pitchFamily="34" charset="0"/>
                    <a:cs typeface="Calibri" panose="020F0502020204030204" pitchFamily="34" charset="0"/>
                  </a:rPr>
                  <a:t>т.к. сортировки значений индексируемых полей</a:t>
                </a:r>
                <a:br>
                  <a:rPr lang="ru-RU" sz="216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ru-RU" sz="2160" dirty="0">
                    <a:latin typeface="Calibri" panose="020F0502020204030204" pitchFamily="34" charset="0"/>
                    <a:cs typeface="Calibri" panose="020F0502020204030204" pitchFamily="34" charset="0"/>
                  </a:rPr>
                  <a:t>и их </a:t>
                </a:r>
                <a:r>
                  <a:rPr lang="ru-RU" sz="216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хешей</a:t>
                </a:r>
                <a:r>
                  <a:rPr lang="ru-RU" sz="216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не совпадают.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00743"/>
                <a:ext cx="8265721" cy="4579715"/>
              </a:xfrm>
              <a:prstGeom prst="rect">
                <a:avLst/>
              </a:prstGeom>
              <a:blipFill>
                <a:blip r:embed="rId2"/>
                <a:stretch>
                  <a:fillRect l="-959" t="-932" b="-17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12</a:t>
            </a:fld>
            <a:endParaRPr lang="ru-RU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Хеш-индекс – как используется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382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8200" y="1957388"/>
            <a:ext cx="82391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8603" indent="-308603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 вставках/удалениях строк индексы 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тоже </a:t>
            </a:r>
            <a:r>
              <a:rPr lang="ru-RU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обновляются – занимает </a:t>
            </a:r>
            <a:r>
              <a:rPr lang="ru-RU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время</a:t>
            </a:r>
            <a:r>
              <a:rPr lang="ru-RU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8603" indent="-308603">
              <a:buFont typeface="Arial" panose="020B0604020202020204" pitchFamily="34" charset="0"/>
              <a:buChar char="•"/>
            </a:pPr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8603" indent="-308603">
              <a:buFont typeface="Arial" panose="020B0604020202020204" pitchFamily="34" charset="0"/>
              <a:buChar char="•"/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Индексы занимают </a:t>
            </a:r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место</a:t>
            </a:r>
            <a:r>
              <a:rPr lang="ru-RU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13</a:t>
            </a:fld>
            <a:endParaRPr lang="ru-RU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Накладные расходы индексов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868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93925" y="2475131"/>
            <a:ext cx="82657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Стоит создавать индексы:</a:t>
            </a:r>
          </a:p>
          <a:p>
            <a:pPr marL="308603" indent="-308603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На столбцы, по которым часто ссылаются в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8603" indent="-308603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На столбцы, по которым часто соединяют таблицы.</a:t>
            </a:r>
          </a:p>
          <a:p>
            <a:pPr marL="308603" indent="-308603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На столбцы, по которым происходит сортировка (т.к. сами индексы уже отсортированы)</a:t>
            </a:r>
          </a:p>
          <a:p>
            <a:pPr marL="308603" indent="-308603">
              <a:buFont typeface="Arial" panose="020B0604020202020204" pitchFamily="34" charset="0"/>
              <a:buChar char="•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3925" y="4030519"/>
            <a:ext cx="82657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Не стоит создавать индексы:</a:t>
            </a:r>
          </a:p>
          <a:p>
            <a:pPr marL="308603" indent="-308603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На небольшие таблицы.</a:t>
            </a:r>
          </a:p>
          <a:p>
            <a:pPr marL="308603" indent="-308603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На столбцы, содержащие длинные строки.</a:t>
            </a:r>
          </a:p>
          <a:p>
            <a:pPr marL="308603" indent="-308603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Если столбцы, по которым создается индекс, часто обновляются. Тогда при обновлении индекс тоже будет обновляться.</a:t>
            </a:r>
          </a:p>
        </p:txBody>
      </p:sp>
      <p:sp>
        <p:nvSpPr>
          <p:cNvPr id="3" name="Rectangle 2"/>
          <p:cNvSpPr/>
          <p:nvPr/>
        </p:nvSpPr>
        <p:spPr>
          <a:xfrm>
            <a:off x="893925" y="1690688"/>
            <a:ext cx="62893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Индекс нужно создавать не просто так, а основываясь на том,</a:t>
            </a:r>
          </a:p>
          <a:p>
            <a:pPr lvl="0" algn="l"/>
            <a:r>
              <a:rPr lang="ru-RU" u="sng" dirty="0">
                <a:latin typeface="Calibri" panose="020F0502020204030204" pitchFamily="34" charset="0"/>
                <a:cs typeface="Calibri" panose="020F0502020204030204" pitchFamily="34" charset="0"/>
              </a:rPr>
              <a:t>для каких запросов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он нужен.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14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Рекомендации по созданию индексов</a:t>
            </a:r>
          </a:p>
        </p:txBody>
      </p:sp>
    </p:spTree>
    <p:extLst>
      <p:ext uri="{BB962C8B-B14F-4D97-AF65-F5344CB8AC3E}">
        <p14:creationId xmlns:p14="http://schemas.microsoft.com/office/powerpoint/2010/main" val="36446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09D9-806B-4438-822B-C146A3D1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0968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2</a:t>
            </a:r>
            <a:r>
              <a:rPr lang="en-US" dirty="0" smtClean="0"/>
              <a:t>. </a:t>
            </a:r>
            <a:r>
              <a:rPr lang="ru-RU" dirty="0" smtClean="0"/>
              <a:t>Партицирование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0F883-1768-45E2-BDE0-C78C3E7E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2DB2-BD87-4588-90F6-65FEEF9BFE21}" type="slidenum">
              <a:rPr lang="ru-RU" smtClean="0"/>
              <a:t>15</a:t>
            </a:fld>
            <a:endParaRPr lang="ru-R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6DC049A-411A-41AD-8C3D-174DA7B96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GlowByte Consulting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087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38200" y="1630051"/>
            <a:ext cx="81009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... или </a:t>
            </a:r>
            <a:r>
              <a:rPr lang="ru-RU" b="1" i="1" dirty="0">
                <a:latin typeface="Calibri" panose="020F0502020204030204" pitchFamily="34" charset="0"/>
                <a:cs typeface="Calibri" panose="020F0502020204030204" pitchFamily="34" charset="0"/>
              </a:rPr>
              <a:t>секционирование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хранение таблицы БД отдельными секциями (</a:t>
            </a:r>
            <a:r>
              <a:rPr lang="ru-RU" i="1" dirty="0">
                <a:latin typeface="Calibri" panose="020F0502020204030204" pitchFamily="34" charset="0"/>
                <a:cs typeface="Calibri" panose="020F0502020204030204" pitchFamily="34" charset="0"/>
              </a:rPr>
              <a:t>партициями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 по значениям заданных полей.</a:t>
            </a:r>
          </a:p>
          <a:p>
            <a:pPr lvl="0" algn="l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l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Благодаря этому можно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быстро: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читать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нужные секции;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удалять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ненужные секции.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791075" y="2507214"/>
            <a:ext cx="6724649" cy="333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2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</a:t>
            </a:r>
            <a:r>
              <a:rPr lang="en-US" sz="162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2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n-US" sz="162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2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SUBSCRIBER_DIM </a:t>
            </a:r>
            <a:r>
              <a:rPr lang="en-US" sz="162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</a:p>
          <a:p>
            <a:r>
              <a:rPr lang="en-US" sz="162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2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SUBS_ID </a:t>
            </a:r>
            <a:r>
              <a:rPr lang="en-US" sz="1620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DECIMAL</a:t>
            </a:r>
            <a:r>
              <a:rPr lang="en-US" sz="162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2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15</a:t>
            </a:r>
            <a:r>
              <a:rPr lang="en-US" sz="162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2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62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endParaRPr lang="en-US" sz="1620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162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2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SUBS_REGION </a:t>
            </a:r>
            <a:r>
              <a:rPr lang="en-US" sz="1620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VARCHAR2</a:t>
            </a:r>
            <a:r>
              <a:rPr lang="en-US" sz="162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2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30</a:t>
            </a:r>
            <a:r>
              <a:rPr lang="en-US" sz="162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</a:p>
          <a:p>
            <a:pPr algn="l"/>
            <a:r>
              <a:rPr lang="en-US" sz="162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2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SUBS_SERVICE_PLAN </a:t>
            </a:r>
            <a:r>
              <a:rPr lang="en-US" sz="162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VARCHAR2</a:t>
            </a:r>
            <a:r>
              <a:rPr lang="en-US" sz="162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2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 sz="162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</a:p>
          <a:p>
            <a:pPr algn="l"/>
            <a:r>
              <a:rPr lang="en-US" sz="162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PARTITION</a:t>
            </a:r>
            <a:r>
              <a:rPr lang="en-US" sz="162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2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n-US" sz="162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2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</a:t>
            </a:r>
            <a:r>
              <a:rPr lang="en-US" sz="162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2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(SUBS_REGION) </a:t>
            </a:r>
            <a:r>
              <a:rPr lang="en-US" sz="162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</a:p>
          <a:p>
            <a:r>
              <a:rPr lang="en-US" sz="162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2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PARTITION</a:t>
            </a:r>
            <a:r>
              <a:rPr lang="en-US" sz="162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2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P_CENTRAL </a:t>
            </a:r>
            <a:r>
              <a:rPr lang="en-US" sz="162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VALUES</a:t>
            </a:r>
            <a:r>
              <a:rPr lang="en-US" sz="162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2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2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ru-RU" sz="162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Центральный</a:t>
            </a:r>
            <a:r>
              <a:rPr lang="en-US" sz="162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sz="162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endParaRPr lang="en-US" sz="1620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2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2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PARTITION</a:t>
            </a:r>
            <a:r>
              <a:rPr lang="en-US" sz="162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2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P_SOUTH </a:t>
            </a:r>
            <a:r>
              <a:rPr lang="en-US" sz="162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VALUES</a:t>
            </a:r>
            <a:r>
              <a:rPr lang="en-US" sz="162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2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2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ru-RU" sz="162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Южный</a:t>
            </a:r>
            <a:r>
              <a:rPr lang="en-US" sz="162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sz="162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endParaRPr lang="en-US" sz="1620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2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2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PARTITION</a:t>
            </a:r>
            <a:r>
              <a:rPr lang="en-US" sz="162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2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P_FAREAST </a:t>
            </a:r>
            <a:r>
              <a:rPr lang="en-US" sz="162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VALUES</a:t>
            </a:r>
            <a:r>
              <a:rPr lang="en-US" sz="162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2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2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ru-RU" sz="162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Дальний Восток</a:t>
            </a:r>
            <a:r>
              <a:rPr lang="en-US" sz="162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sz="162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620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algn="l"/>
            <a:r>
              <a:rPr lang="ru-RU" sz="162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algn="l"/>
            <a:endParaRPr lang="ru-RU" sz="1620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162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162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62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162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SUBSCRIBER_DIM</a:t>
            </a:r>
          </a:p>
          <a:p>
            <a:r>
              <a:rPr lang="en-US" sz="162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n-US" sz="162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2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SUBS_REGION </a:t>
            </a:r>
            <a:r>
              <a:rPr lang="en-US" sz="162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sz="162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ru-RU" sz="162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Южный</a:t>
            </a:r>
            <a:r>
              <a:rPr lang="en-US" sz="162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sz="162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ru-RU" sz="648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16</a:t>
            </a:fld>
            <a:endParaRPr lang="ru-R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Партицирование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716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38200" y="1259417"/>
            <a:ext cx="8100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8603" indent="-308603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 списку значений 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BY LIST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предыдущий пример</a:t>
            </a:r>
          </a:p>
          <a:p>
            <a:pPr marL="308603" indent="-308603">
              <a:buFont typeface="Arial" panose="020B0604020202020204" pitchFamily="34" charset="0"/>
              <a:buChar char="•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8603" indent="-308603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 диапазону 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BY RANGE)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2376782"/>
            <a:ext cx="7478537" cy="403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CONTACT_HISTORY 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</a:p>
          <a:p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CONTACT_ID </a:t>
            </a:r>
            <a:r>
              <a:rPr lang="en-US" sz="12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DECIMAL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15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US" sz="1200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CONTACT_DTTM </a:t>
            </a:r>
            <a:r>
              <a:rPr lang="en-US" sz="1200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TIMESTAMP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endParaRPr lang="en-US" sz="1200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A_SUBS_ID </a:t>
            </a:r>
            <a:r>
              <a:rPr lang="en-US" sz="12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DECIMAL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15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endParaRPr lang="en-US" sz="1200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B_SUBS_ID </a:t>
            </a:r>
            <a:r>
              <a:rPr lang="en-US" sz="12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DECIMAL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15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</a:p>
          <a:p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A_REGION </a:t>
            </a:r>
            <a:r>
              <a:rPr lang="en-US" sz="12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VARCHAR2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30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12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PARTITION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RANGE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(CONTACT_DTTM)</a:t>
            </a:r>
            <a:endParaRPr lang="en-US" sz="1200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12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SUBPARTITION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(A_REGION) 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</a:p>
          <a:p>
            <a:pPr algn="l"/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PARTITION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P_BEFORE2020 </a:t>
            </a:r>
            <a:r>
              <a:rPr lang="en-US" sz="12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VALUES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LESS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THAN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sz="1200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DATE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'2020-01-01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(</a:t>
            </a:r>
          </a:p>
          <a:p>
            <a:pPr algn="l"/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SUBPARTITION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P_BEF2020_CENTRAL </a:t>
            </a:r>
            <a:r>
              <a:rPr lang="en-US" sz="12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VALUES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ru-R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Центральный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endParaRPr lang="en-US" sz="1200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SUBPARTITION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P_BEF2020_SOUTH </a:t>
            </a:r>
            <a:r>
              <a:rPr lang="en-US" sz="12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VALUES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ru-R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Южный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algn="l"/>
            <a:r>
              <a:rPr lang="ru-RU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),</a:t>
            </a:r>
          </a:p>
          <a:p>
            <a:pPr algn="l"/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PARTITION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P_</a:t>
            </a:r>
            <a:r>
              <a:rPr lang="ru-RU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202001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VALUES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LESS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THAN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sz="1200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DATE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'2010-0</a:t>
            </a:r>
            <a:r>
              <a:rPr lang="ru-R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-01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(</a:t>
            </a:r>
          </a:p>
          <a:p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SUBPARTITION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P_202001_CENTRAL </a:t>
            </a:r>
            <a:r>
              <a:rPr lang="en-US" sz="12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VALUES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ru-RU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Центральный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</a:p>
          <a:p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SUBPARTITION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P_202001_SOUTH </a:t>
            </a:r>
            <a:r>
              <a:rPr lang="en-US" sz="12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VALUES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ru-RU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Южный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dirty="0" smtClean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algn="l"/>
            <a:r>
              <a:rPr lang="ru-RU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),</a:t>
            </a:r>
          </a:p>
          <a:p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PARTITION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P_202002 </a:t>
            </a:r>
            <a:r>
              <a:rPr lang="en-US" sz="12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VALUES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LESS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THAN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DATE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'2010-03-01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</a:p>
          <a:p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SUBPARTITION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P_202002_CENTRAL </a:t>
            </a:r>
            <a:r>
              <a:rPr lang="en-US" sz="12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VALUES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ru-RU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Центральный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</a:p>
          <a:p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SUBPARTITION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P_202002_SOUTH </a:t>
            </a:r>
            <a:r>
              <a:rPr lang="en-US" sz="12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VALUES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ru-RU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Южный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ru-RU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)</a:t>
            </a:r>
          </a:p>
          <a:p>
            <a:pPr algn="l"/>
            <a:r>
              <a:rPr lang="ru-RU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748351" y="2399289"/>
            <a:ext cx="5196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12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*</a:t>
            </a:r>
          </a:p>
          <a:p>
            <a:pPr lvl="0" algn="l"/>
            <a:r>
              <a:rPr lang="en-US" sz="12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CONTACT_HISTORY</a:t>
            </a:r>
            <a:endParaRPr lang="en-US" sz="1200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lvl="0" algn="l"/>
            <a:r>
              <a:rPr lang="en-US" sz="1200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endParaRPr lang="en-US" sz="1200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lvl="0"/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CONTACT_DTTM &gt; CURRENT_DATE - INTERVAL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ru-R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MONTH</a:t>
            </a:r>
          </a:p>
          <a:p>
            <a:pPr lvl="0"/>
            <a:r>
              <a:rPr lang="en-US" sz="1200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AND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A_REGION 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ru-R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Южный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ru-RU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17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1487" y="187254"/>
            <a:ext cx="10515600" cy="1325563"/>
          </a:xfrm>
        </p:spPr>
        <p:txBody>
          <a:bodyPr/>
          <a:lstStyle/>
          <a:p>
            <a:r>
              <a:rPr lang="ru-RU" dirty="0"/>
              <a:t>Виды партицирования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05712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09D9-806B-4438-822B-C146A3D1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096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ru-RU" dirty="0" smtClean="0"/>
              <a:t>Планы выполнения запросов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0F883-1768-45E2-BDE0-C78C3E7E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2DB2-BD87-4588-90F6-65FEEF9BFE21}" type="slidenum">
              <a:rPr lang="ru-RU" smtClean="0"/>
              <a:t>18</a:t>
            </a:fld>
            <a:endParaRPr lang="ru-R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6DC049A-411A-41AD-8C3D-174DA7B96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GlowByte Consulting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89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287" y="3423287"/>
            <a:ext cx="10002" cy="1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287" y="3423287"/>
            <a:ext cx="10002" cy="1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287" y="3423287"/>
            <a:ext cx="10002" cy="1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Rectangle 8"/>
          <p:cNvSpPr>
            <a:spLocks/>
          </p:cNvSpPr>
          <p:nvPr/>
        </p:nvSpPr>
        <p:spPr bwMode="auto">
          <a:xfrm>
            <a:off x="895350" y="1465115"/>
            <a:ext cx="7715250" cy="806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/>
          <a:p>
            <a:pPr>
              <a:spcBef>
                <a:spcPts val="540"/>
              </a:spcBef>
              <a:spcAft>
                <a:spcPts val="540"/>
              </a:spcAft>
              <a:buSzPct val="69000"/>
            </a:pPr>
            <a:r>
              <a:rPr lang="ru-RU" dirty="0">
                <a:latin typeface="Calibri" pitchFamily="34" charset="0"/>
                <a:ea typeface="MS PGothic" pitchFamily="34" charset="-128"/>
                <a:sym typeface="Calibri" pitchFamily="34" charset="0"/>
              </a:rPr>
              <a:t>Алгоритм, по которому в базе будет выполняться </a:t>
            </a:r>
            <a:r>
              <a:rPr lang="ru-RU" dirty="0" smtClean="0">
                <a:latin typeface="Calibri" pitchFamily="34" charset="0"/>
                <a:ea typeface="MS PGothic" pitchFamily="34" charset="-128"/>
                <a:sym typeface="Calibri" pitchFamily="34" charset="0"/>
              </a:rPr>
              <a:t>запрос.</a:t>
            </a:r>
            <a:endParaRPr lang="ru-RU" dirty="0">
              <a:latin typeface="Calibri" pitchFamily="34" charset="0"/>
              <a:ea typeface="MS PGothic" pitchFamily="34" charset="-128"/>
              <a:sym typeface="Calibri" pitchFamily="34" charset="0"/>
            </a:endParaRPr>
          </a:p>
          <a:p>
            <a:pPr>
              <a:spcBef>
                <a:spcPts val="540"/>
              </a:spcBef>
              <a:spcAft>
                <a:spcPts val="540"/>
              </a:spcAft>
              <a:buSzPct val="69000"/>
            </a:pPr>
            <a:r>
              <a:rPr lang="ru-RU" dirty="0" smtClean="0">
                <a:latin typeface="Calibri" pitchFamily="34" charset="0"/>
                <a:ea typeface="MS PGothic" pitchFamily="34" charset="-128"/>
                <a:sym typeface="Calibri" pitchFamily="34" charset="0"/>
              </a:rPr>
              <a:t>Пример </a:t>
            </a:r>
            <a:r>
              <a:rPr lang="ru-RU" dirty="0">
                <a:latin typeface="Calibri" pitchFamily="34" charset="0"/>
                <a:ea typeface="MS PGothic" pitchFamily="34" charset="-128"/>
                <a:sym typeface="Calibri" pitchFamily="34" charset="0"/>
              </a:rPr>
              <a:t>(</a:t>
            </a:r>
            <a:r>
              <a:rPr lang="en-US" dirty="0">
                <a:latin typeface="Calibri" pitchFamily="34" charset="0"/>
                <a:ea typeface="MS PGothic" pitchFamily="34" charset="-128"/>
                <a:sym typeface="Calibri" pitchFamily="34" charset="0"/>
              </a:rPr>
              <a:t>Oracle)</a:t>
            </a:r>
            <a:r>
              <a:rPr lang="ru-RU" dirty="0">
                <a:latin typeface="Calibri" pitchFamily="34" charset="0"/>
                <a:ea typeface="MS PGothic" pitchFamily="34" charset="-128"/>
                <a:sym typeface="Calibri" pitchFamily="34" charset="0"/>
              </a:rPr>
              <a:t>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3785180"/>
            <a:ext cx="10680553" cy="1449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60" b="1" i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----------------------------------------------------------------------------------------------</a:t>
            </a:r>
            <a:endParaRPr lang="ru-RU" sz="1260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 </a:t>
            </a:r>
            <a:r>
              <a:rPr lang="en-US" sz="126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</a:t>
            </a:r>
            <a:r>
              <a:rPr lang="en-US" sz="12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| Operation             | </a:t>
            </a:r>
            <a:r>
              <a:rPr lang="en-US" sz="126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12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| </a:t>
            </a:r>
            <a:r>
              <a:rPr lang="en-US" sz="126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Rows</a:t>
            </a:r>
            <a:r>
              <a:rPr lang="en-US" sz="12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| Bytes | </a:t>
            </a:r>
            <a:r>
              <a:rPr lang="en-US" sz="126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Cost</a:t>
            </a:r>
            <a:r>
              <a:rPr lang="en-US" sz="12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(%</a:t>
            </a:r>
            <a:r>
              <a:rPr lang="en-US" sz="126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CPU</a:t>
            </a:r>
            <a:r>
              <a:rPr lang="en-US" sz="12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)| </a:t>
            </a:r>
            <a:r>
              <a:rPr lang="en-US" sz="126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Time</a:t>
            </a:r>
            <a:r>
              <a:rPr lang="en-US" sz="12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| </a:t>
            </a:r>
            <a:r>
              <a:rPr lang="en-US" sz="126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Pstart</a:t>
            </a:r>
            <a:r>
              <a:rPr lang="en-US" sz="12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 </a:t>
            </a:r>
            <a:r>
              <a:rPr lang="en-US" sz="126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Pstop</a:t>
            </a:r>
            <a:r>
              <a:rPr lang="en-US" sz="12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|</a:t>
            </a:r>
          </a:p>
          <a:p>
            <a:r>
              <a:rPr lang="ru-RU" sz="1260" b="1" i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----------------------------------------------------------------------------------------------</a:t>
            </a:r>
            <a:endParaRPr lang="ru-RU" sz="1260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   </a:t>
            </a:r>
            <a:r>
              <a:rPr lang="en-US" sz="126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2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| </a:t>
            </a:r>
            <a:r>
              <a:rPr lang="en-US" sz="126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12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6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STATEMENT</a:t>
            </a:r>
            <a:r>
              <a:rPr lang="en-US" sz="12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|      |     </a:t>
            </a:r>
            <a:r>
              <a:rPr lang="en-US" sz="126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2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|    </a:t>
            </a:r>
            <a:r>
              <a:rPr lang="en-US" sz="126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37</a:t>
            </a:r>
            <a:r>
              <a:rPr lang="en-US" sz="12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|    </a:t>
            </a:r>
            <a:r>
              <a:rPr lang="en-US" sz="126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14</a:t>
            </a:r>
            <a:r>
              <a:rPr lang="en-US" sz="12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(</a:t>
            </a:r>
            <a:r>
              <a:rPr lang="en-US" sz="126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2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)| </a:t>
            </a:r>
            <a:r>
              <a:rPr lang="en-US" sz="126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00</a:t>
            </a:r>
            <a:r>
              <a:rPr lang="en-US" sz="12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26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00</a:t>
            </a:r>
            <a:r>
              <a:rPr lang="en-US" sz="12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26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01</a:t>
            </a:r>
            <a:r>
              <a:rPr lang="en-US" sz="12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|       |       |</a:t>
            </a:r>
          </a:p>
          <a:p>
            <a:r>
              <a:rPr lang="en-US" sz="12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   </a:t>
            </a:r>
            <a:r>
              <a:rPr lang="en-US" sz="126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2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|  </a:t>
            </a:r>
            <a:r>
              <a:rPr lang="en-US" sz="126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PARTITION</a:t>
            </a:r>
            <a:r>
              <a:rPr lang="en-US" sz="12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6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</a:t>
            </a:r>
            <a:r>
              <a:rPr lang="en-US" sz="12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6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SINGLE</a:t>
            </a:r>
            <a:r>
              <a:rPr lang="en-US" sz="12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      |     </a:t>
            </a:r>
            <a:r>
              <a:rPr lang="en-US" sz="126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2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|    </a:t>
            </a:r>
            <a:r>
              <a:rPr lang="en-US" sz="126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37</a:t>
            </a:r>
            <a:r>
              <a:rPr lang="en-US" sz="12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|    </a:t>
            </a:r>
            <a:r>
              <a:rPr lang="en-US" sz="126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14</a:t>
            </a:r>
            <a:r>
              <a:rPr lang="en-US" sz="12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(</a:t>
            </a:r>
            <a:r>
              <a:rPr lang="en-US" sz="126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2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)| </a:t>
            </a:r>
            <a:r>
              <a:rPr lang="en-US" sz="126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00</a:t>
            </a:r>
            <a:r>
              <a:rPr lang="en-US" sz="12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26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00</a:t>
            </a:r>
            <a:r>
              <a:rPr lang="en-US" sz="12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26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01</a:t>
            </a:r>
            <a:r>
              <a:rPr lang="en-US" sz="12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|   </a:t>
            </a:r>
            <a:r>
              <a:rPr lang="en-US" sz="126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KEY</a:t>
            </a:r>
            <a:r>
              <a:rPr lang="en-US" sz="12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|   </a:t>
            </a:r>
            <a:r>
              <a:rPr lang="en-US" sz="126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KEY</a:t>
            </a:r>
            <a:r>
              <a:rPr lang="en-US" sz="12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|</a:t>
            </a:r>
          </a:p>
          <a:p>
            <a:r>
              <a:rPr lang="en-US" sz="12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   </a:t>
            </a:r>
            <a:r>
              <a:rPr lang="en-US" sz="126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12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|   </a:t>
            </a:r>
            <a:r>
              <a:rPr lang="en-US" sz="126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n-US" sz="12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6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ACCESS</a:t>
            </a:r>
            <a:r>
              <a:rPr lang="en-US" sz="12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6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FULL</a:t>
            </a:r>
            <a:r>
              <a:rPr lang="en-US" sz="12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| TOY  |     </a:t>
            </a:r>
            <a:r>
              <a:rPr lang="en-US" sz="126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2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|    </a:t>
            </a:r>
            <a:r>
              <a:rPr lang="en-US" sz="126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37</a:t>
            </a:r>
            <a:r>
              <a:rPr lang="en-US" sz="12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|    </a:t>
            </a:r>
            <a:r>
              <a:rPr lang="en-US" sz="126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14</a:t>
            </a:r>
            <a:r>
              <a:rPr lang="en-US" sz="12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(</a:t>
            </a:r>
            <a:r>
              <a:rPr lang="en-US" sz="126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2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)| </a:t>
            </a:r>
            <a:r>
              <a:rPr lang="en-US" sz="126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00</a:t>
            </a:r>
            <a:r>
              <a:rPr lang="en-US" sz="12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26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00</a:t>
            </a:r>
            <a:r>
              <a:rPr lang="en-US" sz="12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26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01</a:t>
            </a:r>
            <a:r>
              <a:rPr lang="en-US" sz="12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|     </a:t>
            </a:r>
            <a:r>
              <a:rPr lang="en-US" sz="126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12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|     </a:t>
            </a:r>
            <a:r>
              <a:rPr lang="en-US" sz="126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12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|</a:t>
            </a:r>
          </a:p>
          <a:p>
            <a:r>
              <a:rPr lang="ru-RU" sz="1260" b="1" i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----------------------------------------------------------------------------------------------</a:t>
            </a:r>
            <a:endParaRPr lang="ru-RU" sz="5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95350" y="2475215"/>
            <a:ext cx="4572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26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EXPLAIN</a:t>
            </a:r>
            <a:r>
              <a:rPr lang="en-US" sz="12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6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PLAN</a:t>
            </a:r>
            <a:r>
              <a:rPr lang="en-US" sz="12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6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endParaRPr lang="en-US" sz="1260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12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26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12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* </a:t>
            </a:r>
            <a:r>
              <a:rPr lang="en-US" sz="126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12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TOY</a:t>
            </a:r>
          </a:p>
          <a:p>
            <a:pPr algn="l"/>
            <a:r>
              <a:rPr lang="en-US" sz="12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26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n-US" sz="12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COLOUR = </a:t>
            </a:r>
            <a:r>
              <a:rPr lang="en-US" sz="126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'RED'</a:t>
            </a:r>
            <a:r>
              <a:rPr lang="en-US" sz="12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algn="l"/>
            <a:endParaRPr lang="ru-RU" sz="1260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126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12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* </a:t>
            </a:r>
            <a:r>
              <a:rPr lang="en-US" sz="126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12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6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n-US" sz="12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(DBMS_XPLAN.DISPLAY());</a:t>
            </a:r>
            <a:endParaRPr lang="ru-RU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19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выполнения запроса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959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/>
        </p:nvSpPr>
        <p:spPr bwMode="auto">
          <a:xfrm>
            <a:off x="937518" y="1567481"/>
            <a:ext cx="8230514" cy="4912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11470" indent="-411470">
              <a:buFont typeface="+mj-lt"/>
              <a:buAutoNum type="arabicPeriod"/>
            </a:pPr>
            <a:r>
              <a:rPr lang="ru-RU" sz="2800" dirty="0" smtClean="0"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Индексы</a:t>
            </a:r>
            <a:endParaRPr lang="ru-RU" sz="2800" dirty="0">
              <a:ea typeface="MS PGothic" pitchFamily="34" charset="-128"/>
              <a:cs typeface="Calibri" panose="020F0502020204030204" pitchFamily="34" charset="0"/>
              <a:sym typeface="Calibri" pitchFamily="34" charset="0"/>
            </a:endParaRPr>
          </a:p>
          <a:p>
            <a:pPr marL="822940" lvl="1" indent="-411470">
              <a:buFont typeface="+mj-lt"/>
              <a:buAutoNum type="arabicPeriod"/>
            </a:pPr>
            <a:r>
              <a:rPr lang="ru-RU" dirty="0"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Что это</a:t>
            </a:r>
          </a:p>
          <a:p>
            <a:pPr marL="822940" lvl="1" indent="-411470">
              <a:buFont typeface="+mj-lt"/>
              <a:buAutoNum type="arabicPeriod"/>
            </a:pPr>
            <a:r>
              <a:rPr lang="ru-RU" dirty="0"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На примере сбалансированного дерева</a:t>
            </a:r>
          </a:p>
          <a:p>
            <a:pPr marL="822940" lvl="1" indent="-411470">
              <a:buFont typeface="+mj-lt"/>
              <a:buAutoNum type="arabicPeriod"/>
            </a:pPr>
            <a:r>
              <a:rPr lang="ru-RU" dirty="0"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На примере хеш-таблицы</a:t>
            </a:r>
          </a:p>
          <a:p>
            <a:pPr marL="411470" indent="-411470">
              <a:buFont typeface="+mj-lt"/>
              <a:buAutoNum type="arabicPeriod"/>
            </a:pPr>
            <a:endParaRPr lang="en-US" sz="2160" dirty="0">
              <a:ea typeface="MS PGothic" pitchFamily="34" charset="-128"/>
              <a:cs typeface="Calibri" panose="020F0502020204030204" pitchFamily="34" charset="0"/>
              <a:sym typeface="Calibri" pitchFamily="34" charset="0"/>
            </a:endParaRPr>
          </a:p>
          <a:p>
            <a:pPr marL="411470" indent="-411470">
              <a:buFont typeface="+mj-lt"/>
              <a:buAutoNum type="arabicPeriod"/>
            </a:pPr>
            <a:r>
              <a:rPr lang="ru-RU" sz="2800" dirty="0"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Партицирование</a:t>
            </a:r>
          </a:p>
          <a:p>
            <a:pPr marL="411470" indent="-411470">
              <a:buFont typeface="+mj-lt"/>
              <a:buAutoNum type="arabicPeriod"/>
            </a:pPr>
            <a:endParaRPr lang="en-US" sz="2160" dirty="0">
              <a:ea typeface="MS PGothic" pitchFamily="34" charset="-128"/>
              <a:cs typeface="Calibri" panose="020F0502020204030204" pitchFamily="34" charset="0"/>
              <a:sym typeface="Calibri" pitchFamily="34" charset="0"/>
            </a:endParaRPr>
          </a:p>
          <a:p>
            <a:pPr marL="411470" indent="-411470">
              <a:buFont typeface="+mj-lt"/>
              <a:buAutoNum type="arabicPeriod"/>
            </a:pPr>
            <a:r>
              <a:rPr lang="ru-RU" sz="2800" dirty="0"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Планы выполнения запросов</a:t>
            </a:r>
          </a:p>
          <a:p>
            <a:pPr marL="822940" lvl="1" indent="-411470">
              <a:buFont typeface="+mj-lt"/>
              <a:buAutoNum type="arabicPeriod"/>
            </a:pPr>
            <a:r>
              <a:rPr lang="ru-RU" dirty="0"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Как обрабатывается запрос в БД</a:t>
            </a:r>
          </a:p>
          <a:p>
            <a:pPr marL="822940" lvl="1" indent="-411470">
              <a:buFont typeface="+mj-lt"/>
              <a:buAutoNum type="arabicPeriod"/>
            </a:pPr>
            <a:r>
              <a:rPr lang="ru-RU" dirty="0"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На что смотреть в плане</a:t>
            </a:r>
          </a:p>
          <a:p>
            <a:pPr marL="822940" lvl="1" indent="-411470">
              <a:buFont typeface="+mj-lt"/>
              <a:buAutoNum type="arabicPeriod"/>
            </a:pPr>
            <a:r>
              <a:rPr lang="ru-RU" dirty="0"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Методы доступа к данным</a:t>
            </a:r>
          </a:p>
          <a:p>
            <a:pPr marL="822940" lvl="1" indent="-411470">
              <a:buFont typeface="+mj-lt"/>
              <a:buAutoNum type="arabicPeriod"/>
            </a:pPr>
            <a:r>
              <a:rPr lang="ru-RU" dirty="0"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Методы соединения таблиц</a:t>
            </a:r>
          </a:p>
          <a:p>
            <a:pPr marL="822940" lvl="1" indent="-411470">
              <a:buFont typeface="+mj-lt"/>
              <a:buAutoNum type="arabicPeriod"/>
            </a:pPr>
            <a:r>
              <a:rPr lang="ru-RU" dirty="0"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Статистики по таблицам</a:t>
            </a:r>
          </a:p>
          <a:p>
            <a:pPr marL="822940" lvl="1" indent="-411470">
              <a:buFont typeface="+mj-lt"/>
              <a:buAutoNum type="arabicPeriod"/>
            </a:pPr>
            <a:r>
              <a:rPr lang="en-US" dirty="0">
                <a:ea typeface="MS PGothic" pitchFamily="34" charset="-128"/>
                <a:cs typeface="Calibri" panose="020F0502020204030204" pitchFamily="34" charset="0"/>
                <a:sym typeface="Calibri" pitchFamily="34" charset="0"/>
              </a:rPr>
              <a:t>Hints</a:t>
            </a:r>
            <a:endParaRPr lang="ru-RU" dirty="0">
              <a:ea typeface="MS PGothic" pitchFamily="34" charset="-128"/>
              <a:cs typeface="Calibri" panose="020F0502020204030204" pitchFamily="34" charset="0"/>
              <a:sym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2</a:t>
            </a:fld>
            <a:endParaRPr lang="ru-RU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CA293E6-8FAF-43A3-A92F-2D307BBDC61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Содержание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7297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587" y="4153855"/>
            <a:ext cx="10002" cy="1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587" y="4153855"/>
            <a:ext cx="10002" cy="1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587" y="4153855"/>
            <a:ext cx="10002" cy="1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Rectangle 8"/>
          <p:cNvSpPr>
            <a:spLocks/>
          </p:cNvSpPr>
          <p:nvPr/>
        </p:nvSpPr>
        <p:spPr bwMode="auto">
          <a:xfrm>
            <a:off x="940119" y="1690688"/>
            <a:ext cx="6468085" cy="3819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/>
          <a:p>
            <a:pPr>
              <a:spcBef>
                <a:spcPts val="540"/>
              </a:spcBef>
              <a:spcAft>
                <a:spcPts val="540"/>
              </a:spcAft>
              <a:buSzPct val="69000"/>
            </a:pPr>
            <a:r>
              <a:rPr lang="en-US" dirty="0">
                <a:latin typeface="Calibri" pitchFamily="34" charset="0"/>
                <a:ea typeface="MS PGothic" pitchFamily="34" charset="-128"/>
                <a:sym typeface="Calibri" pitchFamily="34" charset="0"/>
              </a:rPr>
              <a:t>SQL – </a:t>
            </a:r>
            <a:r>
              <a:rPr lang="ru-RU" dirty="0">
                <a:latin typeface="Calibri" pitchFamily="34" charset="0"/>
                <a:ea typeface="MS PGothic" pitchFamily="34" charset="-128"/>
                <a:sym typeface="Calibri" pitchFamily="34" charset="0"/>
              </a:rPr>
              <a:t>декларативный язык.</a:t>
            </a:r>
          </a:p>
          <a:p>
            <a:pPr>
              <a:spcBef>
                <a:spcPts val="540"/>
              </a:spcBef>
              <a:spcAft>
                <a:spcPts val="540"/>
              </a:spcAft>
              <a:buSzPct val="69000"/>
            </a:pPr>
            <a:r>
              <a:rPr lang="ru-RU" dirty="0">
                <a:latin typeface="Calibri" pitchFamily="34" charset="0"/>
                <a:ea typeface="MS PGothic" pitchFamily="34" charset="-128"/>
                <a:sym typeface="Calibri" pitchFamily="34" charset="0"/>
              </a:rPr>
              <a:t/>
            </a:r>
            <a:br>
              <a:rPr lang="ru-RU" dirty="0">
                <a:latin typeface="Calibri" pitchFamily="34" charset="0"/>
                <a:ea typeface="MS PGothic" pitchFamily="34" charset="-128"/>
                <a:sym typeface="Calibri" pitchFamily="34" charset="0"/>
              </a:rPr>
            </a:br>
            <a:r>
              <a:rPr lang="ru-RU" dirty="0">
                <a:latin typeface="Calibri" pitchFamily="34" charset="0"/>
                <a:ea typeface="MS PGothic" pitchFamily="34" charset="-128"/>
                <a:sym typeface="Calibri" pitchFamily="34" charset="0"/>
              </a:rPr>
              <a:t>В запросах мы пишем</a:t>
            </a:r>
            <a:br>
              <a:rPr lang="ru-RU" dirty="0">
                <a:latin typeface="Calibri" pitchFamily="34" charset="0"/>
                <a:ea typeface="MS PGothic" pitchFamily="34" charset="-128"/>
                <a:sym typeface="Calibri" pitchFamily="34" charset="0"/>
              </a:rPr>
            </a:br>
            <a:r>
              <a:rPr lang="ru-RU" dirty="0">
                <a:latin typeface="Calibri" pitchFamily="34" charset="0"/>
                <a:ea typeface="MS PGothic" pitchFamily="34" charset="-128"/>
                <a:sym typeface="Calibri" pitchFamily="34" charset="0"/>
              </a:rPr>
              <a:t>не «</a:t>
            </a:r>
            <a:r>
              <a:rPr lang="ru-RU" b="1" i="1" dirty="0">
                <a:latin typeface="Calibri" pitchFamily="34" charset="0"/>
                <a:ea typeface="MS PGothic" pitchFamily="34" charset="-128"/>
                <a:sym typeface="Calibri" pitchFamily="34" charset="0"/>
              </a:rPr>
              <a:t>как</a:t>
            </a:r>
            <a:r>
              <a:rPr lang="ru-RU" dirty="0">
                <a:latin typeface="Calibri" pitchFamily="34" charset="0"/>
                <a:ea typeface="MS PGothic" pitchFamily="34" charset="-128"/>
                <a:sym typeface="Calibri" pitchFamily="34" charset="0"/>
              </a:rPr>
              <a:t> мы хотим получить результат»,</a:t>
            </a:r>
            <a:br>
              <a:rPr lang="ru-RU" dirty="0">
                <a:latin typeface="Calibri" pitchFamily="34" charset="0"/>
                <a:ea typeface="MS PGothic" pitchFamily="34" charset="-128"/>
                <a:sym typeface="Calibri" pitchFamily="34" charset="0"/>
              </a:rPr>
            </a:br>
            <a:r>
              <a:rPr lang="ru-RU" dirty="0">
                <a:latin typeface="Calibri" pitchFamily="34" charset="0"/>
                <a:ea typeface="MS PGothic" pitchFamily="34" charset="-128"/>
                <a:sym typeface="Calibri" pitchFamily="34" charset="0"/>
              </a:rPr>
              <a:t>а «</a:t>
            </a:r>
            <a:r>
              <a:rPr lang="ru-RU" b="1" i="1" dirty="0">
                <a:latin typeface="Calibri" pitchFamily="34" charset="0"/>
                <a:ea typeface="MS PGothic" pitchFamily="34" charset="-128"/>
                <a:sym typeface="Calibri" pitchFamily="34" charset="0"/>
              </a:rPr>
              <a:t>что</a:t>
            </a:r>
            <a:r>
              <a:rPr lang="ru-RU" dirty="0">
                <a:latin typeface="Calibri" pitchFamily="34" charset="0"/>
                <a:ea typeface="MS PGothic" pitchFamily="34" charset="-128"/>
                <a:sym typeface="Calibri" pitchFamily="34" charset="0"/>
              </a:rPr>
              <a:t> мы хотим получить».</a:t>
            </a:r>
          </a:p>
          <a:p>
            <a:pPr>
              <a:spcBef>
                <a:spcPts val="540"/>
              </a:spcBef>
              <a:spcAft>
                <a:spcPts val="540"/>
              </a:spcAft>
              <a:buSzPct val="69000"/>
            </a:pPr>
            <a:endParaRPr lang="ru-RU" dirty="0">
              <a:latin typeface="Calibri" pitchFamily="34" charset="0"/>
              <a:ea typeface="MS PGothic" pitchFamily="34" charset="-128"/>
              <a:sym typeface="Calibri" pitchFamily="34" charset="0"/>
            </a:endParaRPr>
          </a:p>
          <a:p>
            <a:pPr>
              <a:spcBef>
                <a:spcPts val="540"/>
              </a:spcBef>
              <a:spcAft>
                <a:spcPts val="540"/>
              </a:spcAft>
              <a:buSzPct val="69000"/>
            </a:pPr>
            <a:r>
              <a:rPr lang="ru-RU" dirty="0">
                <a:latin typeface="Calibri" pitchFamily="34" charset="0"/>
                <a:ea typeface="MS PGothic" pitchFamily="34" charset="-128"/>
                <a:sym typeface="Calibri" pitchFamily="34" charset="0"/>
              </a:rPr>
              <a:t>На </a:t>
            </a:r>
            <a:r>
              <a:rPr lang="ru-RU" dirty="0" smtClean="0">
                <a:latin typeface="Calibri" pitchFamily="34" charset="0"/>
                <a:ea typeface="MS PGothic" pitchFamily="34" charset="-128"/>
                <a:sym typeface="Calibri" pitchFamily="34" charset="0"/>
              </a:rPr>
              <a:t>вопрос, как его получить и сделать это оптимально,</a:t>
            </a:r>
            <a:r>
              <a:rPr lang="ru-RU" dirty="0">
                <a:latin typeface="Calibri" pitchFamily="34" charset="0"/>
                <a:ea typeface="MS PGothic" pitchFamily="34" charset="-128"/>
                <a:sym typeface="Calibri" pitchFamily="34" charset="0"/>
              </a:rPr>
              <a:t/>
            </a:r>
            <a:br>
              <a:rPr lang="ru-RU" dirty="0">
                <a:latin typeface="Calibri" pitchFamily="34" charset="0"/>
                <a:ea typeface="MS PGothic" pitchFamily="34" charset="-128"/>
                <a:sym typeface="Calibri" pitchFamily="34" charset="0"/>
              </a:rPr>
            </a:br>
            <a:r>
              <a:rPr lang="ru-RU" dirty="0">
                <a:latin typeface="Calibri" pitchFamily="34" charset="0"/>
                <a:ea typeface="MS PGothic" pitchFamily="34" charset="-128"/>
                <a:sym typeface="Calibri" pitchFamily="34" charset="0"/>
              </a:rPr>
              <a:t>отвечает </a:t>
            </a:r>
            <a:r>
              <a:rPr lang="ru-RU" dirty="0" smtClean="0">
                <a:latin typeface="Calibri" pitchFamily="34" charset="0"/>
                <a:ea typeface="MS PGothic" pitchFamily="34" charset="-128"/>
                <a:sym typeface="Calibri" pitchFamily="34" charset="0"/>
              </a:rPr>
              <a:t>программа </a:t>
            </a:r>
            <a:r>
              <a:rPr lang="ru-RU" b="1" dirty="0" smtClean="0">
                <a:latin typeface="Calibri" pitchFamily="34" charset="0"/>
                <a:ea typeface="MS PGothic" pitchFamily="34" charset="-128"/>
                <a:sym typeface="Calibri" pitchFamily="34" charset="0"/>
              </a:rPr>
              <a:t>оптимизатор </a:t>
            </a:r>
            <a:r>
              <a:rPr lang="ru-RU" b="1" dirty="0">
                <a:latin typeface="Calibri" pitchFamily="34" charset="0"/>
                <a:ea typeface="MS PGothic" pitchFamily="34" charset="-128"/>
                <a:sym typeface="Calibri" pitchFamily="34" charset="0"/>
              </a:rPr>
              <a:t>запросов</a:t>
            </a:r>
            <a:r>
              <a:rPr lang="ru-RU" dirty="0">
                <a:latin typeface="Calibri" pitchFamily="34" charset="0"/>
                <a:ea typeface="MS PGothic" pitchFamily="34" charset="-128"/>
                <a:sym typeface="Calibri" pitchFamily="34" charset="0"/>
              </a:rPr>
              <a:t/>
            </a:r>
            <a:br>
              <a:rPr lang="ru-RU" dirty="0">
                <a:latin typeface="Calibri" pitchFamily="34" charset="0"/>
                <a:ea typeface="MS PGothic" pitchFamily="34" charset="-128"/>
                <a:sym typeface="Calibri" pitchFamily="34" charset="0"/>
              </a:rPr>
            </a:br>
            <a:r>
              <a:rPr lang="ru-RU" dirty="0">
                <a:latin typeface="Calibri" pitchFamily="34" charset="0"/>
                <a:ea typeface="MS PGothic" pitchFamily="34" charset="-128"/>
                <a:sym typeface="Calibri" pitchFamily="34" charset="0"/>
              </a:rPr>
              <a:t>(</a:t>
            </a:r>
            <a:r>
              <a:rPr lang="en-US" dirty="0">
                <a:latin typeface="Calibri" pitchFamily="34" charset="0"/>
                <a:ea typeface="MS PGothic" pitchFamily="34" charset="-128"/>
                <a:sym typeface="Calibri" pitchFamily="34" charset="0"/>
              </a:rPr>
              <a:t>query optimizer).</a:t>
            </a:r>
            <a:endParaRPr lang="ru-RU" dirty="0">
              <a:latin typeface="Calibri" pitchFamily="34" charset="0"/>
              <a:ea typeface="MS PGothic" pitchFamily="34" charset="-128"/>
              <a:sym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97490" y="1784298"/>
            <a:ext cx="15632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  <a:sym typeface="Calibri" pitchFamily="34" charset="0"/>
              </a:rPr>
              <a:t>Сделай раз</a:t>
            </a:r>
            <a:br>
              <a:rPr lang="ru-RU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  <a:sym typeface="Calibri" pitchFamily="34" charset="0"/>
              </a:rPr>
            </a:br>
            <a:r>
              <a:rPr lang="ru-RU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  <a:sym typeface="Calibri" pitchFamily="34" charset="0"/>
              </a:rPr>
              <a:t>Сделай два</a:t>
            </a:r>
            <a:br>
              <a:rPr lang="ru-RU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  <a:sym typeface="Calibri" pitchFamily="34" charset="0"/>
              </a:rPr>
            </a:br>
            <a:r>
              <a:rPr lang="ru-RU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  <a:sym typeface="Calibri" pitchFamily="34" charset="0"/>
              </a:rPr>
              <a:t>Сделай три</a:t>
            </a:r>
          </a:p>
          <a:p>
            <a:r>
              <a:rPr lang="ru-RU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  <a:sym typeface="Calibri" pitchFamily="34" charset="0"/>
              </a:rPr>
              <a:t>Готово</a:t>
            </a: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 bwMode="auto">
          <a:xfrm flipV="1">
            <a:off x="4914900" y="2384463"/>
            <a:ext cx="1282590" cy="41567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>
            <a:endCxn id="17" idx="1"/>
          </p:cNvCxnSpPr>
          <p:nvPr/>
        </p:nvCxnSpPr>
        <p:spPr bwMode="auto">
          <a:xfrm>
            <a:off x="3848100" y="3074880"/>
            <a:ext cx="2416464" cy="3004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>
          <a:xfrm>
            <a:off x="6264564" y="3190698"/>
            <a:ext cx="4320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  <a:sym typeface="Calibri" pitchFamily="34" charset="0"/>
              </a:rPr>
              <a:t>Хочу </a:t>
            </a:r>
            <a:r>
              <a:rPr lang="ru-RU" dirty="0" smtClean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  <a:sym typeface="Calibri" pitchFamily="34" charset="0"/>
              </a:rPr>
              <a:t>такой результат на выходе</a:t>
            </a:r>
            <a:endParaRPr lang="ru-RU" dirty="0">
              <a:latin typeface="Courier New" panose="02070309020205020404" pitchFamily="49" charset="0"/>
              <a:ea typeface="MS PGothic" pitchFamily="34" charset="-128"/>
              <a:cs typeface="Courier New" panose="02070309020205020404" pitchFamily="49" charset="0"/>
              <a:sym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20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262089"/>
            <a:ext cx="10515600" cy="1325563"/>
          </a:xfrm>
        </p:spPr>
        <p:txBody>
          <a:bodyPr/>
          <a:lstStyle/>
          <a:p>
            <a:r>
              <a:rPr lang="ru-RU" dirty="0" smtClean="0"/>
              <a:t>Зачем план выполнения?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976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138" y="3723752"/>
            <a:ext cx="10002" cy="1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138" y="3723752"/>
            <a:ext cx="10002" cy="1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138" y="3723752"/>
            <a:ext cx="10002" cy="1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890" y="527811"/>
            <a:ext cx="3639376" cy="6008202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 bwMode="auto">
          <a:xfrm>
            <a:off x="4865141" y="1989338"/>
            <a:ext cx="1101722" cy="129614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2296" tIns="41148" rIns="82296" bIns="41148" numCol="1" rtlCol="0" anchor="t" anchorCtr="0" compatLnSpc="1">
            <a:prstTxWarp prst="textNoShape">
              <a:avLst/>
            </a:prstTxWarp>
          </a:bodyPr>
          <a:lstStyle/>
          <a:p>
            <a:pPr defTabSz="822940"/>
            <a:endParaRPr lang="ru-RU" sz="1620"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28175" y="1727276"/>
            <a:ext cx="3045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Проверка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синтаксиса</a:t>
            </a:r>
          </a:p>
          <a:p>
            <a:pPr algn="l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FRMO ACCOUNT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28784" y="2447063"/>
            <a:ext cx="3045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«Смысловая» проверка</a:t>
            </a:r>
          </a:p>
          <a:p>
            <a:pPr algn="l"/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есть таблица </a:t>
            </a:r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ACCOUNT?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4865141" y="2673953"/>
            <a:ext cx="1101722" cy="129614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2296" tIns="41148" rIns="82296" bIns="41148" numCol="1" rtlCol="0" anchor="t" anchorCtr="0" compatLnSpc="1">
            <a:prstTxWarp prst="textNoShape">
              <a:avLst/>
            </a:prstTxWarp>
          </a:bodyPr>
          <a:lstStyle/>
          <a:p>
            <a:pPr defTabSz="822940"/>
            <a:endParaRPr lang="ru-RU" sz="1620"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" name="Left Brace 4"/>
          <p:cNvSpPr/>
          <p:nvPr/>
        </p:nvSpPr>
        <p:spPr bwMode="auto">
          <a:xfrm>
            <a:off x="6093388" y="4137856"/>
            <a:ext cx="257256" cy="1729835"/>
          </a:xfrm>
          <a:prstGeom prst="leftBrace">
            <a:avLst/>
          </a:prstGeom>
          <a:solidFill>
            <a:schemeClr val="accent5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82296" tIns="41148" rIns="82296" bIns="41148" numCol="1" rtlCol="0" anchor="t" anchorCtr="0" compatLnSpc="1">
            <a:prstTxWarp prst="textNoShape">
              <a:avLst/>
            </a:prstTxWarp>
          </a:bodyPr>
          <a:lstStyle/>
          <a:p>
            <a:pPr defTabSz="822940"/>
            <a:endParaRPr lang="ru-RU"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79880" y="4679607"/>
            <a:ext cx="31425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4.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Создаем несколько планов,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l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выбирает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лучший.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4865141" y="6165831"/>
            <a:ext cx="1101722" cy="129614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2296" tIns="41148" rIns="82296" bIns="41148" numCol="1" rtlCol="0" anchor="t" anchorCtr="0" compatLnSpc="1">
            <a:prstTxWarp prst="textNoShape">
              <a:avLst/>
            </a:prstTxWarp>
          </a:bodyPr>
          <a:lstStyle/>
          <a:p>
            <a:pPr defTabSz="822940"/>
            <a:endParaRPr lang="ru-RU" sz="1620"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28174" y="5907472"/>
            <a:ext cx="24071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5.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Выполняем запрос</a:t>
            </a:r>
          </a:p>
          <a:p>
            <a:pPr lvl="0" algn="l"/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по выбранному плану.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4865141" y="3358569"/>
            <a:ext cx="1101722" cy="129614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2296" tIns="41148" rIns="82296" bIns="41148" numCol="1" rtlCol="0" anchor="t" anchorCtr="0" compatLnSpc="1">
            <a:prstTxWarp prst="textNoShape">
              <a:avLst/>
            </a:prstTxWarp>
          </a:bodyPr>
          <a:lstStyle/>
          <a:p>
            <a:pPr defTabSz="822940"/>
            <a:endParaRPr lang="ru-RU" sz="1620"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28174" y="3238710"/>
            <a:ext cx="37819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3.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План запроса уже есть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памяти?</a:t>
            </a:r>
          </a:p>
          <a:p>
            <a:pPr lvl="0" algn="l"/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Если да – берем его, выполняем запрос.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035988" y="6356350"/>
            <a:ext cx="4114800" cy="365125"/>
          </a:xfrm>
        </p:spPr>
        <p:txBody>
          <a:bodyPr/>
          <a:lstStyle/>
          <a:p>
            <a:r>
              <a:rPr lang="en-US" dirty="0" smtClean="0"/>
              <a:t>GlowByte Consulting</a:t>
            </a:r>
            <a:endParaRPr lang="ru-R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21</a:t>
            </a:fld>
            <a:endParaRPr lang="ru-RU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</a:t>
            </a:r>
            <a:r>
              <a:rPr lang="ru-RU" dirty="0" smtClean="0"/>
              <a:t>запроса</a:t>
            </a:r>
            <a:endParaRPr lang="ru-RU" dirty="0"/>
          </a:p>
        </p:txBody>
      </p:sp>
      <p:sp>
        <p:nvSpPr>
          <p:cNvPr id="21" name="Right Arrow 20"/>
          <p:cNvSpPr/>
          <p:nvPr/>
        </p:nvSpPr>
        <p:spPr bwMode="auto">
          <a:xfrm>
            <a:off x="4850495" y="4937966"/>
            <a:ext cx="1101722" cy="129614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2296" tIns="41148" rIns="82296" bIns="41148" numCol="1" rtlCol="0" anchor="t" anchorCtr="0" compatLnSpc="1">
            <a:prstTxWarp prst="textNoShape">
              <a:avLst/>
            </a:prstTxWarp>
          </a:bodyPr>
          <a:lstStyle/>
          <a:p>
            <a:pPr defTabSz="822940"/>
            <a:endParaRPr lang="ru-RU" sz="1620"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78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Rectangle 54"/>
          <p:cNvSpPr>
            <a:spLocks noChangeArrowheads="1"/>
          </p:cNvSpPr>
          <p:nvPr/>
        </p:nvSpPr>
        <p:spPr bwMode="auto">
          <a:xfrm>
            <a:off x="6012872" y="39541"/>
            <a:ext cx="166264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2296" tIns="41148" rIns="82296" bIns="41148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620"/>
          </a:p>
        </p:txBody>
      </p:sp>
      <p:sp>
        <p:nvSpPr>
          <p:cNvPr id="2136" name="Rectangle 88"/>
          <p:cNvSpPr>
            <a:spLocks noChangeArrowheads="1"/>
          </p:cNvSpPr>
          <p:nvPr/>
        </p:nvSpPr>
        <p:spPr bwMode="auto">
          <a:xfrm>
            <a:off x="1524001" y="451021"/>
            <a:ext cx="166264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2296" tIns="41148" rIns="82296" bIns="41148" numCol="1" anchor="ctr" anchorCtr="0" compatLnSpc="1">
            <a:prstTxWarp prst="textNoShape">
              <a:avLst/>
            </a:prstTxWarp>
            <a:spAutoFit/>
          </a:bodyPr>
          <a:lstStyle/>
          <a:p>
            <a:pPr defTabSz="822940"/>
            <a:endParaRPr lang="ru-RU" sz="162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690688"/>
            <a:ext cx="874252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8603" indent="-308603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Порядок соединения таблиц.</a:t>
            </a:r>
            <a:br>
              <a:rPr lang="ru-RU" dirty="0" smtClean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 smtClean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i="1" dirty="0" smtClean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такой, чтобы минимизировать кол-во операций при </a:t>
            </a:r>
            <a:r>
              <a:rPr lang="en-US" i="1" dirty="0" smtClean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join</a:t>
            </a:r>
            <a:r>
              <a:rPr lang="ru-RU" i="1" dirty="0" smtClean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-е</a:t>
            </a:r>
            <a:r>
              <a:rPr lang="ru-RU" dirty="0" smtClean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 smtClean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8603" indent="-308603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8603" indent="-308603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Метод доступа к данным.</a:t>
            </a:r>
            <a:endParaRPr lang="en-US" dirty="0" smtClean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8603" indent="-308603">
              <a:buFont typeface="Arial" panose="020B0604020202020204" pitchFamily="34" charset="0"/>
              <a:buChar char="•"/>
            </a:pPr>
            <a:endParaRPr lang="en-US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8603" indent="-308603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Методы соединения таблиц.</a:t>
            </a:r>
          </a:p>
          <a:p>
            <a:pPr marL="308603" indent="-308603">
              <a:buFont typeface="Arial" panose="020B0604020202020204" pitchFamily="34" charset="0"/>
              <a:buChar char="•"/>
            </a:pPr>
            <a:endParaRPr lang="ru-RU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8603" indent="-308603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Оценки оптимизатора</a:t>
            </a:r>
          </a:p>
          <a:p>
            <a:pPr marL="720072" lvl="1" indent="-308603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сколько строк будет на выходе операции</a:t>
            </a:r>
          </a:p>
          <a:p>
            <a:pPr marL="720072" lvl="1" indent="-308603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Bytes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какой объем данных будет на выходе операции</a:t>
            </a:r>
          </a:p>
          <a:p>
            <a:pPr marL="720072" lvl="1" indent="-308603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сколько %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CPU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займет операция</a:t>
            </a:r>
          </a:p>
          <a:p>
            <a:pPr marL="720072" lvl="1" indent="-308603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время операции</a:t>
            </a:r>
          </a:p>
          <a:p>
            <a:pPr marL="720072" lvl="1" indent="-308603">
              <a:buFont typeface="Arial" panose="020B0604020202020204" pitchFamily="34" charset="0"/>
              <a:buChar char="•"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Pstart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Pstop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секции таблицы, которые будут просматриваться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22</a:t>
            </a:fld>
            <a:endParaRPr lang="ru-RU"/>
          </a:p>
        </p:txBody>
      </p:sp>
      <p:sp>
        <p:nvSpPr>
          <p:cNvPr id="9" name="Title 1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 smtClean="0"/>
              <a:t>На что смотрим в плане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453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Rectangle 54"/>
          <p:cNvSpPr>
            <a:spLocks noChangeArrowheads="1"/>
          </p:cNvSpPr>
          <p:nvPr/>
        </p:nvSpPr>
        <p:spPr bwMode="auto">
          <a:xfrm>
            <a:off x="6012872" y="39541"/>
            <a:ext cx="166264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2296" tIns="41148" rIns="82296" bIns="41148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620"/>
          </a:p>
        </p:txBody>
      </p:sp>
      <p:sp>
        <p:nvSpPr>
          <p:cNvPr id="2136" name="Rectangle 88"/>
          <p:cNvSpPr>
            <a:spLocks noChangeArrowheads="1"/>
          </p:cNvSpPr>
          <p:nvPr/>
        </p:nvSpPr>
        <p:spPr bwMode="auto">
          <a:xfrm>
            <a:off x="838200" y="2320258"/>
            <a:ext cx="8158889" cy="229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296" tIns="41148" rIns="82296" bIns="41148" numCol="1" anchor="ctr" anchorCtr="0" compatLnSpc="1">
            <a:prstTxWarp prst="textNoShape">
              <a:avLst/>
            </a:prstTxWarp>
            <a:spAutoFit/>
          </a:bodyPr>
          <a:lstStyle/>
          <a:p>
            <a:pPr marL="308603" indent="-308603" defTabSz="82294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TABLE ACCESS FULL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или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FULL SCAN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полное сканирование всей таблицы</a:t>
            </a:r>
          </a:p>
          <a:p>
            <a:pPr marL="308603" indent="-308603" defTabSz="822940">
              <a:buFont typeface="Arial" panose="020B0604020202020204" pitchFamily="34" charset="0"/>
              <a:buChar char="•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8603" indent="-308603" defTabSz="82294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TABLE ACCESS BY INDEX ROWID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получаем строки через индекс</a:t>
            </a:r>
          </a:p>
          <a:p>
            <a:pPr marL="308603" indent="-308603" defTabSz="822940">
              <a:buFont typeface="Arial" panose="020B0604020202020204" pitchFamily="34" charset="0"/>
              <a:buChar char="•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8603" indent="-308603" defTabSz="82294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INDEX SCAN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сканирование индекса, к таблице не обращаемся</a:t>
            </a:r>
          </a:p>
          <a:p>
            <a:pPr marL="308603" indent="-308603" defTabSz="822940">
              <a:buFont typeface="Arial" panose="020B0604020202020204" pitchFamily="34" charset="0"/>
              <a:buChar char="•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8603" indent="-308603" defTabSz="82294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PARTITION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– сканирование одной или нескольких партиций таблицы.</a:t>
            </a:r>
          </a:p>
          <a:p>
            <a:pPr defTabSz="822940"/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Используется в комбинации с одним из методов выше.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23</a:t>
            </a:fld>
            <a:endParaRPr lang="ru-RU"/>
          </a:p>
        </p:txBody>
      </p:sp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 smtClean="0"/>
              <a:t>Методы доступа к данным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81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Rectangle 54"/>
          <p:cNvSpPr>
            <a:spLocks noChangeArrowheads="1"/>
          </p:cNvSpPr>
          <p:nvPr/>
        </p:nvSpPr>
        <p:spPr bwMode="auto">
          <a:xfrm>
            <a:off x="6012872" y="39541"/>
            <a:ext cx="166264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2296" tIns="41148" rIns="82296" bIns="41148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620"/>
          </a:p>
        </p:txBody>
      </p:sp>
      <p:sp>
        <p:nvSpPr>
          <p:cNvPr id="2136" name="Rectangle 88"/>
          <p:cNvSpPr>
            <a:spLocks noChangeArrowheads="1"/>
          </p:cNvSpPr>
          <p:nvPr/>
        </p:nvSpPr>
        <p:spPr bwMode="auto">
          <a:xfrm>
            <a:off x="838200" y="2478621"/>
            <a:ext cx="8158889" cy="146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296" tIns="41148" rIns="82296" bIns="41148" numCol="1" anchor="ctr" anchorCtr="0" compatLnSpc="1">
            <a:prstTxWarp prst="textNoShape">
              <a:avLst/>
            </a:prstTxWarp>
            <a:spAutoFit/>
          </a:bodyPr>
          <a:lstStyle/>
          <a:p>
            <a:pPr marL="308603" indent="-308603" defTabSz="82294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Nested loops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вложенные циклы</a:t>
            </a:r>
          </a:p>
          <a:p>
            <a:pPr marL="308603" indent="-308603" defTabSz="822940">
              <a:buFont typeface="Arial" panose="020B0604020202020204" pitchFamily="34" charset="0"/>
              <a:buChar char="•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8603" indent="-308603" defTabSz="82294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Sort-merge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join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слияние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8603" indent="-308603" defTabSz="82294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8603" indent="-308603" defTabSz="82294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Hash join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соединение по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хешу</a:t>
            </a:r>
            <a:endParaRPr lang="ru-RU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24</a:t>
            </a:fld>
            <a:endParaRPr lang="ru-RU"/>
          </a:p>
        </p:txBody>
      </p:sp>
      <p:sp>
        <p:nvSpPr>
          <p:cNvPr id="9" name="Title 1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 smtClean="0"/>
              <a:t>Методы соединения таблиц*</a:t>
            </a:r>
            <a:endParaRPr lang="ru-RU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BB41BFD-4F7C-45B8-85CC-9EBD4997AD3D}"/>
              </a:ext>
            </a:extLst>
          </p:cNvPr>
          <p:cNvSpPr txBox="1">
            <a:spLocks/>
          </p:cNvSpPr>
          <p:nvPr/>
        </p:nvSpPr>
        <p:spPr>
          <a:xfrm>
            <a:off x="3371850" y="5767307"/>
            <a:ext cx="7981950" cy="365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ru-RU" sz="1800" i="1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ru-RU" sz="1800" i="1" dirty="0" smtClean="0">
                <a:solidFill>
                  <a:schemeClr val="bg1">
                    <a:lumMod val="50000"/>
                  </a:schemeClr>
                </a:solidFill>
              </a:rPr>
              <a:t>Не путать с </a:t>
            </a:r>
            <a:r>
              <a:rPr lang="ru-RU" sz="1800" i="1" dirty="0" smtClean="0">
                <a:solidFill>
                  <a:schemeClr val="bg1">
                    <a:lumMod val="50000"/>
                  </a:schemeClr>
                </a:solidFill>
              </a:rPr>
              <a:t>типами </a:t>
            </a:r>
            <a:r>
              <a:rPr lang="ru-RU" sz="1800" i="1" dirty="0" smtClean="0">
                <a:solidFill>
                  <a:schemeClr val="bg1">
                    <a:lumMod val="50000"/>
                  </a:schemeClr>
                </a:solidFill>
              </a:rPr>
              <a:t>соединения: 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inner, left </a:t>
            </a:r>
            <a:r>
              <a:rPr lang="ru-RU" sz="1800" i="1" dirty="0" smtClean="0">
                <a:solidFill>
                  <a:schemeClr val="bg1">
                    <a:lumMod val="50000"/>
                  </a:schemeClr>
                </a:solidFill>
              </a:rPr>
              <a:t>и </a:t>
            </a:r>
            <a:r>
              <a:rPr lang="ru-RU" sz="1800" i="1" dirty="0" smtClean="0">
                <a:solidFill>
                  <a:schemeClr val="bg1">
                    <a:lumMod val="50000"/>
                  </a:schemeClr>
                </a:solidFill>
              </a:rPr>
              <a:t>т.д.</a:t>
            </a:r>
            <a:endParaRPr lang="en-US" sz="18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79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Rectangle 54"/>
          <p:cNvSpPr>
            <a:spLocks noChangeArrowheads="1"/>
          </p:cNvSpPr>
          <p:nvPr/>
        </p:nvSpPr>
        <p:spPr bwMode="auto">
          <a:xfrm>
            <a:off x="6012872" y="39541"/>
            <a:ext cx="166264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2296" tIns="41148" rIns="82296" bIns="41148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620"/>
          </a:p>
        </p:txBody>
      </p:sp>
      <p:sp>
        <p:nvSpPr>
          <p:cNvPr id="2136" name="Rectangle 88"/>
          <p:cNvSpPr>
            <a:spLocks noChangeArrowheads="1"/>
          </p:cNvSpPr>
          <p:nvPr/>
        </p:nvSpPr>
        <p:spPr bwMode="auto">
          <a:xfrm>
            <a:off x="838200" y="1629162"/>
            <a:ext cx="8158889" cy="119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296" tIns="41148" rIns="82296" bIns="41148" numCol="1" anchor="ctr" anchorCtr="0" compatLnSpc="1">
            <a:prstTxWarp prst="textNoShape">
              <a:avLst/>
            </a:prstTxWarp>
            <a:spAutoFit/>
          </a:bodyPr>
          <a:lstStyle/>
          <a:p>
            <a:pPr defTabSz="822940"/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Проверяем условие соединения для каждой пары</a:t>
            </a:r>
            <a:b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«строка таблицы 1 – строка таблицы 2»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82294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82294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ожет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использовать индекс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большей из 2 таблиц (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aka </a:t>
            </a:r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index join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8"/>
          <p:cNvSpPr>
            <a:spLocks/>
          </p:cNvSpPr>
          <p:nvPr/>
        </p:nvSpPr>
        <p:spPr bwMode="auto">
          <a:xfrm>
            <a:off x="838200" y="3085400"/>
            <a:ext cx="8296275" cy="2867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/>
          <a:p>
            <a:pPr algn="l"/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Плюсы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7169" indent="-257169">
              <a:buFont typeface="Arial" panose="020B0604020202020204" pitchFamily="34" charset="0"/>
              <a:buChar char="•"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Можно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использовать любое условие соединения (равенство, неравенство,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...).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7169" indent="-257169">
              <a:buFont typeface="Arial" panose="020B0604020202020204" pitchFamily="34" charset="0"/>
              <a:buChar char="•"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Нет «подготовительной стадии» – может быть удобен, если нужно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как можно быстрее нужно получить первые строки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результата.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7169" indent="-257169">
              <a:buFont typeface="Arial" panose="020B0604020202020204" pitchFamily="34" charset="0"/>
              <a:buChar char="•"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Использует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мало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памяти.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l"/>
            <a:endParaRPr lang="ru-RU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Минусы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на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больших таблицах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без индексов работает очень медленно –</a:t>
            </a:r>
          </a:p>
          <a:p>
            <a:pPr algn="l"/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т.к. порядка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N*M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операций, где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– размеры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таблиц.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25</a:t>
            </a:fld>
            <a:endParaRPr lang="ru-RU"/>
          </a:p>
        </p:txBody>
      </p:sp>
      <p:sp>
        <p:nvSpPr>
          <p:cNvPr id="9" name="Title 1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Nested loops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615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Rectangle 54"/>
          <p:cNvSpPr>
            <a:spLocks noChangeArrowheads="1"/>
          </p:cNvSpPr>
          <p:nvPr/>
        </p:nvSpPr>
        <p:spPr bwMode="auto">
          <a:xfrm>
            <a:off x="6012872" y="39541"/>
            <a:ext cx="166264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2296" tIns="41148" rIns="82296" bIns="41148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620"/>
          </a:p>
        </p:txBody>
      </p:sp>
      <p:sp>
        <p:nvSpPr>
          <p:cNvPr id="2136" name="Rectangle 88"/>
          <p:cNvSpPr>
            <a:spLocks noChangeArrowheads="1"/>
          </p:cNvSpPr>
          <p:nvPr/>
        </p:nvSpPr>
        <p:spPr bwMode="auto">
          <a:xfrm>
            <a:off x="838200" y="1476968"/>
            <a:ext cx="8158889" cy="146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296" tIns="41148" rIns="82296" bIns="41148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defTabSz="822940">
              <a:buFont typeface="+mj-lt"/>
              <a:buAutoNum type="arabicPeriod"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Сортируем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таблицы по полям в условии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соединения, если нужно.</a:t>
            </a:r>
            <a:b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Сортировки можно избежать, если есть кластеризованный индекс.</a:t>
            </a:r>
          </a:p>
          <a:p>
            <a:pPr marL="342900" indent="-342900" defTabSz="822940">
              <a:buFont typeface="+mj-lt"/>
              <a:buAutoNum type="arabicPeriod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defTabSz="822940">
              <a:buFont typeface="+mj-lt"/>
              <a:buAutoNum type="arabicPeriod"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Выполняем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алгоритм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слияния 2 отсортированных таблиц.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822940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869994"/>
              </p:ext>
            </p:extLst>
          </p:nvPr>
        </p:nvGraphicFramePr>
        <p:xfrm>
          <a:off x="4120969" y="2896196"/>
          <a:ext cx="1116814" cy="3629640"/>
        </p:xfrm>
        <a:graphic>
          <a:graphicData uri="http://schemas.openxmlformats.org/drawingml/2006/table">
            <a:tbl>
              <a:tblPr/>
              <a:tblGrid>
                <a:gridCol w="1116814">
                  <a:extLst>
                    <a:ext uri="{9D8B030D-6E8A-4147-A177-3AD203B41FA5}">
                      <a16:colId xmlns:a16="http://schemas.microsoft.com/office/drawing/2014/main" val="3961508003"/>
                    </a:ext>
                  </a:extLst>
                </a:gridCol>
              </a:tblGrid>
              <a:tr h="4537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963122"/>
                  </a:ext>
                </a:extLst>
              </a:tr>
              <a:tr h="45370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353808"/>
                  </a:ext>
                </a:extLst>
              </a:tr>
              <a:tr h="45370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4018"/>
                  </a:ext>
                </a:extLst>
              </a:tr>
              <a:tr h="45370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624560"/>
                  </a:ext>
                </a:extLst>
              </a:tr>
              <a:tr h="45370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127417"/>
                  </a:ext>
                </a:extLst>
              </a:tr>
              <a:tr h="45370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246288"/>
                  </a:ext>
                </a:extLst>
              </a:tr>
              <a:tr h="4537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572783"/>
                  </a:ext>
                </a:extLst>
              </a:tr>
              <a:tr h="4537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0725764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587605"/>
              </p:ext>
            </p:extLst>
          </p:nvPr>
        </p:nvGraphicFramePr>
        <p:xfrm>
          <a:off x="6907679" y="2896198"/>
          <a:ext cx="1164541" cy="3311665"/>
        </p:xfrm>
        <a:graphic>
          <a:graphicData uri="http://schemas.openxmlformats.org/drawingml/2006/table">
            <a:tbl>
              <a:tblPr/>
              <a:tblGrid>
                <a:gridCol w="1164541">
                  <a:extLst>
                    <a:ext uri="{9D8B030D-6E8A-4147-A177-3AD203B41FA5}">
                      <a16:colId xmlns:a16="http://schemas.microsoft.com/office/drawing/2014/main" val="2061887590"/>
                    </a:ext>
                  </a:extLst>
                </a:gridCol>
              </a:tblGrid>
              <a:tr h="4730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335181"/>
                  </a:ext>
                </a:extLst>
              </a:tr>
              <a:tr h="47309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265666"/>
                  </a:ext>
                </a:extLst>
              </a:tr>
              <a:tr h="47309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955226"/>
                  </a:ext>
                </a:extLst>
              </a:tr>
              <a:tr h="47309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3143515"/>
                  </a:ext>
                </a:extLst>
              </a:tr>
              <a:tr h="47309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9701743"/>
                  </a:ext>
                </a:extLst>
              </a:tr>
              <a:tr h="473095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003521"/>
                  </a:ext>
                </a:extLst>
              </a:tr>
              <a:tr h="4730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23344"/>
                  </a:ext>
                </a:extLst>
              </a:tr>
            </a:tbl>
          </a:graphicData>
        </a:graphic>
      </p:graphicFrame>
      <p:cxnSp>
        <p:nvCxnSpPr>
          <p:cNvPr id="23" name="Прямая со стрелкой 22"/>
          <p:cNvCxnSpPr>
            <a:endCxn id="19" idx="1"/>
          </p:cNvCxnSpPr>
          <p:nvPr/>
        </p:nvCxnSpPr>
        <p:spPr bwMode="auto">
          <a:xfrm flipV="1">
            <a:off x="5481438" y="3654395"/>
            <a:ext cx="1190588" cy="1645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Левая фигурная скобка 18"/>
          <p:cNvSpPr/>
          <p:nvPr/>
        </p:nvSpPr>
        <p:spPr bwMode="auto">
          <a:xfrm>
            <a:off x="6672025" y="3395164"/>
            <a:ext cx="205839" cy="518458"/>
          </a:xfrm>
          <a:prstGeom prst="leftBrac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2296" tIns="41148" rIns="82296" bIns="41148" numCol="1" rtlCol="0" anchor="t" anchorCtr="0" compatLnSpc="1">
            <a:prstTxWarp prst="textNoShape">
              <a:avLst/>
            </a:prstTxWarp>
          </a:bodyPr>
          <a:lstStyle/>
          <a:p>
            <a:pPr defTabSz="822940"/>
            <a:endParaRPr lang="ru-RU" sz="1620"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Правая фигурная скобка 19"/>
          <p:cNvSpPr/>
          <p:nvPr/>
        </p:nvSpPr>
        <p:spPr bwMode="auto">
          <a:xfrm>
            <a:off x="5267598" y="3414656"/>
            <a:ext cx="149515" cy="808628"/>
          </a:xfrm>
          <a:prstGeom prst="rightBrac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2296" tIns="41148" rIns="82296" bIns="41148" numCol="1" rtlCol="0" anchor="t" anchorCtr="0" compatLnSpc="1">
            <a:prstTxWarp prst="textNoShape">
              <a:avLst/>
            </a:prstTxWarp>
          </a:bodyPr>
          <a:lstStyle/>
          <a:p>
            <a:pPr defTabSz="822940"/>
            <a:endParaRPr lang="ru-RU" sz="1620"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9" name="Правая фигурная скобка 28"/>
          <p:cNvSpPr/>
          <p:nvPr/>
        </p:nvSpPr>
        <p:spPr bwMode="auto">
          <a:xfrm>
            <a:off x="5278034" y="4252889"/>
            <a:ext cx="139082" cy="462258"/>
          </a:xfrm>
          <a:prstGeom prst="rightBrac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2296" tIns="41148" rIns="82296" bIns="41148" numCol="1" rtlCol="0" anchor="t" anchorCtr="0" compatLnSpc="1">
            <a:prstTxWarp prst="textNoShape">
              <a:avLst/>
            </a:prstTxWarp>
          </a:bodyPr>
          <a:lstStyle/>
          <a:p>
            <a:pPr defTabSz="822940"/>
            <a:endParaRPr lang="ru-RU" sz="1620"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0" name="Левая фигурная скобка 29"/>
          <p:cNvSpPr/>
          <p:nvPr/>
        </p:nvSpPr>
        <p:spPr bwMode="auto">
          <a:xfrm>
            <a:off x="6664025" y="3913624"/>
            <a:ext cx="205839" cy="854438"/>
          </a:xfrm>
          <a:prstGeom prst="leftBrac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2296" tIns="41148" rIns="82296" bIns="41148" numCol="1" rtlCol="0" anchor="t" anchorCtr="0" compatLnSpc="1">
            <a:prstTxWarp prst="textNoShape">
              <a:avLst/>
            </a:prstTxWarp>
          </a:bodyPr>
          <a:lstStyle/>
          <a:p>
            <a:pPr defTabSz="822940"/>
            <a:endParaRPr lang="ru-RU" sz="1620"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31" name="Прямая со стрелкой 30"/>
          <p:cNvCxnSpPr>
            <a:endCxn id="30" idx="1"/>
          </p:cNvCxnSpPr>
          <p:nvPr/>
        </p:nvCxnSpPr>
        <p:spPr bwMode="auto">
          <a:xfrm flipV="1">
            <a:off x="5432549" y="4340841"/>
            <a:ext cx="1231478" cy="822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Правая фигурная скобка 32"/>
          <p:cNvSpPr/>
          <p:nvPr/>
        </p:nvSpPr>
        <p:spPr bwMode="auto">
          <a:xfrm>
            <a:off x="5280595" y="5159303"/>
            <a:ext cx="139082" cy="462258"/>
          </a:xfrm>
          <a:prstGeom prst="rightBrac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2296" tIns="41148" rIns="82296" bIns="41148" numCol="1" rtlCol="0" anchor="t" anchorCtr="0" compatLnSpc="1">
            <a:prstTxWarp prst="textNoShape">
              <a:avLst/>
            </a:prstTxWarp>
          </a:bodyPr>
          <a:lstStyle/>
          <a:p>
            <a:pPr defTabSz="822940"/>
            <a:endParaRPr lang="ru-RU" sz="1620"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4" name="Левая фигурная скобка 33"/>
          <p:cNvSpPr/>
          <p:nvPr/>
        </p:nvSpPr>
        <p:spPr bwMode="auto">
          <a:xfrm>
            <a:off x="6778065" y="4799225"/>
            <a:ext cx="129614" cy="447269"/>
          </a:xfrm>
          <a:prstGeom prst="leftBrac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2296" tIns="41148" rIns="82296" bIns="41148" numCol="1" rtlCol="0" anchor="t" anchorCtr="0" compatLnSpc="1">
            <a:prstTxWarp prst="textNoShape">
              <a:avLst/>
            </a:prstTxWarp>
          </a:bodyPr>
          <a:lstStyle/>
          <a:p>
            <a:pPr defTabSz="822940"/>
            <a:endParaRPr lang="ru-RU" sz="1620"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35" name="Прямая со стрелкой 34"/>
          <p:cNvCxnSpPr>
            <a:endCxn id="34" idx="1"/>
          </p:cNvCxnSpPr>
          <p:nvPr/>
        </p:nvCxnSpPr>
        <p:spPr bwMode="auto">
          <a:xfrm flipV="1">
            <a:off x="5462480" y="5022860"/>
            <a:ext cx="1315587" cy="33719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26</a:t>
            </a:fld>
            <a:endParaRPr lang="ru-RU"/>
          </a:p>
        </p:txBody>
      </p:sp>
      <p:sp>
        <p:nvSpPr>
          <p:cNvPr id="21" name="Title 1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Sort-merge 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804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Rectangle 54"/>
          <p:cNvSpPr>
            <a:spLocks noChangeArrowheads="1"/>
          </p:cNvSpPr>
          <p:nvPr/>
        </p:nvSpPr>
        <p:spPr bwMode="auto">
          <a:xfrm>
            <a:off x="6012872" y="39541"/>
            <a:ext cx="166264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2296" tIns="41148" rIns="82296" bIns="41148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62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36" name="Rectangle 88"/>
          <p:cNvSpPr>
            <a:spLocks noChangeArrowheads="1"/>
          </p:cNvSpPr>
          <p:nvPr/>
        </p:nvSpPr>
        <p:spPr bwMode="auto">
          <a:xfrm>
            <a:off x="1524001" y="451021"/>
            <a:ext cx="166264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2296" tIns="41148" rIns="82296" bIns="41148" numCol="1" anchor="ctr" anchorCtr="0" compatLnSpc="1">
            <a:prstTxWarp prst="textNoShape">
              <a:avLst/>
            </a:prstTxWarp>
            <a:spAutoFit/>
          </a:bodyPr>
          <a:lstStyle/>
          <a:p>
            <a:pPr defTabSz="822940"/>
            <a:endParaRPr lang="ru-RU" sz="162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Rectangle 8"/>
          <p:cNvSpPr>
            <a:spLocks/>
          </p:cNvSpPr>
          <p:nvPr/>
        </p:nvSpPr>
        <p:spPr bwMode="auto">
          <a:xfrm>
            <a:off x="838200" y="2243138"/>
            <a:ext cx="7715250" cy="216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/>
          <a:p>
            <a:pPr algn="l"/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Плюсы: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добен в использовании с условиями неравенства (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&gt;, &lt;, &gt;=, &lt;=).</a:t>
            </a:r>
          </a:p>
          <a:p>
            <a:pPr algn="l"/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Обычно выбирается оптимизатором при наличии такого условия.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7169" indent="-257169">
              <a:buFont typeface="Arial" panose="020B0604020202020204" pitchFamily="34" charset="0"/>
              <a:buChar char="•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7169" indent="-257169">
              <a:buFont typeface="Arial" panose="020B0604020202020204" pitchFamily="34" charset="0"/>
              <a:buChar char="•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Минусы: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7169" indent="-257169">
              <a:buFont typeface="Arial" panose="020B0604020202020204" pitchFamily="34" charset="0"/>
              <a:buChar char="•"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Не все условия соединения допустимы, в отличие от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nested loops.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7169" indent="-257169">
              <a:buFont typeface="Arial" panose="020B0604020202020204" pitchFamily="34" charset="0"/>
              <a:buChar char="•"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Нужны время и память под сортировки.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27</a:t>
            </a:fld>
            <a:endParaRPr lang="ru-RU"/>
          </a:p>
        </p:txBody>
      </p:sp>
      <p:sp>
        <p:nvSpPr>
          <p:cNvPr id="9" name="Title 1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Sort-merge 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004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Rectangle 54"/>
          <p:cNvSpPr>
            <a:spLocks noChangeArrowheads="1"/>
          </p:cNvSpPr>
          <p:nvPr/>
        </p:nvSpPr>
        <p:spPr bwMode="auto">
          <a:xfrm>
            <a:off x="6012872" y="39541"/>
            <a:ext cx="166264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2296" tIns="41148" rIns="82296" bIns="41148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62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36" name="Rectangle 88"/>
          <p:cNvSpPr>
            <a:spLocks noChangeArrowheads="1"/>
          </p:cNvSpPr>
          <p:nvPr/>
        </p:nvSpPr>
        <p:spPr bwMode="auto">
          <a:xfrm>
            <a:off x="1524001" y="451021"/>
            <a:ext cx="166264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2296" tIns="41148" rIns="82296" bIns="41148" numCol="1" anchor="ctr" anchorCtr="0" compatLnSpc="1">
            <a:prstTxWarp prst="textNoShape">
              <a:avLst/>
            </a:prstTxWarp>
            <a:spAutoFit/>
          </a:bodyPr>
          <a:lstStyle/>
          <a:p>
            <a:pPr defTabSz="822940"/>
            <a:endParaRPr lang="ru-RU" sz="162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Rectangle 8"/>
          <p:cNvSpPr>
            <a:spLocks/>
          </p:cNvSpPr>
          <p:nvPr/>
        </p:nvSpPr>
        <p:spPr bwMode="auto">
          <a:xfrm>
            <a:off x="838200" y="2011681"/>
            <a:ext cx="8677275" cy="2233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/>
          <a:p>
            <a:pPr marL="342900" indent="-342900" algn="l">
              <a:buFont typeface="+mj-lt"/>
              <a:buAutoNum type="arabicPeriod"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Выбираем меньшую из 2 таблиц (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count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не считаем, смотрим по статистикам).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Сохраняем ее в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RAM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 виде хеш-таблицы для быстрого поиска по ней,</a:t>
            </a:r>
            <a:b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хеш считается от ключевых столбцов.</a:t>
            </a:r>
          </a:p>
          <a:p>
            <a:pPr marL="342900" indent="-342900" algn="l">
              <a:buFont typeface="+mj-lt"/>
              <a:buAutoNum type="arabicPeriod"/>
            </a:pP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Проходим циклом по другой таблице,</a:t>
            </a:r>
            <a:b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цикл по меньшей заменяем поиском по хешу.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28</a:t>
            </a:fld>
            <a:endParaRPr lang="ru-RU"/>
          </a:p>
        </p:txBody>
      </p:sp>
      <p:sp>
        <p:nvSpPr>
          <p:cNvPr id="9" name="Title 1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Hash 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782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Rectangle 54"/>
          <p:cNvSpPr>
            <a:spLocks noChangeArrowheads="1"/>
          </p:cNvSpPr>
          <p:nvPr/>
        </p:nvSpPr>
        <p:spPr bwMode="auto">
          <a:xfrm>
            <a:off x="6012872" y="39541"/>
            <a:ext cx="166264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2296" tIns="41148" rIns="82296" bIns="41148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620"/>
          </a:p>
        </p:txBody>
      </p:sp>
      <p:sp>
        <p:nvSpPr>
          <p:cNvPr id="2136" name="Rectangle 88"/>
          <p:cNvSpPr>
            <a:spLocks noChangeArrowheads="1"/>
          </p:cNvSpPr>
          <p:nvPr/>
        </p:nvSpPr>
        <p:spPr bwMode="auto">
          <a:xfrm>
            <a:off x="1524001" y="451021"/>
            <a:ext cx="166264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2296" tIns="41148" rIns="82296" bIns="41148" numCol="1" anchor="ctr" anchorCtr="0" compatLnSpc="1">
            <a:prstTxWarp prst="textNoShape">
              <a:avLst/>
            </a:prstTxWarp>
            <a:spAutoFit/>
          </a:bodyPr>
          <a:lstStyle/>
          <a:p>
            <a:pPr defTabSz="822940"/>
            <a:endParaRPr lang="ru-RU" sz="162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8"/>
          <p:cNvSpPr>
            <a:spLocks/>
          </p:cNvSpPr>
          <p:nvPr/>
        </p:nvSpPr>
        <p:spPr bwMode="auto">
          <a:xfrm>
            <a:off x="895350" y="1757550"/>
            <a:ext cx="7715250" cy="4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/>
          <a:p>
            <a:pPr algn="l"/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Плюсы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l"/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Лучший способ соединения для пары</a:t>
            </a:r>
            <a:b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«большая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таблица – маленькая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таблица» по условию равенства ключей.</a:t>
            </a:r>
          </a:p>
          <a:p>
            <a:pPr algn="l"/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Например, для соединения таблицы фактов с измерением,</a:t>
            </a:r>
            <a:b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или измерения со справочником.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Минусы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8603" indent="-308603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Условием соединения может быть только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равенство (1 или нескольких полей через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8603" indent="-308603">
              <a:buFont typeface="Arial" panose="020B0604020202020204" pitchFamily="34" charset="0"/>
              <a:buChar char="•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8603" indent="-308603">
              <a:buFont typeface="Arial" panose="020B0604020202020204" pitchFamily="34" charset="0"/>
              <a:buChar char="•"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Нужны время и память под хеш-таблицу.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29</a:t>
            </a:fld>
            <a:endParaRPr lang="ru-RU"/>
          </a:p>
        </p:txBody>
      </p:sp>
      <p:sp>
        <p:nvSpPr>
          <p:cNvPr id="9" name="Title 1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Hash 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4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09D9-806B-4438-822B-C146A3D1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096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1. </a:t>
            </a:r>
            <a:r>
              <a:rPr lang="ru-RU" dirty="0" smtClean="0"/>
              <a:t>Индексы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0F883-1768-45E2-BDE0-C78C3E7E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2DB2-BD87-4588-90F6-65FEEF9BFE21}" type="slidenum">
              <a:rPr lang="ru-RU" smtClean="0"/>
              <a:t>3</a:t>
            </a:fld>
            <a:endParaRPr lang="ru-R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6DC049A-411A-41AD-8C3D-174DA7B96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GlowByte Consulting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870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09D9-806B-4438-822B-C146A3D1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0968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Статистики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0F883-1768-45E2-BDE0-C78C3E7E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2DB2-BD87-4588-90F6-65FEEF9BFE21}" type="slidenum">
              <a:rPr lang="ru-RU" smtClean="0"/>
              <a:t>30</a:t>
            </a:fld>
            <a:endParaRPr lang="ru-R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6DC049A-411A-41AD-8C3D-174DA7B96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GlowByte Consulting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960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Rectangle 54"/>
          <p:cNvSpPr>
            <a:spLocks noChangeArrowheads="1"/>
          </p:cNvSpPr>
          <p:nvPr/>
        </p:nvSpPr>
        <p:spPr bwMode="auto">
          <a:xfrm>
            <a:off x="6012872" y="39541"/>
            <a:ext cx="166264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2296" tIns="41148" rIns="82296" bIns="41148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620"/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1818324" y="0"/>
            <a:ext cx="8525352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r>
              <a:rPr lang="ru-RU" sz="3600" kern="0" dirty="0">
                <a:latin typeface="Calibri" pitchFamily="34" charset="0"/>
                <a:cs typeface="Calibri" pitchFamily="34" charset="0"/>
                <a:sym typeface="Calibri" pitchFamily="34" charset="0"/>
              </a:rPr>
              <a:t>Статистики – что это?</a:t>
            </a:r>
            <a:endParaRPr lang="en-US" sz="3600" kern="0" dirty="0"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4737" y="1744014"/>
            <a:ext cx="88496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160" dirty="0">
                <a:latin typeface="Calibri" panose="020F0502020204030204" pitchFamily="34" charset="0"/>
                <a:cs typeface="Calibri" panose="020F0502020204030204" pitchFamily="34" charset="0"/>
              </a:rPr>
              <a:t>Собранная базой информация по таблице/индексу о:</a:t>
            </a:r>
          </a:p>
          <a:p>
            <a:pPr algn="l"/>
            <a:endParaRPr lang="ru-RU" sz="216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8603" indent="-308603">
              <a:buFont typeface="Arial" panose="020B0604020202020204" pitchFamily="34" charset="0"/>
              <a:buChar char="•"/>
            </a:pPr>
            <a:r>
              <a:rPr lang="ru-RU" sz="2160" b="1" dirty="0">
                <a:latin typeface="Calibri" panose="020F0502020204030204" pitchFamily="34" charset="0"/>
                <a:cs typeface="Calibri" panose="020F0502020204030204" pitchFamily="34" charset="0"/>
              </a:rPr>
              <a:t>количестве строк таблицы/индекса</a:t>
            </a:r>
          </a:p>
          <a:p>
            <a:pPr marL="308603" indent="-308603">
              <a:buFont typeface="Arial" panose="020B0604020202020204" pitchFamily="34" charset="0"/>
              <a:buChar char="•"/>
            </a:pPr>
            <a:endParaRPr lang="en-US" sz="216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8603" indent="-308603">
              <a:buFont typeface="Arial" panose="020B0604020202020204" pitchFamily="34" charset="0"/>
              <a:buChar char="•"/>
            </a:pPr>
            <a:r>
              <a:rPr lang="ru-RU" sz="2160" dirty="0">
                <a:latin typeface="Calibri" panose="020F0502020204030204" pitchFamily="34" charset="0"/>
                <a:cs typeface="Calibri" panose="020F0502020204030204" pitchFamily="34" charset="0"/>
              </a:rPr>
              <a:t>распределении значений полей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65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Rectangle 54"/>
          <p:cNvSpPr>
            <a:spLocks noChangeArrowheads="1"/>
          </p:cNvSpPr>
          <p:nvPr/>
        </p:nvSpPr>
        <p:spPr bwMode="auto">
          <a:xfrm>
            <a:off x="6012872" y="39541"/>
            <a:ext cx="166264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2296" tIns="41148" rIns="82296" bIns="41148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620"/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1818324" y="0"/>
            <a:ext cx="8525352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r>
              <a:rPr lang="ru-RU" sz="3600" kern="0" dirty="0">
                <a:latin typeface="Calibri" pitchFamily="34" charset="0"/>
                <a:cs typeface="Calibri" pitchFamily="34" charset="0"/>
                <a:sym typeface="Calibri" pitchFamily="34" charset="0"/>
              </a:rPr>
              <a:t>Статистики – зачем они?</a:t>
            </a:r>
            <a:endParaRPr lang="en-US" sz="3600" kern="0" dirty="0"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18322" y="4689408"/>
            <a:ext cx="865447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1620" b="1" i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 команда сбора статистики (</a:t>
            </a:r>
            <a:r>
              <a:rPr lang="en-US" sz="1620" b="1" i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Oracle)</a:t>
            </a:r>
            <a:r>
              <a:rPr lang="ru-RU" sz="162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/>
            </a:r>
            <a:br>
              <a:rPr lang="ru-RU" sz="162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n-US" sz="162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BEGIN</a:t>
            </a:r>
            <a:endParaRPr lang="en-US" sz="1620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162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DBMS_STATS.GATHER_TABLE_STATS(OWNNAME =&gt; </a:t>
            </a:r>
            <a:r>
              <a:rPr lang="en-US" sz="162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'SOME_USER'</a:t>
            </a:r>
            <a:r>
              <a:rPr lang="en-US" sz="162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ru-RU" sz="1620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algn="l"/>
            <a:r>
              <a:rPr lang="ru-RU" sz="162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62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TABNAME =&gt; </a:t>
            </a:r>
            <a:r>
              <a:rPr lang="en-US" sz="162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'TOY'</a:t>
            </a:r>
            <a:r>
              <a:rPr lang="en-US" sz="162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62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r>
              <a:rPr lang="en-US" sz="162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ru-RU" sz="6480" dirty="0"/>
          </a:p>
        </p:txBody>
      </p:sp>
      <p:sp>
        <p:nvSpPr>
          <p:cNvPr id="10" name="Rectangle 88"/>
          <p:cNvSpPr>
            <a:spLocks noChangeArrowheads="1"/>
          </p:cNvSpPr>
          <p:nvPr/>
        </p:nvSpPr>
        <p:spPr bwMode="auto">
          <a:xfrm>
            <a:off x="6946975" y="767355"/>
            <a:ext cx="3629203" cy="747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296" tIns="41148" rIns="82296" bIns="41148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/>
            <a:r>
              <a:rPr lang="ru-RU" sz="1440" i="1" dirty="0"/>
              <a:t>Оптимизатор без статистики, как утро без кофе.</a:t>
            </a:r>
            <a:r>
              <a:rPr lang="ru-RU" sz="1440" dirty="0"/>
              <a:t/>
            </a:r>
            <a:br>
              <a:rPr lang="ru-RU" sz="1440" dirty="0"/>
            </a:br>
            <a:r>
              <a:rPr lang="ru-RU" sz="1440" dirty="0"/>
              <a:t>Томас </a:t>
            </a:r>
            <a:r>
              <a:rPr lang="ru-RU" sz="1440" dirty="0" err="1"/>
              <a:t>Кайт</a:t>
            </a:r>
            <a:endParaRPr lang="ru-RU" sz="144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818325" y="1970852"/>
            <a:ext cx="7712459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ru-RU" sz="2160" dirty="0">
                <a:latin typeface="Calibri" panose="020F0502020204030204" pitchFamily="34" charset="0"/>
                <a:cs typeface="Calibri" panose="020F0502020204030204" pitchFamily="34" charset="0"/>
              </a:rPr>
              <a:t>Когда оптимизатор генерирует план запроса – он использует</a:t>
            </a:r>
          </a:p>
          <a:p>
            <a:pPr lvl="0" algn="l"/>
            <a:r>
              <a:rPr lang="ru-RU" sz="2160" dirty="0">
                <a:latin typeface="Calibri" panose="020F0502020204030204" pitchFamily="34" charset="0"/>
                <a:cs typeface="Calibri" panose="020F0502020204030204" pitchFamily="34" charset="0"/>
              </a:rPr>
              <a:t>статистики.</a:t>
            </a:r>
          </a:p>
          <a:p>
            <a:pPr lvl="0" algn="l"/>
            <a:endParaRPr lang="ru-RU" sz="216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ru-RU" sz="2160" dirty="0">
                <a:latin typeface="Calibri" panose="020F0502020204030204" pitchFamily="34" charset="0"/>
                <a:cs typeface="Calibri" panose="020F0502020204030204" pitchFamily="34" charset="0"/>
              </a:rPr>
              <a:t>Статистики необходимо периодически собирать!</a:t>
            </a:r>
          </a:p>
          <a:p>
            <a:pPr lvl="0" algn="l"/>
            <a:endParaRPr lang="ru-RU" sz="216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l"/>
            <a:r>
              <a:rPr lang="ru-RU" sz="2160" dirty="0">
                <a:latin typeface="Calibri" panose="020F0502020204030204" pitchFamily="34" charset="0"/>
                <a:cs typeface="Calibri" panose="020F0502020204030204" pitchFamily="34" charset="0"/>
              </a:rPr>
              <a:t>Без правильных статистик он может выбрать неоптимальный план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68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09D9-806B-4438-822B-C146A3D1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0968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Хинты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0F883-1768-45E2-BDE0-C78C3E7E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2DB2-BD87-4588-90F6-65FEEF9BFE21}" type="slidenum">
              <a:rPr lang="ru-RU" smtClean="0"/>
              <a:t>33</a:t>
            </a:fld>
            <a:endParaRPr lang="ru-R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6DC049A-411A-41AD-8C3D-174DA7B96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GlowByte Consulting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517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Rectangle 54"/>
          <p:cNvSpPr>
            <a:spLocks noChangeArrowheads="1"/>
          </p:cNvSpPr>
          <p:nvPr/>
        </p:nvSpPr>
        <p:spPr bwMode="auto">
          <a:xfrm>
            <a:off x="6012872" y="39541"/>
            <a:ext cx="166264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2296" tIns="41148" rIns="82296" bIns="41148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620"/>
          </a:p>
        </p:txBody>
      </p:sp>
      <p:sp>
        <p:nvSpPr>
          <p:cNvPr id="60" name="Rectangle 8"/>
          <p:cNvSpPr>
            <a:spLocks/>
          </p:cNvSpPr>
          <p:nvPr/>
        </p:nvSpPr>
        <p:spPr bwMode="auto">
          <a:xfrm>
            <a:off x="2118259" y="1234440"/>
            <a:ext cx="7925477" cy="3819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/>
          <a:p>
            <a:pPr algn="l"/>
            <a:r>
              <a:rPr lang="ru-RU" sz="2160" dirty="0">
                <a:latin typeface="Calibri" panose="020F0502020204030204" pitchFamily="34" charset="0"/>
                <a:cs typeface="Calibri" panose="020F0502020204030204" pitchFamily="34" charset="0"/>
              </a:rPr>
              <a:t>Подсказки оптимизатору выполнять какие-нибудь шаги определенным образом.</a:t>
            </a:r>
            <a:endParaRPr lang="en-US" sz="216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216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ru-RU" sz="2160" dirty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en-US" sz="2160" dirty="0">
                <a:latin typeface="Calibri" panose="020F0502020204030204" pitchFamily="34" charset="0"/>
                <a:cs typeface="Calibri" panose="020F0502020204030204" pitchFamily="34" charset="0"/>
              </a:rPr>
              <a:t>Oracle </a:t>
            </a:r>
            <a:r>
              <a:rPr lang="ru-RU" sz="2160" dirty="0">
                <a:latin typeface="Calibri" panose="020F0502020204030204" pitchFamily="34" charset="0"/>
                <a:cs typeface="Calibri" panose="020F0502020204030204" pitchFamily="34" charset="0"/>
              </a:rPr>
              <a:t>пишутся в комментарии как /* +название </a:t>
            </a:r>
            <a:r>
              <a:rPr lang="ru-RU" sz="2160" dirty="0" err="1">
                <a:latin typeface="Calibri" panose="020F0502020204030204" pitchFamily="34" charset="0"/>
                <a:cs typeface="Calibri" panose="020F0502020204030204" pitchFamily="34" charset="0"/>
              </a:rPr>
              <a:t>хинта</a:t>
            </a:r>
            <a:r>
              <a:rPr lang="ru-RU" sz="2160" dirty="0">
                <a:latin typeface="Calibri" panose="020F0502020204030204" pitchFamily="34" charset="0"/>
                <a:cs typeface="Calibri" panose="020F0502020204030204" pitchFamily="34" charset="0"/>
              </a:rPr>
              <a:t> */:</a:t>
            </a:r>
          </a:p>
          <a:p>
            <a:pPr algn="l"/>
            <a:endParaRPr lang="ru-RU" sz="216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ru-RU" sz="216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ru-RU" sz="21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ru-RU" sz="2160" b="1" i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/* + взболтать, но не смешивать */</a:t>
            </a:r>
            <a:endParaRPr lang="ru-RU" sz="2160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algn="l"/>
            <a:r>
              <a:rPr lang="ru-RU" sz="21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*</a:t>
            </a:r>
          </a:p>
          <a:p>
            <a:pPr algn="l"/>
            <a:r>
              <a:rPr lang="en-US" sz="216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21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DRINKS</a:t>
            </a:r>
          </a:p>
          <a:p>
            <a:pPr algn="l"/>
            <a:r>
              <a:rPr lang="en-US" sz="216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n-US" sz="21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DRINK_TYPE = </a:t>
            </a:r>
            <a:r>
              <a:rPr lang="en-US" sz="216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ru-RU" sz="216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Мартини'</a:t>
            </a:r>
            <a:endParaRPr lang="ru-RU" sz="2160" dirty="0"/>
          </a:p>
          <a:p>
            <a:pPr algn="l"/>
            <a:endParaRPr lang="ru-RU" sz="216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1818323" y="0"/>
            <a:ext cx="8525352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r>
              <a:rPr lang="ru-RU" sz="3600" kern="0" dirty="0" err="1">
                <a:latin typeface="Calibri" pitchFamily="34" charset="0"/>
                <a:cs typeface="Calibri" pitchFamily="34" charset="0"/>
                <a:sym typeface="Calibri" pitchFamily="34" charset="0"/>
              </a:rPr>
              <a:t>Хинты</a:t>
            </a:r>
            <a:endParaRPr lang="ru-RU" sz="3600" kern="0" dirty="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81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Rectangle 54"/>
          <p:cNvSpPr>
            <a:spLocks noChangeArrowheads="1"/>
          </p:cNvSpPr>
          <p:nvPr/>
        </p:nvSpPr>
        <p:spPr bwMode="auto">
          <a:xfrm>
            <a:off x="6012872" y="39541"/>
            <a:ext cx="166264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2296" tIns="41148" rIns="82296" bIns="41148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620"/>
          </a:p>
        </p:txBody>
      </p:sp>
      <p:sp>
        <p:nvSpPr>
          <p:cNvPr id="60" name="Rectangle 8"/>
          <p:cNvSpPr>
            <a:spLocks/>
          </p:cNvSpPr>
          <p:nvPr/>
        </p:nvSpPr>
        <p:spPr bwMode="auto">
          <a:xfrm>
            <a:off x="1818324" y="931545"/>
            <a:ext cx="8525352" cy="541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/>
          <a:p>
            <a:pPr marL="308603" indent="-308603">
              <a:buFont typeface="Arial" panose="020B0604020202020204" pitchFamily="34" charset="0"/>
              <a:buChar char="•"/>
            </a:pPr>
            <a:r>
              <a:rPr lang="ru-RU" sz="2160" dirty="0">
                <a:latin typeface="Calibri" panose="020F0502020204030204" pitchFamily="34" charset="0"/>
                <a:cs typeface="Calibri" panose="020F0502020204030204" pitchFamily="34" charset="0"/>
              </a:rPr>
              <a:t>на метод доступа к таблице: </a:t>
            </a:r>
          </a:p>
          <a:p>
            <a:pPr algn="l"/>
            <a:r>
              <a:rPr lang="en-US" sz="216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21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160" b="1" i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/*+FULL(T)*/</a:t>
            </a:r>
            <a:r>
              <a:rPr lang="en-US" sz="21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*</a:t>
            </a:r>
          </a:p>
          <a:p>
            <a:pPr algn="l"/>
            <a:r>
              <a:rPr lang="en-US" sz="216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21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DDS.ACCOUNT T</a:t>
            </a:r>
          </a:p>
          <a:p>
            <a:pPr algn="l"/>
            <a:r>
              <a:rPr lang="en-US" sz="216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n-US" sz="21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ACCOUNT_ID = </a:t>
            </a:r>
            <a:r>
              <a:rPr lang="en-US" sz="216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8192</a:t>
            </a:r>
            <a:r>
              <a:rPr lang="en-US" sz="21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ru-RU" sz="216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ru-RU" sz="216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8603" indent="-308603">
              <a:buFont typeface="Arial" panose="020B0604020202020204" pitchFamily="34" charset="0"/>
              <a:buChar char="•"/>
            </a:pPr>
            <a:r>
              <a:rPr lang="ru-RU" sz="2160" dirty="0">
                <a:latin typeface="Calibri" panose="020F0502020204030204" pitchFamily="34" charset="0"/>
                <a:cs typeface="Calibri" panose="020F0502020204030204" pitchFamily="34" charset="0"/>
              </a:rPr>
              <a:t>на порядок соединений:</a:t>
            </a:r>
          </a:p>
          <a:p>
            <a:pPr algn="l"/>
            <a:r>
              <a:rPr lang="en-US" sz="216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21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160" b="1" i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/*+ORDERED*/</a:t>
            </a:r>
            <a:r>
              <a:rPr lang="en-US" sz="21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*</a:t>
            </a:r>
          </a:p>
          <a:p>
            <a:pPr algn="l"/>
            <a:r>
              <a:rPr lang="en-US" sz="216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21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DDS.ACCOUNTS, DDS.BALANCES, DDS.ACCOUNT_DETAILED;</a:t>
            </a:r>
            <a:endParaRPr lang="ru-RU" sz="216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8603" indent="-308603">
              <a:buFont typeface="Arial" panose="020B0604020202020204" pitchFamily="34" charset="0"/>
              <a:buChar char="•"/>
            </a:pPr>
            <a:endParaRPr lang="ru-RU" sz="216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8603" indent="-308603">
              <a:buFont typeface="Arial" panose="020B0604020202020204" pitchFamily="34" charset="0"/>
              <a:buChar char="•"/>
            </a:pPr>
            <a:r>
              <a:rPr lang="ru-RU" sz="2160" dirty="0">
                <a:latin typeface="Calibri" panose="020F0502020204030204" pitchFamily="34" charset="0"/>
                <a:cs typeface="Calibri" panose="020F0502020204030204" pitchFamily="34" charset="0"/>
              </a:rPr>
              <a:t>на методы соединений:</a:t>
            </a:r>
            <a:endParaRPr lang="en-US" sz="216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16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21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160" b="1" i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/*+ USE_MERGE(EMPLOYEES DEPARTMENTS) */</a:t>
            </a:r>
            <a:r>
              <a:rPr lang="en-US" sz="21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* </a:t>
            </a:r>
          </a:p>
          <a:p>
            <a:pPr algn="l"/>
            <a:r>
              <a:rPr lang="en-US" sz="216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21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EMPLOYEES, DEPARTMENTS </a:t>
            </a:r>
          </a:p>
          <a:p>
            <a:pPr algn="l"/>
            <a:r>
              <a:rPr lang="en-US" sz="216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n-US" sz="216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EMPLOYEES.DEPARTMENT_ID = DEPARTMENTS.DEPARTMENT_ID;</a:t>
            </a:r>
            <a:endParaRPr lang="ru-RU" sz="216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1818323" y="0"/>
            <a:ext cx="8525352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eaLnBrk="1" hangingPunct="1"/>
            <a:r>
              <a:rPr lang="ru-RU" sz="3600" kern="0" dirty="0">
                <a:latin typeface="Calibri" pitchFamily="34" charset="0"/>
                <a:cs typeface="Calibri" pitchFamily="34" charset="0"/>
                <a:sym typeface="Calibri" pitchFamily="34" charset="0"/>
              </a:rPr>
              <a:t>Типы </a:t>
            </a:r>
            <a:r>
              <a:rPr lang="ru-RU" sz="3600" kern="0" dirty="0" err="1">
                <a:latin typeface="Calibri" pitchFamily="34" charset="0"/>
                <a:cs typeface="Calibri" pitchFamily="34" charset="0"/>
                <a:sym typeface="Calibri" pitchFamily="34" charset="0"/>
              </a:rPr>
              <a:t>хинтов</a:t>
            </a:r>
            <a:endParaRPr lang="ru-RU" sz="3600" kern="0" dirty="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44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09D9-806B-4438-822B-C146A3D1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Вопросы, пожелания?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1D437-77E9-4306-9070-33D39E8CF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2DB2-BD87-4588-90F6-65FEEF9BFE21}" type="slidenum">
              <a:rPr lang="ru-RU" smtClean="0"/>
              <a:t>36</a:t>
            </a:fld>
            <a:endParaRPr lang="ru-R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F8FE530-59FE-45C4-B00C-32DA9D092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GlowByte Consulting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187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593935"/>
            <a:ext cx="86963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Объект базы данных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Ускоряет поиск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строк таблицы по заданному значению/интервалу поля/набора полей.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Строится по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или нескольким полям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таблицы или выражениям от них.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14750" y="3460571"/>
            <a:ext cx="6134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I_EMP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EMP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EMP_ID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endParaRPr lang="ru-RU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EMP</a:t>
            </a:r>
          </a:p>
          <a:p>
            <a:pPr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EMP_ID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highlight>
                  <a:srgbClr val="FFFFFF"/>
                </a:highlight>
                <a:latin typeface="Consolas" panose="020B0609020204030204" pitchFamily="49" charset="0"/>
              </a:rPr>
              <a:t>150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4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индекс?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496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5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Запрос без индекса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2820766" y="3879090"/>
            <a:ext cx="2482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ru-RU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EMP_ID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highlight>
                  <a:srgbClr val="FFFFFF"/>
                </a:highlight>
                <a:latin typeface="Consolas" panose="020B0609020204030204" pitchFamily="49" charset="0"/>
              </a:rPr>
              <a:t>150</a:t>
            </a:r>
            <a:endParaRPr lang="en-US" dirty="0"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280147" y="3906846"/>
            <a:ext cx="676275" cy="323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90">
            <a:extLst>
              <a:ext uri="{FF2B5EF4-FFF2-40B4-BE49-F238E27FC236}">
                <a16:creationId xmlns:a16="http://schemas.microsoft.com/office/drawing/2014/main" id="{19D5ECA8-BB60-4B6D-83E8-BDD2F4DB43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03150" y="2287976"/>
            <a:ext cx="706543" cy="722351"/>
          </a:xfrm>
          <a:prstGeom prst="rect">
            <a:avLst/>
          </a:prstGeom>
        </p:spPr>
      </p:pic>
      <p:cxnSp>
        <p:nvCxnSpPr>
          <p:cNvPr id="28" name="Elbow Connector 27"/>
          <p:cNvCxnSpPr>
            <a:stCxn id="24" idx="1"/>
            <a:endCxn id="7" idx="0"/>
          </p:cNvCxnSpPr>
          <p:nvPr/>
        </p:nvCxnSpPr>
        <p:spPr>
          <a:xfrm rot="10800000" flipV="1">
            <a:off x="4061916" y="2649152"/>
            <a:ext cx="1541234" cy="122993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447976"/>
              </p:ext>
            </p:extLst>
          </p:nvPr>
        </p:nvGraphicFramePr>
        <p:xfrm>
          <a:off x="6092681" y="3885183"/>
          <a:ext cx="2435226" cy="3757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5871">
                  <a:extLst>
                    <a:ext uri="{9D8B030D-6E8A-4147-A177-3AD203B41FA5}">
                      <a16:colId xmlns:a16="http://schemas.microsoft.com/office/drawing/2014/main" val="4157209216"/>
                    </a:ext>
                  </a:extLst>
                </a:gridCol>
                <a:gridCol w="405871">
                  <a:extLst>
                    <a:ext uri="{9D8B030D-6E8A-4147-A177-3AD203B41FA5}">
                      <a16:colId xmlns:a16="http://schemas.microsoft.com/office/drawing/2014/main" val="2236910191"/>
                    </a:ext>
                  </a:extLst>
                </a:gridCol>
                <a:gridCol w="405871">
                  <a:extLst>
                    <a:ext uri="{9D8B030D-6E8A-4147-A177-3AD203B41FA5}">
                      <a16:colId xmlns:a16="http://schemas.microsoft.com/office/drawing/2014/main" val="280544614"/>
                    </a:ext>
                  </a:extLst>
                </a:gridCol>
                <a:gridCol w="405871">
                  <a:extLst>
                    <a:ext uri="{9D8B030D-6E8A-4147-A177-3AD203B41FA5}">
                      <a16:colId xmlns:a16="http://schemas.microsoft.com/office/drawing/2014/main" val="1150306188"/>
                    </a:ext>
                  </a:extLst>
                </a:gridCol>
                <a:gridCol w="405871">
                  <a:extLst>
                    <a:ext uri="{9D8B030D-6E8A-4147-A177-3AD203B41FA5}">
                      <a16:colId xmlns:a16="http://schemas.microsoft.com/office/drawing/2014/main" val="2264373703"/>
                    </a:ext>
                  </a:extLst>
                </a:gridCol>
                <a:gridCol w="405871">
                  <a:extLst>
                    <a:ext uri="{9D8B030D-6E8A-4147-A177-3AD203B41FA5}">
                      <a16:colId xmlns:a16="http://schemas.microsoft.com/office/drawing/2014/main" val="1729896738"/>
                    </a:ext>
                  </a:extLst>
                </a:gridCol>
              </a:tblGrid>
              <a:tr h="37570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194489"/>
                  </a:ext>
                </a:extLst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7967475" y="3537514"/>
            <a:ext cx="643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диск</a:t>
            </a:r>
            <a:endParaRPr lang="ru-RU" dirty="0"/>
          </a:p>
        </p:txBody>
      </p:sp>
      <p:sp>
        <p:nvSpPr>
          <p:cNvPr id="48" name="Rectangle 47"/>
          <p:cNvSpPr/>
          <p:nvPr/>
        </p:nvSpPr>
        <p:spPr>
          <a:xfrm>
            <a:off x="4061915" y="2658728"/>
            <a:ext cx="1343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запрос в БД</a:t>
            </a:r>
            <a:endParaRPr lang="ru-RU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9" name="Elbow Connector 48"/>
          <p:cNvCxnSpPr>
            <a:stCxn id="32" idx="0"/>
            <a:endCxn id="24" idx="3"/>
          </p:cNvCxnSpPr>
          <p:nvPr/>
        </p:nvCxnSpPr>
        <p:spPr>
          <a:xfrm rot="16200000" flipV="1">
            <a:off x="6191979" y="2766867"/>
            <a:ext cx="1236031" cy="10006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399305" y="2658728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ответ</a:t>
            </a:r>
            <a:endParaRPr lang="ru-RU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092681" y="4333875"/>
            <a:ext cx="2435226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436433" y="4285395"/>
            <a:ext cx="19097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полный перебор</a:t>
            </a:r>
          </a:p>
          <a:p>
            <a:r>
              <a:rPr lang="ru-RU" i="1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данных таблицы</a:t>
            </a:r>
            <a:endParaRPr lang="ru-RU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0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6</a:t>
            </a:fld>
            <a:endParaRPr lang="ru-RU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Запрос с индексом</a:t>
            </a:r>
            <a:endParaRPr lang="ru-RU" dirty="0"/>
          </a:p>
        </p:txBody>
      </p:sp>
      <p:sp>
        <p:nvSpPr>
          <p:cNvPr id="2" name="Rectangle 1"/>
          <p:cNvSpPr/>
          <p:nvPr/>
        </p:nvSpPr>
        <p:spPr>
          <a:xfrm>
            <a:off x="3663399" y="3621016"/>
            <a:ext cx="1390123" cy="13901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432494" y="4126740"/>
            <a:ext cx="2482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ru-RU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EMP_ID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highlight>
                  <a:srgbClr val="FFFFFF"/>
                </a:highlight>
                <a:latin typeface="Consolas" panose="020B0609020204030204" pitchFamily="49" charset="0"/>
              </a:rPr>
              <a:t>150</a:t>
            </a:r>
            <a:endParaRPr lang="en-US" dirty="0"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891875" y="4154496"/>
            <a:ext cx="676275" cy="323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ight Arrow 10"/>
          <p:cNvSpPr/>
          <p:nvPr/>
        </p:nvSpPr>
        <p:spPr>
          <a:xfrm>
            <a:off x="5148771" y="4149824"/>
            <a:ext cx="676275" cy="323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3919782" y="3232634"/>
            <a:ext cx="877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индекс</a:t>
            </a:r>
            <a:endParaRPr lang="ru-RU" dirty="0"/>
          </a:p>
        </p:txBody>
      </p:sp>
      <p:sp>
        <p:nvSpPr>
          <p:cNvPr id="16" name="Rectangle 15"/>
          <p:cNvSpPr/>
          <p:nvPr/>
        </p:nvSpPr>
        <p:spPr>
          <a:xfrm>
            <a:off x="5825046" y="3988240"/>
            <a:ext cx="2456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Адреса строк на диске: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b="34299"/>
          <a:stretch/>
        </p:blipFill>
        <p:spPr>
          <a:xfrm>
            <a:off x="5981700" y="4395672"/>
            <a:ext cx="1438476" cy="319203"/>
          </a:xfrm>
          <a:prstGeom prst="rect">
            <a:avLst/>
          </a:prstGeom>
        </p:spPr>
      </p:pic>
      <p:pic>
        <p:nvPicPr>
          <p:cNvPr id="24" name="Рисунок 90">
            <a:extLst>
              <a:ext uri="{FF2B5EF4-FFF2-40B4-BE49-F238E27FC236}">
                <a16:creationId xmlns:a16="http://schemas.microsoft.com/office/drawing/2014/main" id="{19D5ECA8-BB60-4B6D-83E8-BDD2F4DB43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25046" y="1491096"/>
            <a:ext cx="706543" cy="722351"/>
          </a:xfrm>
          <a:prstGeom prst="rect">
            <a:avLst/>
          </a:prstGeom>
        </p:spPr>
      </p:pic>
      <p:cxnSp>
        <p:nvCxnSpPr>
          <p:cNvPr id="28" name="Elbow Connector 27"/>
          <p:cNvCxnSpPr>
            <a:stCxn id="24" idx="1"/>
            <a:endCxn id="7" idx="0"/>
          </p:cNvCxnSpPr>
          <p:nvPr/>
        </p:nvCxnSpPr>
        <p:spPr>
          <a:xfrm rot="10800000" flipV="1">
            <a:off x="1673644" y="1852272"/>
            <a:ext cx="4151402" cy="227446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700607"/>
              </p:ext>
            </p:extLst>
          </p:nvPr>
        </p:nvGraphicFramePr>
        <p:xfrm>
          <a:off x="9057459" y="3942575"/>
          <a:ext cx="2435226" cy="3757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5871">
                  <a:extLst>
                    <a:ext uri="{9D8B030D-6E8A-4147-A177-3AD203B41FA5}">
                      <a16:colId xmlns:a16="http://schemas.microsoft.com/office/drawing/2014/main" val="4157209216"/>
                    </a:ext>
                  </a:extLst>
                </a:gridCol>
                <a:gridCol w="405871">
                  <a:extLst>
                    <a:ext uri="{9D8B030D-6E8A-4147-A177-3AD203B41FA5}">
                      <a16:colId xmlns:a16="http://schemas.microsoft.com/office/drawing/2014/main" val="2236910191"/>
                    </a:ext>
                  </a:extLst>
                </a:gridCol>
                <a:gridCol w="405871">
                  <a:extLst>
                    <a:ext uri="{9D8B030D-6E8A-4147-A177-3AD203B41FA5}">
                      <a16:colId xmlns:a16="http://schemas.microsoft.com/office/drawing/2014/main" val="280544614"/>
                    </a:ext>
                  </a:extLst>
                </a:gridCol>
                <a:gridCol w="405871">
                  <a:extLst>
                    <a:ext uri="{9D8B030D-6E8A-4147-A177-3AD203B41FA5}">
                      <a16:colId xmlns:a16="http://schemas.microsoft.com/office/drawing/2014/main" val="1150306188"/>
                    </a:ext>
                  </a:extLst>
                </a:gridCol>
                <a:gridCol w="405871">
                  <a:extLst>
                    <a:ext uri="{9D8B030D-6E8A-4147-A177-3AD203B41FA5}">
                      <a16:colId xmlns:a16="http://schemas.microsoft.com/office/drawing/2014/main" val="2264373703"/>
                    </a:ext>
                  </a:extLst>
                </a:gridCol>
                <a:gridCol w="405871">
                  <a:extLst>
                    <a:ext uri="{9D8B030D-6E8A-4147-A177-3AD203B41FA5}">
                      <a16:colId xmlns:a16="http://schemas.microsoft.com/office/drawing/2014/main" val="1729896738"/>
                    </a:ext>
                  </a:extLst>
                </a:gridCol>
              </a:tblGrid>
              <a:tr h="37570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194489"/>
                  </a:ext>
                </a:extLst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10849560" y="3549383"/>
            <a:ext cx="643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диск</a:t>
            </a:r>
            <a:endParaRPr lang="ru-RU" dirty="0"/>
          </a:p>
        </p:txBody>
      </p:sp>
      <p:cxnSp>
        <p:nvCxnSpPr>
          <p:cNvPr id="34" name="Elbow Connector 33"/>
          <p:cNvCxnSpPr/>
          <p:nvPr/>
        </p:nvCxnSpPr>
        <p:spPr>
          <a:xfrm flipV="1">
            <a:off x="7420176" y="4327038"/>
            <a:ext cx="2266749" cy="228236"/>
          </a:xfrm>
          <a:prstGeom prst="bentConnector3">
            <a:avLst>
              <a:gd name="adj1" fmla="val 10000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flipV="1">
            <a:off x="7420176" y="4313569"/>
            <a:ext cx="3914574" cy="248055"/>
          </a:xfrm>
          <a:prstGeom prst="bentConnector3">
            <a:avLst>
              <a:gd name="adj1" fmla="val 10012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362687" y="1844115"/>
            <a:ext cx="1343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запрос в БД</a:t>
            </a:r>
            <a:endParaRPr lang="ru-RU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9" name="Elbow Connector 48"/>
          <p:cNvCxnSpPr>
            <a:stCxn id="32" idx="0"/>
            <a:endCxn id="24" idx="3"/>
          </p:cNvCxnSpPr>
          <p:nvPr/>
        </p:nvCxnSpPr>
        <p:spPr>
          <a:xfrm rot="16200000" flipV="1">
            <a:off x="7358180" y="1025682"/>
            <a:ext cx="2090303" cy="374348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907724" y="1844115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ответ</a:t>
            </a:r>
            <a:endParaRPr lang="ru-RU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959081" y="4964620"/>
            <a:ext cx="56243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Если ищете </a:t>
            </a:r>
            <a:r>
              <a:rPr lang="ru-RU" b="1" i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много</a:t>
            </a:r>
            <a:r>
              <a:rPr lang="ru-RU" i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строк (десятки % всей таблицы)</a:t>
            </a:r>
            <a:r>
              <a:rPr lang="ru-RU" i="1" dirty="0">
                <a:solidFill>
                  <a:srgbClr val="C00000"/>
                </a:solidFill>
              </a:rPr>
              <a:t> </a:t>
            </a:r>
            <a:r>
              <a:rPr lang="ru-RU" i="1" dirty="0" smtClean="0">
                <a:solidFill>
                  <a:srgbClr val="C00000"/>
                </a:solidFill>
              </a:rPr>
              <a:t>–</a:t>
            </a:r>
          </a:p>
          <a:p>
            <a:r>
              <a:rPr lang="ru-RU" i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без индекса может быть быстрее!</a:t>
            </a:r>
          </a:p>
        </p:txBody>
      </p:sp>
    </p:spTree>
    <p:extLst>
      <p:ext uri="{BB962C8B-B14F-4D97-AF65-F5344CB8AC3E}">
        <p14:creationId xmlns:p14="http://schemas.microsoft.com/office/powerpoint/2010/main" val="73873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09D9-806B-4438-822B-C146A3D1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0968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Устройство индекса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0F883-1768-45E2-BDE0-C78C3E7E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2DB2-BD87-4588-90F6-65FEEF9BFE21}" type="slidenum">
              <a:rPr lang="ru-RU" smtClean="0"/>
              <a:t>7</a:t>
            </a:fld>
            <a:endParaRPr lang="ru-R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6DC049A-411A-41AD-8C3D-174DA7B96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GlowByte Consulting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36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831" y="1179698"/>
            <a:ext cx="7229838" cy="517665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8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42950" y="151791"/>
            <a:ext cx="10515600" cy="1325563"/>
          </a:xfrm>
        </p:spPr>
        <p:txBody>
          <a:bodyPr/>
          <a:lstStyle/>
          <a:p>
            <a:r>
              <a:rPr lang="ru-RU" dirty="0" smtClean="0"/>
              <a:t>Сбалансированное дерево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492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1484086"/>
            <a:ext cx="98568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1. Выполняется запрос:</a:t>
            </a:r>
          </a:p>
          <a:p>
            <a:pPr lvl="0"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EMP</a:t>
            </a:r>
          </a:p>
          <a:p>
            <a:pPr lvl="0" algn="l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EMP_ID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highlight>
                  <a:srgbClr val="FFFFFF"/>
                </a:highlight>
                <a:latin typeface="Consolas" panose="020B0609020204030204" pitchFamily="49" charset="0"/>
              </a:rPr>
              <a:t>150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highlight>
                <a:srgbClr val="FFFFFF"/>
              </a:highlight>
            </a:endParaRPr>
          </a:p>
          <a:p>
            <a:pPr algn="l"/>
            <a:endParaRPr lang="ru-RU" dirty="0">
              <a:cs typeface="Calibri" panose="020F0502020204030204" pitchFamily="34" charset="0"/>
            </a:endParaRPr>
          </a:p>
          <a:p>
            <a:pPr algn="l"/>
            <a:r>
              <a:rPr lang="ru-RU" dirty="0">
                <a:cs typeface="Calibri" panose="020F0502020204030204" pitchFamily="34" charset="0"/>
              </a:rPr>
              <a:t>2. Идем по узлам дерева с проверкой, в какой диапазон входит значение 150.</a:t>
            </a:r>
          </a:p>
          <a:p>
            <a:pPr algn="l"/>
            <a:endParaRPr lang="ru-RU" dirty="0">
              <a:cs typeface="Calibri" panose="020F0502020204030204" pitchFamily="34" charset="0"/>
            </a:endParaRPr>
          </a:p>
          <a:p>
            <a:pPr algn="l"/>
            <a:r>
              <a:rPr lang="ru-RU" dirty="0">
                <a:cs typeface="Calibri" panose="020F0502020204030204" pitchFamily="34" charset="0"/>
              </a:rPr>
              <a:t>3. Приходим к одному из листьев.</a:t>
            </a:r>
          </a:p>
          <a:p>
            <a:pPr algn="l"/>
            <a:endParaRPr lang="ru-RU" dirty="0">
              <a:cs typeface="Calibri" panose="020F0502020204030204" pitchFamily="34" charset="0"/>
            </a:endParaRPr>
          </a:p>
          <a:p>
            <a:pPr algn="l"/>
            <a:r>
              <a:rPr lang="ru-RU" dirty="0">
                <a:cs typeface="Calibri" panose="020F0502020204030204" pitchFamily="34" charset="0"/>
              </a:rPr>
              <a:t>4. В листе проверяем каждое из значений на равенство 150.</a:t>
            </a:r>
          </a:p>
          <a:p>
            <a:pPr algn="l"/>
            <a:endParaRPr lang="ru-RU" dirty="0">
              <a:cs typeface="Calibri" panose="020F0502020204030204" pitchFamily="34" charset="0"/>
            </a:endParaRPr>
          </a:p>
          <a:p>
            <a:pPr algn="l"/>
            <a:r>
              <a:rPr lang="ru-RU" dirty="0">
                <a:cs typeface="Calibri" panose="020F0502020204030204" pitchFamily="34" charset="0"/>
              </a:rPr>
              <a:t>5. Для тех значений, где равенство выполнено, находим </a:t>
            </a:r>
            <a:r>
              <a:rPr lang="en-US" dirty="0" err="1">
                <a:cs typeface="Calibri" panose="020F0502020204030204" pitchFamily="34" charset="0"/>
              </a:rPr>
              <a:t>rowid</a:t>
            </a:r>
            <a:r>
              <a:rPr lang="ru-RU" dirty="0">
                <a:cs typeface="Calibri" panose="020F0502020204030204" pitchFamily="34" charset="0"/>
              </a:rPr>
              <a:t>.</a:t>
            </a:r>
            <a:endParaRPr lang="en-US" dirty="0">
              <a:cs typeface="Calibri" panose="020F0502020204030204" pitchFamily="34" charset="0"/>
            </a:endParaRPr>
          </a:p>
          <a:p>
            <a:pPr algn="l"/>
            <a:endParaRPr lang="en-US" dirty="0">
              <a:cs typeface="Calibri" panose="020F0502020204030204" pitchFamily="34" charset="0"/>
            </a:endParaRPr>
          </a:p>
          <a:p>
            <a:pPr algn="l"/>
            <a:r>
              <a:rPr lang="en-US" dirty="0">
                <a:cs typeface="Calibri" panose="020F0502020204030204" pitchFamily="34" charset="0"/>
              </a:rPr>
              <a:t>6. </a:t>
            </a:r>
            <a:r>
              <a:rPr lang="en-US" dirty="0" err="1">
                <a:cs typeface="Calibri" panose="020F0502020204030204" pitchFamily="34" charset="0"/>
              </a:rPr>
              <a:t>Rowid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ru-RU" dirty="0">
                <a:cs typeface="Calibri" panose="020F0502020204030204" pitchFamily="34" charset="0"/>
              </a:rPr>
              <a:t>–ссылка на место на диске, где лежит строка таблицы</a:t>
            </a:r>
          </a:p>
          <a:p>
            <a:pPr algn="l"/>
            <a:r>
              <a:rPr lang="ru-RU" dirty="0">
                <a:cs typeface="Calibri" panose="020F0502020204030204" pitchFamily="34" charset="0"/>
              </a:rPr>
              <a:t>с </a:t>
            </a:r>
            <a:r>
              <a:rPr lang="en-US" dirty="0">
                <a:cs typeface="Calibri" panose="020F0502020204030204" pitchFamily="34" charset="0"/>
              </a:rPr>
              <a:t>EMP_ID = 150. </a:t>
            </a:r>
            <a:r>
              <a:rPr lang="ru-RU" dirty="0">
                <a:cs typeface="Calibri" panose="020F0502020204030204" pitchFamily="34" charset="0"/>
              </a:rPr>
              <a:t>По найденным </a:t>
            </a:r>
            <a:r>
              <a:rPr lang="en-US" dirty="0" err="1">
                <a:cs typeface="Calibri" panose="020F0502020204030204" pitchFamily="34" charset="0"/>
              </a:rPr>
              <a:t>rowid</a:t>
            </a:r>
            <a:r>
              <a:rPr lang="ru-RU" dirty="0">
                <a:cs typeface="Calibri" panose="020F0502020204030204" pitchFamily="34" charset="0"/>
              </a:rPr>
              <a:t> немедленно находим и возвращаем нужные строки.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GlowByte Consulting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FCF5-F15F-4EA5-9CBA-30CB12986074}" type="slidenum">
              <a:rPr lang="ru-RU" smtClean="0"/>
              <a:t>9</a:t>
            </a:fld>
            <a:endParaRPr lang="ru-RU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используется дерево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381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1751</Words>
  <Application>Microsoft Office PowerPoint</Application>
  <PresentationFormat>Widescreen</PresentationFormat>
  <Paragraphs>380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MS PGothic</vt:lpstr>
      <vt:lpstr>Arial</vt:lpstr>
      <vt:lpstr>Calibri</vt:lpstr>
      <vt:lpstr>Calibri Light</vt:lpstr>
      <vt:lpstr>Cambria Math</vt:lpstr>
      <vt:lpstr>Consolas</vt:lpstr>
      <vt:lpstr>Courier New</vt:lpstr>
      <vt:lpstr>Gill Sans</vt:lpstr>
      <vt:lpstr>ヒラギノ角ゴ ProN W3</vt:lpstr>
      <vt:lpstr>Office Theme</vt:lpstr>
      <vt:lpstr>PowerPoint Presentation</vt:lpstr>
      <vt:lpstr>PowerPoint Presentation</vt:lpstr>
      <vt:lpstr>1. Индексы</vt:lpstr>
      <vt:lpstr>Что такое индекс?</vt:lpstr>
      <vt:lpstr>Запрос без индекса</vt:lpstr>
      <vt:lpstr>Запрос с индексом</vt:lpstr>
      <vt:lpstr>Устройство индекса</vt:lpstr>
      <vt:lpstr>Сбалансированное дерево</vt:lpstr>
      <vt:lpstr>Как используется дерево</vt:lpstr>
      <vt:lpstr>Хеш-индекс. Хеш-функции</vt:lpstr>
      <vt:lpstr>Хеш-индекс – как строится</vt:lpstr>
      <vt:lpstr>Хеш-индекс – как используется</vt:lpstr>
      <vt:lpstr>Накладные расходы индексов</vt:lpstr>
      <vt:lpstr>Рекомендации по созданию индексов</vt:lpstr>
      <vt:lpstr>2. Партицирование</vt:lpstr>
      <vt:lpstr>Партицирование</vt:lpstr>
      <vt:lpstr>Виды партицирования</vt:lpstr>
      <vt:lpstr>3. Планы выполнения запросов</vt:lpstr>
      <vt:lpstr>План выполнения запроса</vt:lpstr>
      <vt:lpstr>Зачем план выполнения?</vt:lpstr>
      <vt:lpstr>Обработка запроса</vt:lpstr>
      <vt:lpstr>На что смотрим в плане</vt:lpstr>
      <vt:lpstr>Методы доступа к данным</vt:lpstr>
      <vt:lpstr>Методы соединения таблиц*</vt:lpstr>
      <vt:lpstr>Nested loops</vt:lpstr>
      <vt:lpstr>Sort-merge join</vt:lpstr>
      <vt:lpstr>Sort-merge join</vt:lpstr>
      <vt:lpstr>Hash join</vt:lpstr>
      <vt:lpstr>Hash join</vt:lpstr>
      <vt:lpstr>Статистики</vt:lpstr>
      <vt:lpstr>PowerPoint Presentation</vt:lpstr>
      <vt:lpstr>PowerPoint Presentation</vt:lpstr>
      <vt:lpstr>Хинты</vt:lpstr>
      <vt:lpstr>PowerPoint Presentation</vt:lpstr>
      <vt:lpstr>PowerPoint Presentation</vt:lpstr>
      <vt:lpstr>Вопросы, пожелания?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Эмиль Вахитов</dc:creator>
  <cp:lastModifiedBy>Эмиль Вахитов</cp:lastModifiedBy>
  <cp:revision>152</cp:revision>
  <dcterms:created xsi:type="dcterms:W3CDTF">2021-03-17T14:06:48Z</dcterms:created>
  <dcterms:modified xsi:type="dcterms:W3CDTF">2021-07-16T06:49:12Z</dcterms:modified>
</cp:coreProperties>
</file>