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63" r:id="rId9"/>
    <p:sldId id="262" r:id="rId10"/>
    <p:sldId id="259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4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data\horodysk\Desktop\mgr\dane_aplikacji_analiz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data\horodysk\Desktop\mgr\dane_aplikacji_analiz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data\horodysk\Desktop\mgr\dane_aplikacji_analiz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0"/>
          <c:tx>
            <c:strRef>
              <c:f>Sheet2!$M$1</c:f>
              <c:strCache>
                <c:ptCount val="1"/>
                <c:pt idx="0">
                  <c:v>logowanie opcjonalne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57150" dist="38100" dir="5400000" algn="ctr" rotWithShape="0">
                <a:scrgbClr r="0" g="0" b="0">
                  <a:shade val="9000"/>
                  <a:alpha val="48000"/>
                  <a:satMod val="105000"/>
                </a:sc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tint val="98000"/>
                      <a:shade val="25000"/>
                      <a:satMod val="250000"/>
                    </a:schemeClr>
                  </a:gs>
                  <a:gs pos="68000">
                    <a:schemeClr val="accent6">
                      <a:tint val="86000"/>
                      <a:satMod val="115000"/>
                    </a:schemeClr>
                  </a:gs>
                  <a:gs pos="100000">
                    <a:schemeClr val="accent6">
                      <a:tint val="50000"/>
                      <a:satMod val="15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7150" dist="38100" dir="5400000" algn="ctr" rotWithShape="0">
                  <a:scrgbClr r="0" g="0" b="0">
                    <a:shade val="9000"/>
                    <a:alpha val="48000"/>
                    <a:satMod val="105000"/>
                  </a:scrgbClr>
                </a:outerShdw>
              </a:effectLst>
              <a:scene3d>
                <a:camera prst="orthographicFront">
                  <a:rot lat="0" lon="0" rev="0"/>
                </a:camera>
                <a:lightRig rig="glow" dir="tl">
                  <a:rot lat="0" lon="0" rev="900000"/>
                </a:lightRig>
              </a:scene3d>
              <a:sp3d prstMaterial="powder">
                <a:bevelT w="25400" h="38100"/>
              </a:sp3d>
            </c:spPr>
          </c:marker>
          <c:trendline>
            <c:spPr>
              <a:ln w="19050" cap="rnd">
                <a:solidFill>
                  <a:schemeClr val="accent6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Sheet2!$A$2:$A$15</c:f>
              <c:numCache>
                <c:formatCode>General</c:formatCode>
                <c:ptCount val="14"/>
                <c:pt idx="0">
                  <c:v>3.4</c:v>
                </c:pt>
                <c:pt idx="1">
                  <c:v>3.5</c:v>
                </c:pt>
                <c:pt idx="2">
                  <c:v>3.6</c:v>
                </c:pt>
                <c:pt idx="3">
                  <c:v>3.7</c:v>
                </c:pt>
                <c:pt idx="4">
                  <c:v>3.8</c:v>
                </c:pt>
                <c:pt idx="5">
                  <c:v>3.9</c:v>
                </c:pt>
                <c:pt idx="6">
                  <c:v>4</c:v>
                </c:pt>
                <c:pt idx="7">
                  <c:v>4.0999999999999996</c:v>
                </c:pt>
                <c:pt idx="8">
                  <c:v>4.2</c:v>
                </c:pt>
                <c:pt idx="9">
                  <c:v>4.3</c:v>
                </c:pt>
                <c:pt idx="10">
                  <c:v>4.4000000000000004</c:v>
                </c:pt>
                <c:pt idx="11">
                  <c:v>4.5</c:v>
                </c:pt>
                <c:pt idx="12">
                  <c:v>4.5999999999999996</c:v>
                </c:pt>
                <c:pt idx="13">
                  <c:v>4.7</c:v>
                </c:pt>
              </c:numCache>
            </c:numRef>
          </c:xVal>
          <c:yVal>
            <c:numRef>
              <c:f>Sheet2!$M$2:$M$15</c:f>
              <c:numCache>
                <c:formatCode>General</c:formatCode>
                <c:ptCount val="14"/>
                <c:pt idx="0">
                  <c:v>0</c:v>
                </c:pt>
                <c:pt idx="1">
                  <c:v>0.14285714285714482</c:v>
                </c:pt>
                <c:pt idx="2">
                  <c:v>0.2</c:v>
                </c:pt>
                <c:pt idx="3">
                  <c:v>0.125</c:v>
                </c:pt>
                <c:pt idx="4">
                  <c:v>0</c:v>
                </c:pt>
                <c:pt idx="5">
                  <c:v>0.25</c:v>
                </c:pt>
                <c:pt idx="6">
                  <c:v>0.22</c:v>
                </c:pt>
                <c:pt idx="7">
                  <c:v>0.16</c:v>
                </c:pt>
                <c:pt idx="8">
                  <c:v>0.17</c:v>
                </c:pt>
                <c:pt idx="9">
                  <c:v>0.16</c:v>
                </c:pt>
                <c:pt idx="10">
                  <c:v>0.24000000000000021</c:v>
                </c:pt>
                <c:pt idx="11">
                  <c:v>0.24000000000000021</c:v>
                </c:pt>
                <c:pt idx="12">
                  <c:v>0.28571428571428964</c:v>
                </c:pt>
                <c:pt idx="13">
                  <c:v>0.43000000000000038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2094000"/>
        <c:axId val="-152093456"/>
      </c:scatterChart>
      <c:valAx>
        <c:axId val="-152094000"/>
        <c:scaling>
          <c:orientation val="minMax"/>
          <c:max val="4.8"/>
          <c:min val="3.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Ocena aplikacji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52093456"/>
        <c:crosses val="autoZero"/>
        <c:crossBetween val="midCat"/>
        <c:majorUnit val="0.2"/>
      </c:valAx>
      <c:valAx>
        <c:axId val="-15209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Procent liczby aplikacji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52094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Sheet2!$D$1</c:f>
              <c:strCache>
                <c:ptCount val="1"/>
                <c:pt idx="0">
                  <c:v>toast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38100" dir="5400000" algn="ctr" rotWithShape="0">
                <a:scrgbClr r="0" g="0" b="0">
                  <a:shade val="9000"/>
                  <a:alpha val="48000"/>
                  <a:satMod val="105000"/>
                </a:sc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shade val="25000"/>
                      <a:satMod val="250000"/>
                    </a:schemeClr>
                  </a:gs>
                  <a:gs pos="68000">
                    <a:schemeClr val="accent2">
                      <a:tint val="86000"/>
                      <a:satMod val="115000"/>
                    </a:schemeClr>
                  </a:gs>
                  <a:gs pos="100000">
                    <a:schemeClr val="accent2">
                      <a:tint val="50000"/>
                      <a:satMod val="15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38100" dir="5400000" algn="ctr" rotWithShape="0">
                  <a:scrgbClr r="0" g="0" b="0">
                    <a:shade val="9000"/>
                    <a:alpha val="48000"/>
                    <a:satMod val="105000"/>
                  </a:scrgbClr>
                </a:outerShdw>
              </a:effectLst>
              <a:scene3d>
                <a:camera prst="orthographicFront">
                  <a:rot lat="0" lon="0" rev="0"/>
                </a:camera>
                <a:lightRig rig="glow" dir="tl">
                  <a:rot lat="0" lon="0" rev="900000"/>
                </a:lightRig>
              </a:scene3d>
              <a:sp3d prstMaterial="powder">
                <a:bevelT w="25400" h="38100"/>
              </a:sp3d>
            </c:spPr>
          </c:marke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Sheet2!$A$2:$A$15</c:f>
              <c:numCache>
                <c:formatCode>General</c:formatCode>
                <c:ptCount val="14"/>
                <c:pt idx="0">
                  <c:v>3.4</c:v>
                </c:pt>
                <c:pt idx="1">
                  <c:v>3.5</c:v>
                </c:pt>
                <c:pt idx="2">
                  <c:v>3.6</c:v>
                </c:pt>
                <c:pt idx="3">
                  <c:v>3.7</c:v>
                </c:pt>
                <c:pt idx="4">
                  <c:v>3.8</c:v>
                </c:pt>
                <c:pt idx="5">
                  <c:v>3.9</c:v>
                </c:pt>
                <c:pt idx="6">
                  <c:v>4</c:v>
                </c:pt>
                <c:pt idx="7">
                  <c:v>4.0999999999999996</c:v>
                </c:pt>
                <c:pt idx="8">
                  <c:v>4.2</c:v>
                </c:pt>
                <c:pt idx="9">
                  <c:v>4.3</c:v>
                </c:pt>
                <c:pt idx="10">
                  <c:v>4.4000000000000004</c:v>
                </c:pt>
                <c:pt idx="11">
                  <c:v>4.5</c:v>
                </c:pt>
                <c:pt idx="12">
                  <c:v>4.5999999999999996</c:v>
                </c:pt>
                <c:pt idx="13">
                  <c:v>4.7</c:v>
                </c:pt>
              </c:numCache>
            </c:numRef>
          </c:xVal>
          <c:yVal>
            <c:numRef>
              <c:f>Sheet2!$D$2:$D$15</c:f>
              <c:numCache>
                <c:formatCode>General</c:formatCode>
                <c:ptCount val="14"/>
                <c:pt idx="0">
                  <c:v>0.33333333333333331</c:v>
                </c:pt>
                <c:pt idx="1">
                  <c:v>0.28571428571428964</c:v>
                </c:pt>
                <c:pt idx="2">
                  <c:v>0.4</c:v>
                </c:pt>
                <c:pt idx="3">
                  <c:v>0.25</c:v>
                </c:pt>
                <c:pt idx="4">
                  <c:v>0.28571428571428964</c:v>
                </c:pt>
                <c:pt idx="5">
                  <c:v>8.3333333333333343E-2</c:v>
                </c:pt>
                <c:pt idx="6">
                  <c:v>0.23076923076923347</c:v>
                </c:pt>
                <c:pt idx="7">
                  <c:v>0.16</c:v>
                </c:pt>
                <c:pt idx="8">
                  <c:v>0.28571428571428964</c:v>
                </c:pt>
                <c:pt idx="9">
                  <c:v>0.21000000000000021</c:v>
                </c:pt>
                <c:pt idx="10">
                  <c:v>0.27272727272727282</c:v>
                </c:pt>
                <c:pt idx="11">
                  <c:v>0.32142857142857739</c:v>
                </c:pt>
                <c:pt idx="12">
                  <c:v>0.71428571428571463</c:v>
                </c:pt>
                <c:pt idx="13">
                  <c:v>0.66666666666666663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Sheet2!$F$1</c:f>
              <c:strCache>
                <c:ptCount val="1"/>
                <c:pt idx="0">
                  <c:v>komunikaty osadzone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7150" dist="38100" dir="5400000" algn="ctr" rotWithShape="0">
                <a:scrgbClr r="0" g="0" b="0">
                  <a:shade val="9000"/>
                  <a:alpha val="48000"/>
                  <a:satMod val="105000"/>
                </a:sc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shade val="25000"/>
                      <a:satMod val="250000"/>
                    </a:schemeClr>
                  </a:gs>
                  <a:gs pos="68000">
                    <a:schemeClr val="accent4">
                      <a:tint val="86000"/>
                      <a:satMod val="115000"/>
                    </a:schemeClr>
                  </a:gs>
                  <a:gs pos="100000">
                    <a:schemeClr val="accent4">
                      <a:tint val="50000"/>
                      <a:satMod val="15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38100" dir="5400000" algn="ctr" rotWithShape="0">
                  <a:scrgbClr r="0" g="0" b="0">
                    <a:shade val="9000"/>
                    <a:alpha val="48000"/>
                    <a:satMod val="105000"/>
                  </a:scrgbClr>
                </a:outerShdw>
              </a:effectLst>
              <a:scene3d>
                <a:camera prst="orthographicFront">
                  <a:rot lat="0" lon="0" rev="0"/>
                </a:camera>
                <a:lightRig rig="glow" dir="tl">
                  <a:rot lat="0" lon="0" rev="900000"/>
                </a:lightRig>
              </a:scene3d>
              <a:sp3d prstMaterial="powder">
                <a:bevelT w="25400" h="38100"/>
              </a:sp3d>
            </c:spPr>
          </c:marker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Sheet2!$A$2:$A$15</c:f>
              <c:numCache>
                <c:formatCode>General</c:formatCode>
                <c:ptCount val="14"/>
                <c:pt idx="0">
                  <c:v>3.4</c:v>
                </c:pt>
                <c:pt idx="1">
                  <c:v>3.5</c:v>
                </c:pt>
                <c:pt idx="2">
                  <c:v>3.6</c:v>
                </c:pt>
                <c:pt idx="3">
                  <c:v>3.7</c:v>
                </c:pt>
                <c:pt idx="4">
                  <c:v>3.8</c:v>
                </c:pt>
                <c:pt idx="5">
                  <c:v>3.9</c:v>
                </c:pt>
                <c:pt idx="6">
                  <c:v>4</c:v>
                </c:pt>
                <c:pt idx="7">
                  <c:v>4.0999999999999996</c:v>
                </c:pt>
                <c:pt idx="8">
                  <c:v>4.2</c:v>
                </c:pt>
                <c:pt idx="9">
                  <c:v>4.3</c:v>
                </c:pt>
                <c:pt idx="10">
                  <c:v>4.4000000000000004</c:v>
                </c:pt>
                <c:pt idx="11">
                  <c:v>4.5</c:v>
                </c:pt>
                <c:pt idx="12">
                  <c:v>4.5999999999999996</c:v>
                </c:pt>
                <c:pt idx="13">
                  <c:v>4.7</c:v>
                </c:pt>
              </c:numCache>
            </c:numRef>
          </c:xVal>
          <c:yVal>
            <c:numRef>
              <c:f>Sheet2!$F$2:$F$15</c:f>
              <c:numCache>
                <c:formatCode>General</c:formatCode>
                <c:ptCount val="14"/>
                <c:pt idx="0">
                  <c:v>0</c:v>
                </c:pt>
                <c:pt idx="1">
                  <c:v>0.57142857142857928</c:v>
                </c:pt>
                <c:pt idx="2">
                  <c:v>0.4</c:v>
                </c:pt>
                <c:pt idx="3">
                  <c:v>0.37500000000000266</c:v>
                </c:pt>
                <c:pt idx="4">
                  <c:v>0.57142857142857928</c:v>
                </c:pt>
                <c:pt idx="5">
                  <c:v>0.58333333333333337</c:v>
                </c:pt>
                <c:pt idx="6">
                  <c:v>0.3846153846153848</c:v>
                </c:pt>
                <c:pt idx="7">
                  <c:v>0.56000000000000005</c:v>
                </c:pt>
                <c:pt idx="8">
                  <c:v>0.47619047619047788</c:v>
                </c:pt>
                <c:pt idx="9">
                  <c:v>0.42857142857142855</c:v>
                </c:pt>
                <c:pt idx="10">
                  <c:v>0.45454545454545453</c:v>
                </c:pt>
                <c:pt idx="11">
                  <c:v>0.71428571428571463</c:v>
                </c:pt>
                <c:pt idx="12">
                  <c:v>0.630000000000006</c:v>
                </c:pt>
                <c:pt idx="13">
                  <c:v>0.66666666666666663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2172224"/>
        <c:axId val="-152177120"/>
      </c:scatterChart>
      <c:valAx>
        <c:axId val="-152172224"/>
        <c:scaling>
          <c:orientation val="minMax"/>
          <c:max val="4.8"/>
          <c:min val="3.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smtClean="0"/>
                  <a:t>Ocena aplikacji</a:t>
                </a:r>
                <a:endParaRPr lang="pl-PL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52177120"/>
        <c:crosses val="autoZero"/>
        <c:crossBetween val="midCat"/>
        <c:majorUnit val="0.2"/>
      </c:valAx>
      <c:valAx>
        <c:axId val="-1521771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smtClean="0"/>
                  <a:t>Procent liczny aplikacji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52172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68020358728028363"/>
          <c:y val="0.39332247418543637"/>
          <c:w val="0.30577900022368992"/>
          <c:h val="0.21335505162912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Sheet2!$AA$1</c:f>
              <c:strCache>
                <c:ptCount val="1"/>
                <c:pt idx="0">
                  <c:v>informuje o nawigacji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38100" dir="5400000" algn="ctr" rotWithShape="0">
                <a:scrgbClr r="0" g="0" b="0">
                  <a:shade val="9000"/>
                  <a:alpha val="48000"/>
                  <a:satMod val="105000"/>
                </a:sc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shade val="25000"/>
                      <a:satMod val="250000"/>
                    </a:schemeClr>
                  </a:gs>
                  <a:gs pos="68000">
                    <a:schemeClr val="accent1">
                      <a:tint val="86000"/>
                      <a:satMod val="115000"/>
                    </a:schemeClr>
                  </a:gs>
                  <a:gs pos="100000">
                    <a:schemeClr val="accent1">
                      <a:tint val="50000"/>
                      <a:satMod val="15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38100" dir="5400000" algn="ctr" rotWithShape="0">
                  <a:scrgbClr r="0" g="0" b="0">
                    <a:shade val="9000"/>
                    <a:alpha val="48000"/>
                    <a:satMod val="105000"/>
                  </a:scrgbClr>
                </a:outerShdw>
              </a:effectLst>
              <a:scene3d>
                <a:camera prst="orthographicFront">
                  <a:rot lat="0" lon="0" rev="0"/>
                </a:camera>
                <a:lightRig rig="glow" dir="tl">
                  <a:rot lat="0" lon="0" rev="900000"/>
                </a:lightRig>
              </a:scene3d>
              <a:sp3d prstMaterial="powder">
                <a:bevelT w="25400" h="38100"/>
              </a:sp3d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Sheet2!$A$2:$A$15</c:f>
              <c:numCache>
                <c:formatCode>General</c:formatCode>
                <c:ptCount val="14"/>
                <c:pt idx="0">
                  <c:v>3.4</c:v>
                </c:pt>
                <c:pt idx="1">
                  <c:v>3.5</c:v>
                </c:pt>
                <c:pt idx="2">
                  <c:v>3.6</c:v>
                </c:pt>
                <c:pt idx="3">
                  <c:v>3.7</c:v>
                </c:pt>
                <c:pt idx="4">
                  <c:v>3.8</c:v>
                </c:pt>
                <c:pt idx="5">
                  <c:v>3.9</c:v>
                </c:pt>
                <c:pt idx="6">
                  <c:v>4</c:v>
                </c:pt>
                <c:pt idx="7">
                  <c:v>4.0999999999999996</c:v>
                </c:pt>
                <c:pt idx="8">
                  <c:v>4.2</c:v>
                </c:pt>
                <c:pt idx="9">
                  <c:v>4.3</c:v>
                </c:pt>
                <c:pt idx="10">
                  <c:v>4.4000000000000004</c:v>
                </c:pt>
                <c:pt idx="11">
                  <c:v>4.5</c:v>
                </c:pt>
                <c:pt idx="12">
                  <c:v>4.5999999999999996</c:v>
                </c:pt>
                <c:pt idx="13">
                  <c:v>4.7</c:v>
                </c:pt>
              </c:numCache>
            </c:numRef>
          </c:xVal>
          <c:yVal>
            <c:numRef>
              <c:f>Sheet2!$AA$2:$AA$15</c:f>
              <c:numCache>
                <c:formatCode>General</c:formatCode>
                <c:ptCount val="14"/>
                <c:pt idx="0">
                  <c:v>0.19</c:v>
                </c:pt>
                <c:pt idx="1">
                  <c:v>0.14285714285714488</c:v>
                </c:pt>
                <c:pt idx="2">
                  <c:v>0.2</c:v>
                </c:pt>
                <c:pt idx="3">
                  <c:v>0</c:v>
                </c:pt>
                <c:pt idx="4">
                  <c:v>0.14285714285714488</c:v>
                </c:pt>
                <c:pt idx="5">
                  <c:v>0.16666666666666663</c:v>
                </c:pt>
                <c:pt idx="6">
                  <c:v>0.15384615384615608</c:v>
                </c:pt>
                <c:pt idx="7">
                  <c:v>0.320000000000003</c:v>
                </c:pt>
                <c:pt idx="8">
                  <c:v>0.14285714285714488</c:v>
                </c:pt>
                <c:pt idx="9">
                  <c:v>0.39285714285714618</c:v>
                </c:pt>
                <c:pt idx="10">
                  <c:v>0.31818181818182123</c:v>
                </c:pt>
                <c:pt idx="11">
                  <c:v>0.39285714285714618</c:v>
                </c:pt>
                <c:pt idx="12">
                  <c:v>0.28571428571428964</c:v>
                </c:pt>
                <c:pt idx="13">
                  <c:v>0.33333333333333337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3910976"/>
        <c:axId val="-153911520"/>
      </c:scatterChart>
      <c:valAx>
        <c:axId val="-153910976"/>
        <c:scaling>
          <c:orientation val="minMax"/>
          <c:max val="4.8"/>
          <c:min val="3.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smtClean="0"/>
                  <a:t>Ocena aplikacji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53911520"/>
        <c:crosses val="autoZero"/>
        <c:crossBetween val="midCat"/>
        <c:majorUnit val="0.2"/>
      </c:valAx>
      <c:valAx>
        <c:axId val="-15391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smtClean="0"/>
                  <a:t>Procent liczny aplikacji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53910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354AB-2D1A-4C1A-B1F5-65AA6ABCA80F}" type="datetimeFigureOut">
              <a:rPr lang="pl-PL" smtClean="0"/>
              <a:t>2015-02-13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6091-4805-4A42-A6EA-BBBD304E1B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09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6091-4805-4A42-A6EA-BBBD304E1BA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8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6091-4805-4A42-A6EA-BBBD304E1BA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363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6091-4805-4A42-A6EA-BBBD304E1BA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80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6091-4805-4A42-A6EA-BBBD304E1BA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43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6091-4805-4A42-A6EA-BBBD304E1BA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96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6091-4805-4A42-A6EA-BBBD304E1BA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8809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6091-4805-4A42-A6EA-BBBD304E1BA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59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6091-4805-4A42-A6EA-BBBD304E1BA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094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46091-4805-4A42-A6EA-BBBD304E1BA0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153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2015-02-13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2015-02-13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2015-02-13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2015-02-13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2015-02-13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2015-02-13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2015-02-13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2452377"/>
            <a:ext cx="8964487" cy="193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lnSpc>
                <a:spcPts val="3000"/>
              </a:lnSpc>
              <a:buFontTx/>
              <a:buNone/>
            </a:pPr>
            <a:r>
              <a:rPr lang="pl-PL" altLang="pl-PL" sz="3200" b="1" dirty="0" smtClean="0"/>
              <a:t>Projektowanie i implementacja mobilnych aplikacji w zastosowaniach biznesowych</a:t>
            </a:r>
          </a:p>
        </p:txBody>
      </p:sp>
      <p:pic>
        <p:nvPicPr>
          <p:cNvPr id="5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539750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1520825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7236296" y="5986011"/>
            <a:ext cx="1641004" cy="57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algn="r" eaLnBrk="1" hangingPunct="1">
              <a:spcBef>
                <a:spcPts val="300"/>
              </a:spcBef>
              <a:defRPr/>
            </a:pP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Wrocław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</a:p>
        </p:txBody>
      </p:sp>
      <p:sp>
        <p:nvSpPr>
          <p:cNvPr id="2" name="Prostokąt 1"/>
          <p:cNvSpPr/>
          <p:nvPr/>
        </p:nvSpPr>
        <p:spPr>
          <a:xfrm>
            <a:off x="4305300" y="5301208"/>
            <a:ext cx="4572000" cy="6848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ts val="300"/>
              </a:spcBef>
              <a:defRPr/>
            </a:pP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Opiekun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doc. dr inż. Krzysztof Waśko</a:t>
            </a:r>
          </a:p>
          <a:p>
            <a:pPr algn="r">
              <a:spcBef>
                <a:spcPts val="300"/>
              </a:spcBef>
              <a:defRPr/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Recenzent: dr inż. Ziemowit Nowak</a:t>
            </a: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3131840" y="5949280"/>
            <a:ext cx="295232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Zygmunt </a:t>
            </a:r>
            <a:r>
              <a:rPr lang="pl-PL" sz="95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Horodyski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168068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/>
              <a:t>Projektowanie i implementacja mobilnych aplikacji biznesowych w zastosowaniach biznesowych</a:t>
            </a:r>
            <a:endParaRPr lang="pl-PL" sz="950" b="0" dirty="0" smtClean="0"/>
          </a:p>
        </p:txBody>
      </p:sp>
    </p:spTree>
    <p:extLst>
      <p:ext uri="{BB962C8B-B14F-4D97-AF65-F5344CB8AC3E}">
        <p14:creationId xmlns:p14="http://schemas.microsoft.com/office/powerpoint/2010/main" val="6289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7545" y="404664"/>
            <a:ext cx="8136904" cy="61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3200" b="1" dirty="0" smtClean="0"/>
              <a:t>Podsumowanie</a:t>
            </a:r>
          </a:p>
        </p:txBody>
      </p:sp>
      <p:pic>
        <p:nvPicPr>
          <p:cNvPr id="5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539750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1520825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660232" y="5949280"/>
            <a:ext cx="221706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Opiekun: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doc.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inż. Krzysztof Waśko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Recenzent: dr inż. Ziemowit Nowak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Wrocław 2015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131840" y="5949280"/>
            <a:ext cx="295232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Zygmunt </a:t>
            </a:r>
            <a:r>
              <a:rPr lang="pl-PL" sz="95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Horodyski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Projektowanie i implementacja mobilnych aplikacji biznesowych w zastosowaniach biznesowych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0" y="6069580"/>
            <a:ext cx="115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chemeClr val="bg1"/>
                </a:solidFill>
              </a:rPr>
              <a:t>10</a:t>
            </a:r>
            <a:r>
              <a:rPr lang="pl-PL" sz="2400" b="1" dirty="0">
                <a:solidFill>
                  <a:schemeClr val="bg1"/>
                </a:solidFill>
              </a:rPr>
              <a:t>/10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7545" y="1319584"/>
            <a:ext cx="8136903" cy="348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None/>
            </a:pPr>
            <a:r>
              <a:rPr lang="pl-PL" altLang="pl-PL" dirty="0" smtClean="0"/>
              <a:t>Efekt realizacji pracy dyplomowej</a:t>
            </a:r>
            <a:endParaRPr lang="pl-PL" altLang="pl-PL" dirty="0" smtClean="0"/>
          </a:p>
          <a:p>
            <a:pPr lvl="2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Zaimplementowana aplikacja NAPWr.pl</a:t>
            </a:r>
            <a:endParaRPr lang="pl-PL" altLang="pl-PL" dirty="0" smtClean="0"/>
          </a:p>
          <a:p>
            <a:pPr lvl="2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Zalety płynąc z zaproponowanyc</a:t>
            </a:r>
            <a:r>
              <a:rPr lang="pl-PL" altLang="pl-PL" dirty="0" smtClean="0"/>
              <a:t>h reguł</a:t>
            </a:r>
          </a:p>
          <a:p>
            <a:pPr lvl="2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Wykorzystanie zaimplementowanej aplikacji</a:t>
            </a:r>
          </a:p>
          <a:p>
            <a:pPr marL="285750" indent="-285750" eaLnBrk="1" hangingPunct="1">
              <a:lnSpc>
                <a:spcPts val="3000"/>
              </a:lnSpc>
            </a:pPr>
            <a:endParaRPr lang="pl-PL" altLang="pl-PL" dirty="0"/>
          </a:p>
          <a:p>
            <a:pPr eaLnBrk="1" hangingPunct="1">
              <a:lnSpc>
                <a:spcPts val="3000"/>
              </a:lnSpc>
              <a:buNone/>
            </a:pPr>
            <a:r>
              <a:rPr lang="pl-PL" altLang="pl-PL" dirty="0" smtClean="0"/>
              <a:t>Perspektywy rozszerzenia badań</a:t>
            </a:r>
          </a:p>
          <a:p>
            <a:pPr lvl="2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aspekty projektowania i implementacji</a:t>
            </a:r>
          </a:p>
          <a:p>
            <a:pPr lvl="2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platformy mobilne</a:t>
            </a:r>
          </a:p>
          <a:p>
            <a:pPr marL="285750" indent="-285750" eaLnBrk="1" hangingPunct="1">
              <a:lnSpc>
                <a:spcPts val="3000"/>
              </a:lnSpc>
            </a:pPr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25569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7545" y="404664"/>
            <a:ext cx="8136904" cy="61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3200" b="1" dirty="0" smtClean="0"/>
              <a:t>Cel pracy</a:t>
            </a:r>
            <a:endParaRPr lang="pl-PL" altLang="pl-PL" sz="3000" b="1" dirty="0" smtClean="0"/>
          </a:p>
        </p:txBody>
      </p:sp>
      <p:pic>
        <p:nvPicPr>
          <p:cNvPr id="5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539750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1520825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660232" y="5949280"/>
            <a:ext cx="221706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Opiekun: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doc.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inż. Krzysztof Waśko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Recenzent: dr inż. Ziemowit Nowak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Wrocław 2015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131840" y="5949280"/>
            <a:ext cx="295232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Zygmunt </a:t>
            </a:r>
            <a:r>
              <a:rPr lang="pl-PL" sz="95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Horodyski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Projektowanie i implementacja mobilnych aplikacji biznesowych w zastosowaniach biznesowych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0" y="6069580"/>
            <a:ext cx="115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chemeClr val="bg1"/>
                </a:solidFill>
              </a:rPr>
              <a:t>2/10</a:t>
            </a:r>
            <a:endParaRPr lang="pl-PL" sz="2400" b="1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7545" y="1319584"/>
            <a:ext cx="8136903" cy="348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2400" dirty="0" smtClean="0"/>
              <a:t>Główny cel pracy</a:t>
            </a:r>
          </a:p>
          <a:p>
            <a:pPr marL="1028700" lvl="1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Wyznaczenie zaleceń i przeciwskazań projektowania i implementowania mobilnych aplikacji biznesowych</a:t>
            </a:r>
            <a:endParaRPr lang="pl-PL" altLang="pl-PL" dirty="0" smtClean="0"/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48" y="3318283"/>
            <a:ext cx="4975895" cy="21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7545" y="404664"/>
            <a:ext cx="8136904" cy="61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3200" b="1" dirty="0" smtClean="0"/>
              <a:t>Mobilne aplikacje biznesowe</a:t>
            </a:r>
          </a:p>
        </p:txBody>
      </p:sp>
      <p:pic>
        <p:nvPicPr>
          <p:cNvPr id="5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539750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1520825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660232" y="5949280"/>
            <a:ext cx="221706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Opiekun: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doc.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inż. Krzysztof Waśko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Recenzent: dr inż. Ziemowit Nowak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Wrocław 2015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131840" y="5949280"/>
            <a:ext cx="295232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Zygmunt </a:t>
            </a:r>
            <a:r>
              <a:rPr lang="pl-PL" sz="95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Horodyski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Projektowanie i implementacja mobilnych aplikacji biznesowych w zastosowaniach biznesowych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0" y="6069580"/>
            <a:ext cx="115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chemeClr val="bg1"/>
                </a:solidFill>
              </a:rPr>
              <a:t>3/10</a:t>
            </a:r>
            <a:endParaRPr lang="pl-PL" sz="2400" b="1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7545" y="1319584"/>
            <a:ext cx="8136903" cy="348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lnSpc>
                <a:spcPts val="3000"/>
              </a:lnSpc>
              <a:buFontTx/>
              <a:buNone/>
            </a:pPr>
            <a:r>
              <a:rPr lang="pl-PL" b="1" i="1" dirty="0" smtClean="0"/>
              <a:t>„Mobilna </a:t>
            </a:r>
            <a:r>
              <a:rPr lang="pl-PL" b="1" i="1" dirty="0"/>
              <a:t>aplikacja biznesowa jest to oprogramowanie przeznaczone na urządzenia przenośne umożliwiające wykonywanie różnych funkcji biznesowych, które przynoszą bezpośrednią lub pośrednią korzyść finansową klientowi</a:t>
            </a:r>
            <a:r>
              <a:rPr lang="pl-PL" b="1" i="1" dirty="0" smtClean="0"/>
              <a:t>.”</a:t>
            </a:r>
            <a:endParaRPr lang="pl-PL" altLang="pl-PL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195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7545" y="404664"/>
            <a:ext cx="8136904" cy="61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3200" b="1" dirty="0" smtClean="0"/>
              <a:t>Zalecenia projektowania</a:t>
            </a:r>
            <a:endParaRPr lang="pl-PL" altLang="pl-PL" sz="3000" b="1" dirty="0" smtClean="0"/>
          </a:p>
        </p:txBody>
      </p:sp>
      <p:pic>
        <p:nvPicPr>
          <p:cNvPr id="5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539750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1520825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660232" y="5949280"/>
            <a:ext cx="221706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Opiekun: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doc.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inż. Krzysztof Waśko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Recenzent: dr inż. Ziemowit Nowak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Wrocław 2015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131840" y="5949280"/>
            <a:ext cx="295232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Zygmunt </a:t>
            </a:r>
            <a:r>
              <a:rPr lang="pl-PL" sz="95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Horodyski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Projektowanie i implementacja mobilnych aplikacji biznesowych w zastosowaniach biznesowych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0" y="6069580"/>
            <a:ext cx="115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chemeClr val="bg1"/>
                </a:solidFill>
              </a:rPr>
              <a:t>4/10</a:t>
            </a:r>
            <a:endParaRPr lang="pl-PL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5" y="836712"/>
            <a:ext cx="8136903" cy="396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endParaRPr lang="pl-PL" altLang="pl-PL" dirty="0" smtClean="0"/>
          </a:p>
          <a:p>
            <a:endParaRPr lang="pl-PL" dirty="0"/>
          </a:p>
          <a:p>
            <a:pPr algn="ctr">
              <a:buNone/>
            </a:pPr>
            <a:r>
              <a:rPr lang="pl-PL" i="1" dirty="0" smtClean="0"/>
              <a:t>„Umożliwianie </a:t>
            </a:r>
            <a:r>
              <a:rPr lang="pl-PL" i="1" dirty="0"/>
              <a:t>dostępu do aplikacji bez potrzeby </a:t>
            </a:r>
            <a:r>
              <a:rPr lang="pl-PL" i="1" dirty="0" smtClean="0"/>
              <a:t>logowania”</a:t>
            </a:r>
            <a:endParaRPr lang="pl-PL" altLang="pl-PL" i="1" dirty="0"/>
          </a:p>
          <a:p>
            <a:pPr eaLnBrk="1" hangingPunct="1">
              <a:lnSpc>
                <a:spcPts val="3000"/>
              </a:lnSpc>
              <a:buFontTx/>
              <a:buNone/>
            </a:pPr>
            <a:endParaRPr lang="pl-PL" altLang="pl-PL" dirty="0"/>
          </a:p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2400" dirty="0" smtClean="0"/>
              <a:t>Trend </a:t>
            </a:r>
          </a:p>
          <a:p>
            <a:pPr marL="1028700" lvl="1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Wzrost liczby aplikacji umożliwiające opcjonalne logowanie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3484286"/>
            <a:ext cx="1641611" cy="2464993"/>
          </a:xfrm>
          <a:prstGeom prst="rect">
            <a:avLst/>
          </a:prstGeom>
        </p:spPr>
      </p:pic>
      <p:graphicFrame>
        <p:nvGraphicFramePr>
          <p:cNvPr id="15" name="Chart 10"/>
          <p:cNvGraphicFramePr/>
          <p:nvPr>
            <p:extLst>
              <p:ext uri="{D42A27DB-BD31-4B8C-83A1-F6EECF244321}">
                <p14:modId xmlns:p14="http://schemas.microsoft.com/office/powerpoint/2010/main" val="2773957468"/>
              </p:ext>
            </p:extLst>
          </p:nvPr>
        </p:nvGraphicFramePr>
        <p:xfrm>
          <a:off x="395536" y="3691805"/>
          <a:ext cx="4914366" cy="2226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782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7545" y="404664"/>
            <a:ext cx="8136904" cy="61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3200" b="1" dirty="0" smtClean="0"/>
              <a:t>Zalecenia projektowania</a:t>
            </a:r>
            <a:endParaRPr lang="pl-PL" altLang="pl-PL" sz="3000" b="1" dirty="0" smtClean="0"/>
          </a:p>
        </p:txBody>
      </p:sp>
      <p:pic>
        <p:nvPicPr>
          <p:cNvPr id="5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539750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1520825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660232" y="5949280"/>
            <a:ext cx="221706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Opiekun: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doc.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inż. Krzysztof Waśko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Recenzent: dr inż. Ziemowit Nowak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Wrocław 2015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131840" y="5949280"/>
            <a:ext cx="295232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Zygmunt </a:t>
            </a:r>
            <a:r>
              <a:rPr lang="pl-PL" sz="95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Horodyski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Projektowanie i implementacja mobilnych aplikacji biznesowych w zastosowaniach biznesowych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0" y="6069580"/>
            <a:ext cx="115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chemeClr val="bg1"/>
                </a:solidFill>
              </a:rPr>
              <a:t>5/10</a:t>
            </a:r>
            <a:endParaRPr lang="pl-PL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5" y="836712"/>
            <a:ext cx="8136903" cy="396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endParaRPr lang="pl-PL" altLang="pl-PL" dirty="0" smtClean="0"/>
          </a:p>
          <a:p>
            <a:endParaRPr lang="pl-PL" dirty="0"/>
          </a:p>
          <a:p>
            <a:pPr algn="ctr">
              <a:buNone/>
            </a:pPr>
            <a:r>
              <a:rPr lang="pl-PL" i="1" dirty="0" smtClean="0"/>
              <a:t>„Korzystanie </a:t>
            </a:r>
            <a:r>
              <a:rPr lang="pl-PL" i="1" dirty="0"/>
              <a:t>z komunikatów toast i informowanie za pomocą komunikatów osadzonych</a:t>
            </a:r>
            <a:r>
              <a:rPr lang="pl-PL" i="1" dirty="0" smtClean="0"/>
              <a:t>”</a:t>
            </a:r>
            <a:endParaRPr lang="pl-PL" altLang="pl-PL" i="1" dirty="0"/>
          </a:p>
          <a:p>
            <a:endParaRPr lang="pl-PL" dirty="0"/>
          </a:p>
          <a:p>
            <a:pPr>
              <a:buNone/>
            </a:pPr>
            <a:r>
              <a:rPr lang="pl-PL" dirty="0" smtClean="0"/>
              <a:t> </a:t>
            </a:r>
            <a:endParaRPr lang="pl-PL" altLang="pl-PL" dirty="0" smtClean="0"/>
          </a:p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2400" dirty="0"/>
              <a:t>Trend </a:t>
            </a:r>
          </a:p>
          <a:p>
            <a:pPr marL="1028700" lvl="1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/>
              <a:t>Wzrost użycia komunikatów toast</a:t>
            </a:r>
          </a:p>
          <a:p>
            <a:pPr marL="1028700" lvl="1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/>
              <a:t>Wzrost użycia </a:t>
            </a:r>
            <a:r>
              <a:rPr lang="pl-PL" altLang="pl-PL" dirty="0" smtClean="0"/>
              <a:t>komunikatów </a:t>
            </a:r>
            <a:r>
              <a:rPr lang="pl-PL" altLang="pl-PL" dirty="0"/>
              <a:t>osadzonych </a:t>
            </a:r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504" y="3476417"/>
            <a:ext cx="1632382" cy="245113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476416"/>
            <a:ext cx="1632382" cy="2451135"/>
          </a:xfrm>
          <a:prstGeom prst="rect">
            <a:avLst/>
          </a:prstGeom>
        </p:spPr>
      </p:pic>
      <p:graphicFrame>
        <p:nvGraphicFramePr>
          <p:cNvPr id="16" name="Chart 11"/>
          <p:cNvGraphicFramePr/>
          <p:nvPr>
            <p:extLst>
              <p:ext uri="{D42A27DB-BD31-4B8C-83A1-F6EECF244321}">
                <p14:modId xmlns:p14="http://schemas.microsoft.com/office/powerpoint/2010/main" val="1307354686"/>
              </p:ext>
            </p:extLst>
          </p:nvPr>
        </p:nvGraphicFramePr>
        <p:xfrm>
          <a:off x="0" y="3717032"/>
          <a:ext cx="5436096" cy="235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16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7545" y="404664"/>
            <a:ext cx="8136904" cy="61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3200" b="1" dirty="0" smtClean="0"/>
              <a:t>Zalecenia projektowania</a:t>
            </a:r>
            <a:endParaRPr lang="pl-PL" altLang="pl-PL" sz="3000" b="1" dirty="0" smtClean="0"/>
          </a:p>
        </p:txBody>
      </p:sp>
      <p:pic>
        <p:nvPicPr>
          <p:cNvPr id="5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539750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1520825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660232" y="5949280"/>
            <a:ext cx="221706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Opiekun: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doc.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inż. Krzysztof Waśko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Recenzent: dr inż. Ziemowit Nowak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Wrocław 2015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131840" y="5949280"/>
            <a:ext cx="295232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Zygmunt </a:t>
            </a:r>
            <a:r>
              <a:rPr lang="pl-PL" sz="95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Horodyski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Projektowanie i implementacja mobilnych aplikacji biznesowych w zastosowaniach biznesowych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0" y="6069580"/>
            <a:ext cx="115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chemeClr val="bg1"/>
                </a:solidFill>
              </a:rPr>
              <a:t>6/10</a:t>
            </a:r>
            <a:endParaRPr lang="pl-PL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5" y="836712"/>
            <a:ext cx="8136903" cy="396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endParaRPr lang="pl-PL" altLang="pl-PL" dirty="0" smtClean="0"/>
          </a:p>
          <a:p>
            <a:endParaRPr lang="pl-PL" dirty="0"/>
          </a:p>
          <a:p>
            <a:pPr algn="ctr">
              <a:buNone/>
            </a:pPr>
            <a:r>
              <a:rPr lang="pl-PL" i="1" dirty="0" smtClean="0"/>
              <a:t>„Informowanie </a:t>
            </a:r>
            <a:r>
              <a:rPr lang="pl-PL" i="1" dirty="0"/>
              <a:t>użytkownika o </a:t>
            </a:r>
            <a:r>
              <a:rPr lang="pl-PL" i="1" dirty="0" smtClean="0"/>
              <a:t>nawigacji”</a:t>
            </a:r>
            <a:endParaRPr lang="pl-PL" altLang="pl-PL" i="1" dirty="0"/>
          </a:p>
          <a:p>
            <a:pPr eaLnBrk="1" hangingPunct="1">
              <a:lnSpc>
                <a:spcPts val="3000"/>
              </a:lnSpc>
              <a:buFontTx/>
              <a:buNone/>
            </a:pPr>
            <a:endParaRPr lang="pl-PL" altLang="pl-PL" dirty="0" smtClean="0"/>
          </a:p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2400" dirty="0" smtClean="0"/>
              <a:t>Trend</a:t>
            </a:r>
          </a:p>
          <a:p>
            <a:pPr marL="1028700" lvl="1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Wzrost liczby aplikacji informujących o nawigacji</a:t>
            </a:r>
            <a:endParaRPr lang="pl-PL" altLang="pl-PL" dirty="0" smtClean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359" y="3473658"/>
            <a:ext cx="1626527" cy="244234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468043"/>
            <a:ext cx="1630266" cy="2447958"/>
          </a:xfrm>
          <a:prstGeom prst="rect">
            <a:avLst/>
          </a:prstGeom>
        </p:spPr>
      </p:pic>
      <p:graphicFrame>
        <p:nvGraphicFramePr>
          <p:cNvPr id="12" name="Chart 7"/>
          <p:cNvGraphicFramePr/>
          <p:nvPr>
            <p:extLst>
              <p:ext uri="{D42A27DB-BD31-4B8C-83A1-F6EECF244321}">
                <p14:modId xmlns:p14="http://schemas.microsoft.com/office/powerpoint/2010/main" val="1215979207"/>
              </p:ext>
            </p:extLst>
          </p:nvPr>
        </p:nvGraphicFramePr>
        <p:xfrm>
          <a:off x="252941" y="3715488"/>
          <a:ext cx="5148064" cy="2178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722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7545" y="404664"/>
            <a:ext cx="8136904" cy="61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3200" b="1" dirty="0" smtClean="0"/>
              <a:t>Zalecenia implementowania</a:t>
            </a:r>
            <a:endParaRPr lang="pl-PL" altLang="pl-PL" sz="3000" b="1" dirty="0" smtClean="0"/>
          </a:p>
        </p:txBody>
      </p:sp>
      <p:pic>
        <p:nvPicPr>
          <p:cNvPr id="5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539750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1520825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660232" y="5949280"/>
            <a:ext cx="221706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Opiekun: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doc.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inż. Krzysztof Waśko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Recenzent: dr inż. Ziemowit Nowak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Wrocław 2015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131840" y="5949280"/>
            <a:ext cx="295232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Zygmunt </a:t>
            </a:r>
            <a:r>
              <a:rPr lang="pl-PL" sz="95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Horodyski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Projektowanie i implementacja mobilnych aplikacji biznesowych w zastosowaniach biznesowych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0" y="6069580"/>
            <a:ext cx="115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chemeClr val="bg1"/>
                </a:solidFill>
              </a:rPr>
              <a:t>7</a:t>
            </a:r>
            <a:r>
              <a:rPr lang="pl-PL" sz="2400" b="1" dirty="0">
                <a:solidFill>
                  <a:schemeClr val="bg1"/>
                </a:solidFill>
              </a:rPr>
              <a:t>/10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7545" y="836712"/>
            <a:ext cx="8136903" cy="396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endParaRPr lang="pl-PL" altLang="pl-PL" dirty="0" smtClean="0"/>
          </a:p>
          <a:p>
            <a:endParaRPr lang="pl-PL" dirty="0"/>
          </a:p>
          <a:p>
            <a:pPr algn="ctr">
              <a:buNone/>
            </a:pPr>
            <a:r>
              <a:rPr lang="pl-PL" i="1" dirty="0" smtClean="0"/>
              <a:t>„Użycie </a:t>
            </a:r>
            <a:r>
              <a:rPr lang="pl-PL" i="1" dirty="0"/>
              <a:t>narzędzia </a:t>
            </a:r>
            <a:r>
              <a:rPr lang="pl-PL" i="1" dirty="0" err="1"/>
              <a:t>NinjaMock</a:t>
            </a:r>
            <a:r>
              <a:rPr lang="pl-PL" i="1" dirty="0"/>
              <a:t> do tworzenia </a:t>
            </a:r>
            <a:r>
              <a:rPr lang="pl-PL" i="1" dirty="0" smtClean="0"/>
              <a:t>prototypu”</a:t>
            </a:r>
            <a:endParaRPr lang="pl-PL" altLang="pl-PL" i="1" dirty="0"/>
          </a:p>
          <a:p>
            <a:pPr eaLnBrk="1" hangingPunct="1">
              <a:lnSpc>
                <a:spcPts val="3000"/>
              </a:lnSpc>
              <a:buFontTx/>
              <a:buNone/>
            </a:pPr>
            <a:endParaRPr lang="pl-PL" altLang="pl-PL" dirty="0" smtClean="0"/>
          </a:p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2400" dirty="0" smtClean="0"/>
              <a:t>Prototypowanie – </a:t>
            </a:r>
            <a:r>
              <a:rPr lang="pl-PL" altLang="pl-PL" sz="2400" dirty="0" err="1" smtClean="0"/>
              <a:t>NinjaMock</a:t>
            </a:r>
            <a:r>
              <a:rPr lang="pl-PL" altLang="pl-PL" sz="2400" dirty="0" smtClean="0"/>
              <a:t>, </a:t>
            </a:r>
            <a:r>
              <a:rPr lang="pl-PL" altLang="pl-PL" sz="2400" dirty="0" err="1" smtClean="0"/>
              <a:t>FluidUI</a:t>
            </a:r>
            <a:r>
              <a:rPr lang="pl-PL" altLang="pl-PL" sz="2400" dirty="0" smtClean="0"/>
              <a:t>, Indigo Studio</a:t>
            </a:r>
            <a:endParaRPr lang="pl-PL" altLang="pl-PL" sz="2400" dirty="0" smtClean="0"/>
          </a:p>
          <a:p>
            <a:pPr marL="1028700" lvl="1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Szybkość nauki</a:t>
            </a:r>
          </a:p>
          <a:p>
            <a:pPr marL="1028700" lvl="1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Szybkość implementacji</a:t>
            </a:r>
            <a:endParaRPr lang="pl-PL" altLang="pl-PL" dirty="0" smtClean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080961"/>
            <a:ext cx="3528392" cy="29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7545" y="404664"/>
            <a:ext cx="8136904" cy="61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3200" b="1" dirty="0" smtClean="0"/>
              <a:t>Zalecenia implementowania</a:t>
            </a:r>
            <a:endParaRPr lang="pl-PL" altLang="pl-PL" sz="3000" b="1" dirty="0" smtClean="0"/>
          </a:p>
        </p:txBody>
      </p:sp>
      <p:pic>
        <p:nvPicPr>
          <p:cNvPr id="5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539750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1520825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660232" y="5949280"/>
            <a:ext cx="221706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Opiekun: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doc.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inż. Krzysztof Waśko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Recenzent: dr inż. Ziemowit Nowak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Wrocław 2015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131840" y="5949280"/>
            <a:ext cx="295232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Zygmunt </a:t>
            </a:r>
            <a:r>
              <a:rPr lang="pl-PL" sz="95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Horodyski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Projektowanie i implementacja mobilnych aplikacji biznesowych w zastosowaniach biznesowych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0" y="6069580"/>
            <a:ext cx="115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chemeClr val="bg1"/>
                </a:solidFill>
              </a:rPr>
              <a:t>8</a:t>
            </a:r>
            <a:r>
              <a:rPr lang="pl-PL" sz="2400" b="1" dirty="0">
                <a:solidFill>
                  <a:schemeClr val="bg1"/>
                </a:solidFill>
              </a:rPr>
              <a:t>/10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866" y="2801238"/>
            <a:ext cx="3086472" cy="3086472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7545" y="836712"/>
            <a:ext cx="8136903" cy="396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endParaRPr lang="pl-PL" altLang="pl-PL" dirty="0" smtClean="0"/>
          </a:p>
          <a:p>
            <a:endParaRPr lang="pl-PL" dirty="0"/>
          </a:p>
          <a:p>
            <a:pPr algn="ctr">
              <a:buNone/>
            </a:pPr>
            <a:r>
              <a:rPr lang="pl-PL" i="1" dirty="0" smtClean="0"/>
              <a:t>„Użycie </a:t>
            </a:r>
            <a:r>
              <a:rPr lang="pl-PL" i="1" dirty="0" err="1"/>
              <a:t>frameworku</a:t>
            </a:r>
            <a:r>
              <a:rPr lang="pl-PL" i="1" dirty="0"/>
              <a:t> </a:t>
            </a:r>
            <a:r>
              <a:rPr lang="pl-PL" i="1" dirty="0" err="1"/>
              <a:t>GreenDAO</a:t>
            </a:r>
            <a:r>
              <a:rPr lang="pl-PL" i="1" dirty="0"/>
              <a:t> do obsługi bazy </a:t>
            </a:r>
            <a:r>
              <a:rPr lang="pl-PL" i="1" dirty="0" smtClean="0"/>
              <a:t>danych” </a:t>
            </a:r>
            <a:endParaRPr lang="pl-PL" altLang="pl-PL" i="1" dirty="0"/>
          </a:p>
          <a:p>
            <a:pPr eaLnBrk="1" hangingPunct="1">
              <a:lnSpc>
                <a:spcPts val="3000"/>
              </a:lnSpc>
              <a:buFontTx/>
              <a:buNone/>
            </a:pPr>
            <a:endParaRPr lang="pl-PL" altLang="pl-PL" dirty="0" smtClean="0"/>
          </a:p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2400" dirty="0" smtClean="0"/>
              <a:t>Obsługa bazy danych – </a:t>
            </a:r>
            <a:r>
              <a:rPr lang="pl-PL" altLang="pl-PL" sz="2400" dirty="0" err="1" smtClean="0"/>
              <a:t>SQLite</a:t>
            </a:r>
            <a:r>
              <a:rPr lang="pl-PL" altLang="pl-PL" sz="2400" dirty="0" smtClean="0"/>
              <a:t>, </a:t>
            </a:r>
            <a:r>
              <a:rPr lang="pl-PL" altLang="pl-PL" sz="2400" dirty="0" err="1" smtClean="0"/>
              <a:t>OMRLite</a:t>
            </a:r>
            <a:r>
              <a:rPr lang="pl-PL" altLang="pl-PL" sz="2400" dirty="0" smtClean="0"/>
              <a:t>, </a:t>
            </a:r>
            <a:r>
              <a:rPr lang="pl-PL" altLang="pl-PL" sz="2400" dirty="0" err="1" smtClean="0"/>
              <a:t>GreenDAO</a:t>
            </a:r>
            <a:endParaRPr lang="pl-PL" altLang="pl-PL" sz="2400" dirty="0" smtClean="0"/>
          </a:p>
          <a:p>
            <a:pPr marL="1028700" lvl="1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Szybkość działania</a:t>
            </a:r>
          </a:p>
          <a:p>
            <a:pPr marL="1028700" lvl="1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/>
              <a:t>Szybkość </a:t>
            </a:r>
            <a:r>
              <a:rPr lang="pl-PL" altLang="pl-PL" dirty="0" smtClean="0"/>
              <a:t>implementacji</a:t>
            </a:r>
            <a:endParaRPr lang="pl-PL" altLang="pl-PL" dirty="0" smtClean="0"/>
          </a:p>
          <a:p>
            <a:pPr marL="1028700" lvl="1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Prostota implementacji</a:t>
            </a:r>
          </a:p>
        </p:txBody>
      </p:sp>
    </p:spTree>
    <p:extLst>
      <p:ext uri="{BB962C8B-B14F-4D97-AF65-F5344CB8AC3E}">
        <p14:creationId xmlns:p14="http://schemas.microsoft.com/office/powerpoint/2010/main" val="22935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7545" y="404664"/>
            <a:ext cx="8136904" cy="61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3200" b="1" dirty="0" smtClean="0"/>
              <a:t>Zalecenia implementowania</a:t>
            </a:r>
            <a:endParaRPr lang="pl-PL" altLang="pl-PL" sz="3000" b="1" dirty="0" smtClean="0"/>
          </a:p>
        </p:txBody>
      </p:sp>
      <p:pic>
        <p:nvPicPr>
          <p:cNvPr id="5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539750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9" descr="C:\Documents and Settings\Tadeusz Kłodowski\Pulpit\szablon prezentacji\roz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1520825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660232" y="5949280"/>
            <a:ext cx="221706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Opiekun: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doc.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 </a:t>
            </a: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inż. Krzysztof Waśko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Recenzent: dr inż. Ziemowit Nowak</a:t>
            </a:r>
          </a:p>
          <a:p>
            <a:pPr algn="r"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Wrocław 2015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131840" y="5949280"/>
            <a:ext cx="2952328" cy="6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1313"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1pPr>
            <a:lvl2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2pPr>
            <a:lvl3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3pPr>
            <a:lvl4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4pPr>
            <a:lvl5pPr eaLnBrk="0" hangingPunct="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b="1">
                <a:solidFill>
                  <a:schemeClr val="bg1"/>
                </a:solidFill>
                <a:latin typeface="Trebuchet MS" pitchFamily="34" charset="0"/>
                <a:ea typeface="Microsoft YaHei"/>
                <a:cs typeface="Microsoft YaHei"/>
              </a:defRPr>
            </a:lvl9pPr>
          </a:lstStyle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Zygmunt </a:t>
            </a:r>
            <a:r>
              <a:rPr lang="pl-PL" sz="95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Horodyski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pl-PL" sz="9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Projektowanie i implementacja mobilnych aplikacji biznesowych w zastosowaniach biznesowych</a:t>
            </a:r>
            <a:endParaRPr lang="pl-PL" sz="9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0" y="6069580"/>
            <a:ext cx="115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chemeClr val="bg1"/>
                </a:solidFill>
              </a:rPr>
              <a:t>9</a:t>
            </a:r>
            <a:r>
              <a:rPr lang="pl-PL" sz="2400" b="1" dirty="0">
                <a:solidFill>
                  <a:schemeClr val="bg1"/>
                </a:solidFill>
              </a:rPr>
              <a:t>/10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7545" y="836712"/>
            <a:ext cx="8136903" cy="396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>
              <a:buNone/>
            </a:pPr>
            <a:endParaRPr lang="pl-PL" dirty="0"/>
          </a:p>
          <a:p>
            <a:pPr algn="ctr">
              <a:buNone/>
            </a:pPr>
            <a:r>
              <a:rPr lang="pl-PL" i="1" dirty="0" smtClean="0"/>
              <a:t>„Użycie </a:t>
            </a:r>
            <a:r>
              <a:rPr lang="pl-PL" i="1" dirty="0"/>
              <a:t>narzędzia Apache Ant do budowania </a:t>
            </a:r>
            <a:r>
              <a:rPr lang="pl-PL" i="1" dirty="0" smtClean="0"/>
              <a:t>produktu” </a:t>
            </a:r>
            <a:endParaRPr lang="pl-PL" altLang="pl-PL" i="1" dirty="0" smtClean="0"/>
          </a:p>
          <a:p>
            <a:pPr eaLnBrk="1" hangingPunct="1">
              <a:lnSpc>
                <a:spcPts val="3000"/>
              </a:lnSpc>
              <a:buFontTx/>
              <a:buNone/>
            </a:pPr>
            <a:endParaRPr lang="pl-PL" altLang="pl-PL" sz="2400" dirty="0" smtClean="0"/>
          </a:p>
          <a:p>
            <a:pPr eaLnBrk="1" hangingPunct="1">
              <a:lnSpc>
                <a:spcPts val="3000"/>
              </a:lnSpc>
              <a:buFontTx/>
              <a:buNone/>
            </a:pPr>
            <a:r>
              <a:rPr lang="pl-PL" altLang="pl-PL" sz="2400" dirty="0" smtClean="0"/>
              <a:t>Budowanie produktu – Ant, </a:t>
            </a:r>
            <a:r>
              <a:rPr lang="pl-PL" altLang="pl-PL" sz="2400" dirty="0" err="1" smtClean="0"/>
              <a:t>Maven</a:t>
            </a:r>
            <a:r>
              <a:rPr lang="pl-PL" altLang="pl-PL" sz="2400" dirty="0" smtClean="0"/>
              <a:t> i </a:t>
            </a:r>
            <a:r>
              <a:rPr lang="pl-PL" altLang="pl-PL" sz="2400" dirty="0" err="1" smtClean="0"/>
              <a:t>Gradle</a:t>
            </a:r>
            <a:endParaRPr lang="pl-PL" altLang="pl-PL" sz="2400" dirty="0" smtClean="0"/>
          </a:p>
          <a:p>
            <a:pPr marL="1028700" lvl="1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Szybkość działania</a:t>
            </a:r>
          </a:p>
          <a:p>
            <a:pPr marL="1028700" lvl="1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/>
              <a:t>Szybkość </a:t>
            </a:r>
            <a:r>
              <a:rPr lang="pl-PL" altLang="pl-PL" dirty="0" smtClean="0"/>
              <a:t>implementacji</a:t>
            </a:r>
            <a:endParaRPr lang="pl-PL" altLang="pl-PL" dirty="0" smtClean="0"/>
          </a:p>
          <a:p>
            <a:pPr marL="1028700" lvl="1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l-PL" altLang="pl-PL" dirty="0" smtClean="0"/>
              <a:t>Modyfikacja kodu</a:t>
            </a: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12533">
            <a:off x="5539295" y="3432684"/>
            <a:ext cx="4138773" cy="949589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08" y="2924944"/>
            <a:ext cx="4321676" cy="2675695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0096">
            <a:off x="3065255" y="3299646"/>
            <a:ext cx="3674696" cy="10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532</Words>
  <Application>Microsoft Office PowerPoint</Application>
  <PresentationFormat>Pokaz na ekranie (4:3)</PresentationFormat>
  <Paragraphs>138</Paragraphs>
  <Slides>10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Calibri</vt:lpstr>
      <vt:lpstr>Trebuchet MS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Jpol 102014</dc:title>
  <dc:creator>Małgorzata Bernat</dc:creator>
  <cp:lastModifiedBy>zygmunt</cp:lastModifiedBy>
  <cp:revision>141</cp:revision>
  <dcterms:created xsi:type="dcterms:W3CDTF">2014-01-24T07:57:49Z</dcterms:created>
  <dcterms:modified xsi:type="dcterms:W3CDTF">2015-02-13T15:24:28Z</dcterms:modified>
</cp:coreProperties>
</file>