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863" r:id="rId3"/>
    <p:sldId id="257" r:id="rId4"/>
    <p:sldId id="258" r:id="rId5"/>
    <p:sldId id="848" r:id="rId6"/>
    <p:sldId id="849" r:id="rId7"/>
    <p:sldId id="865" r:id="rId8"/>
    <p:sldId id="854" r:id="rId9"/>
    <p:sldId id="856" r:id="rId10"/>
    <p:sldId id="857" r:id="rId11"/>
    <p:sldId id="858" r:id="rId12"/>
    <p:sldId id="859" r:id="rId13"/>
    <p:sldId id="860" r:id="rId14"/>
    <p:sldId id="861" r:id="rId15"/>
    <p:sldId id="862" r:id="rId16"/>
    <p:sldId id="851" r:id="rId17"/>
    <p:sldId id="853" r:id="rId18"/>
    <p:sldId id="86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68" y="4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3EB6D-1B74-4062-A6F6-E2E49B16F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559FA00-98FD-4A7A-B44E-7CB320E0F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70CE48-6995-4AC4-96A3-95E6BB054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8E6B-86FE-4ECF-A048-3960E387D06B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79BA67-AC5C-46D9-8057-56BF549CC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868FAA-A61D-44C2-875D-A13FC5B6D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3F6A-5894-4157-9C8C-2505AA7A0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54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57FA61-C266-47A9-A4C7-1AA0DA658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33D6EB-028D-45E5-B2C8-0FD0A0494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94CA33-206B-48AE-B738-90CD21343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8E6B-86FE-4ECF-A048-3960E387D06B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B74EE6-1790-4A24-9257-F0AD6F365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1E3A3C-29A4-44B8-BDCD-3EFC1628E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3F6A-5894-4157-9C8C-2505AA7A0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324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45A23F5-9398-4DD5-B5E3-3A6B7B4A3B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DEF509-14FE-4998-832A-E496EBB865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03E3DF-92A0-4F6A-A905-E2C408517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8E6B-86FE-4ECF-A048-3960E387D06B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2FEE8C-8D67-4095-9F02-C9F4400E5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96EFB2-4AF2-4BAF-B942-4523274AB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3F6A-5894-4157-9C8C-2505AA7A0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277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277C6-4F44-4320-A51E-07AF4CFB8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7E55A5-302F-47F8-9F5A-741D08BDD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E28E5D-28EA-4C89-8103-C9C01D4EE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8E6B-86FE-4ECF-A048-3960E387D06B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D8DAE1-A4D6-477A-8521-565B2CC63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4EFFC7-0263-4F0F-9006-6E181BE72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3F6A-5894-4157-9C8C-2505AA7A0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522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63AF6F-7F97-4B2E-9F10-C7D90F8BC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F94C0C-509E-47D8-9723-AFD0A0354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3B57E0-E62D-44B4-97E0-99070D7ED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8E6B-86FE-4ECF-A048-3960E387D06B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048E0D-03CC-497C-9749-3897A0E5A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A2EED8-8114-4F8B-AE80-4F65E484D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3F6A-5894-4157-9C8C-2505AA7A0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022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900E26-BBAF-435F-9511-E5F69F1D2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77D68A-E773-477E-A2BC-F0F2FBFDF1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F2E621-9F7D-4D33-8B5B-969F4D2697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71A11C-5D64-497E-BE29-23F7B74DE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8E6B-86FE-4ECF-A048-3960E387D06B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274D9E-A96B-492F-9C7B-915B62804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DF2455-5AC3-4226-A956-637545265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3F6A-5894-4157-9C8C-2505AA7A0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713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7691C2-74B2-4177-B928-90F2DFD64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D11C25-BB31-4CE9-8232-0B6CB7FA9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45C618-5D2A-406E-A386-9D8E4EAFFD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702C611-E222-4295-B6D0-DDF6F94C28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BCF46BC-6234-4FD2-909A-0BE02F032F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C13CA9A-5B85-4BD4-8ACD-DA66E978F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8E6B-86FE-4ECF-A048-3960E387D06B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8D2A45C-64DE-4C07-8976-1C47DD5E0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0CA9DF-DB00-40EF-AE3A-AB323E161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3F6A-5894-4157-9C8C-2505AA7A0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680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A8893-2270-4B51-A5EE-0C32B4DD1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FA5B09B-7431-40DF-A023-048032488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8E6B-86FE-4ECF-A048-3960E387D06B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33C1E0B-834D-4DF0-BE5E-B784EF218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27AD9C-507F-4489-844E-BEE6C1958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3F6A-5894-4157-9C8C-2505AA7A0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211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6BF0018-CFE3-44F5-94D4-EB3422A80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8E6B-86FE-4ECF-A048-3960E387D06B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3E6E8F1-6035-4A62-A6D4-7EA1FBF5C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AF79C2-682D-4319-82A3-9CC8B9F43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3F6A-5894-4157-9C8C-2505AA7A0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329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7EA56C-F7BB-4F99-B354-CE4DF97EF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87A679-7F6A-42D5-8C39-21D0D8FD7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3CF383-628B-41F7-9767-E14B0BD594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D0DABC-7239-43EE-9A15-41D1DE0B8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8E6B-86FE-4ECF-A048-3960E387D06B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BE00CA-49F3-478C-A56A-CA983A69A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69566B-9A2C-41A0-8B22-6DF5F0EBD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3F6A-5894-4157-9C8C-2505AA7A0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486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7F23D4-CE61-4A66-8137-B1E49D39C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F04F468-15D7-4A9D-97AF-38CC81D290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B6945B-B00F-4347-A9A3-DDB483033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BD3663-721D-42AD-8313-1EE5C69F1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8E6B-86FE-4ECF-A048-3960E387D06B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977537-66EC-41C4-8580-90C0B03E5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82C7AE-6CAA-4724-9EE5-EC7629045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3F6A-5894-4157-9C8C-2505AA7A0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87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B9B19DD-2BBF-4243-A395-BB2C0A2B9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AC82A8-3E42-4054-A2AF-4C4D517D9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7AB188-1F39-4B15-BC6B-B624CCFB49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E8E6B-86FE-4ECF-A048-3960E387D06B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C669C0-F24F-4E46-9957-1FC01C7469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4B80E1-26CC-4DD8-93D2-A4B47C3C83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33F6A-5894-4157-9C8C-2505AA7A0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054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9807E07-391C-4D8D-BDBF-8919E1D78A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4988" y="1442172"/>
            <a:ext cx="8582025" cy="2177328"/>
          </a:xfrm>
        </p:spPr>
        <p:txBody>
          <a:bodyPr anchor="ctr">
            <a:normAutofit/>
          </a:bodyPr>
          <a:lstStyle/>
          <a:p>
            <a:r>
              <a:rPr lang="ko-KR" altLang="en-US" sz="6600"/>
              <a:t>기획보고서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9A38F3-DF4E-4363-98F9-D8CEBE33CD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6988" y="3962400"/>
            <a:ext cx="7058025" cy="581025"/>
          </a:xfrm>
        </p:spPr>
        <p:txBody>
          <a:bodyPr anchor="ctr">
            <a:normAutofit/>
          </a:bodyPr>
          <a:lstStyle/>
          <a:p>
            <a:r>
              <a:rPr lang="en-US" altLang="ko-KR" sz="2800">
                <a:solidFill>
                  <a:srgbClr val="FFFFFF"/>
                </a:solidFill>
              </a:rPr>
              <a:t>2019305059 </a:t>
            </a:r>
            <a:r>
              <a:rPr lang="ko-KR" altLang="en-US" sz="2800">
                <a:solidFill>
                  <a:srgbClr val="FFFFFF"/>
                </a:solidFill>
              </a:rPr>
              <a:t>이현수</a:t>
            </a:r>
          </a:p>
        </p:txBody>
      </p:sp>
    </p:spTree>
    <p:extLst>
      <p:ext uri="{BB962C8B-B14F-4D97-AF65-F5344CB8AC3E}">
        <p14:creationId xmlns:p14="http://schemas.microsoft.com/office/powerpoint/2010/main" val="2406791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516CB1-E8C8-4751-B6A6-46B2D1E72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7F71EA3-B24F-47B9-8879-E05E7E50B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131298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프로그램 구성 </a:t>
            </a:r>
            <a:r>
              <a:rPr lang="en-US" altLang="ko-KR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 domain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C0C0D1-E79A-41FF-8322-256F6DD1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521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ADD0312-CE3C-4417-9E87-DD4932B178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02" b="288"/>
          <a:stretch/>
        </p:blipFill>
        <p:spPr>
          <a:xfrm>
            <a:off x="4576945" y="1794265"/>
            <a:ext cx="3121161" cy="452056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6B4D3B1-7EF3-4FFD-B814-31487B75CD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72" r="3194" b="-2"/>
          <a:stretch/>
        </p:blipFill>
        <p:spPr>
          <a:xfrm>
            <a:off x="720329" y="1661794"/>
            <a:ext cx="3609143" cy="4520560"/>
          </a:xfrm>
          <a:prstGeom prst="rect">
            <a:avLst/>
          </a:prstGeom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95FA420-5595-49D1-9D5F-79EC43B55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4648" y="1721922"/>
            <a:ext cx="3609143" cy="4520560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762F83-E9CC-4E35-BAEF-CF29DFE5C805}"/>
              </a:ext>
            </a:extLst>
          </p:cNvPr>
          <p:cNvSpPr txBox="1"/>
          <p:nvPr/>
        </p:nvSpPr>
        <p:spPr>
          <a:xfrm>
            <a:off x="8351189" y="2002526"/>
            <a:ext cx="2956060" cy="39593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b="1"/>
              <a:t>Order Class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/>
              <a:t>계산 정보를 저장하기 위한 클래스로 고유한 </a:t>
            </a:r>
            <a:r>
              <a:rPr lang="en-US" altLang="ko-KR"/>
              <a:t>id, </a:t>
            </a:r>
            <a:r>
              <a:rPr lang="ko-KR" altLang="en-US"/>
              <a:t>계산한 계정의 </a:t>
            </a:r>
            <a:r>
              <a:rPr lang="en-US" altLang="ko-KR"/>
              <a:t>id, </a:t>
            </a:r>
            <a:r>
              <a:rPr lang="ko-KR" altLang="en-US"/>
              <a:t>계산 날짜</a:t>
            </a:r>
            <a:r>
              <a:rPr lang="en-US" altLang="ko-KR"/>
              <a:t>, </a:t>
            </a:r>
            <a:r>
              <a:rPr lang="ko-KR" altLang="en-US"/>
              <a:t>시간</a:t>
            </a:r>
            <a:r>
              <a:rPr lang="en-US" altLang="ko-KR"/>
              <a:t>, </a:t>
            </a:r>
            <a:r>
              <a:rPr lang="ko-KR" altLang="en-US"/>
              <a:t>주문한 상품을 담는 </a:t>
            </a:r>
            <a:r>
              <a:rPr lang="en-US" altLang="ko-KR"/>
              <a:t>List&lt;OrderItem&gt;</a:t>
            </a:r>
            <a:r>
              <a:rPr lang="ko-KR" altLang="en-US"/>
              <a:t>로  구성된다</a:t>
            </a:r>
            <a:r>
              <a:rPr lang="en-US" altLang="ko-KR"/>
              <a:t>.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b="1"/>
              <a:t>OrderItem Class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/>
              <a:t>계산 시 어떤 물건을 구매했는지를 저장하는 클래스로 </a:t>
            </a:r>
            <a:r>
              <a:rPr lang="en-US" altLang="ko-KR"/>
              <a:t>Order</a:t>
            </a:r>
            <a:r>
              <a:rPr lang="ko-KR" altLang="en-US"/>
              <a:t>와 </a:t>
            </a:r>
            <a:r>
              <a:rPr lang="en-US" altLang="ko-KR"/>
              <a:t>fk</a:t>
            </a:r>
            <a:r>
              <a:rPr lang="ko-KR" altLang="en-US"/>
              <a:t>로 연결되는 </a:t>
            </a:r>
            <a:r>
              <a:rPr lang="en-US" altLang="ko-KR"/>
              <a:t>oid</a:t>
            </a:r>
            <a:r>
              <a:rPr lang="ko-KR" altLang="en-US"/>
              <a:t>와 제품 코드</a:t>
            </a:r>
            <a:r>
              <a:rPr lang="en-US" altLang="ko-KR"/>
              <a:t>, </a:t>
            </a:r>
            <a:r>
              <a:rPr lang="ko-KR" altLang="en-US"/>
              <a:t>제품 수량이 저장된다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4657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5CA849-654C-4173-AD99-B3A252827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CF3726C-359D-4D30-8FC5-3BC915243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3600"/>
              <a:t>프로그램 구성 </a:t>
            </a:r>
            <a:r>
              <a:rPr lang="en-US" altLang="ko-KR" sz="3600"/>
              <a:t>- repository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7931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7BB1CFD-FE64-45A9-AD93-939CA652EB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8" r="2" b="2"/>
          <a:stretch/>
        </p:blipFill>
        <p:spPr>
          <a:xfrm>
            <a:off x="286186" y="1721922"/>
            <a:ext cx="7060139" cy="4520559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4F60C0-5922-4B02-8316-152DA31A098D}"/>
              </a:ext>
            </a:extLst>
          </p:cNvPr>
          <p:cNvSpPr txBox="1"/>
          <p:nvPr/>
        </p:nvSpPr>
        <p:spPr>
          <a:xfrm>
            <a:off x="7632511" y="2068019"/>
            <a:ext cx="4032457" cy="39593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b="1"/>
              <a:t>MemberRepository Interface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/>
              <a:t>멤버 정보 저장</a:t>
            </a:r>
            <a:r>
              <a:rPr lang="en-US" altLang="ko-KR"/>
              <a:t>, Member </a:t>
            </a:r>
            <a:r>
              <a:rPr lang="ko-KR" altLang="en-US"/>
              <a:t>클래스의 </a:t>
            </a:r>
            <a:r>
              <a:rPr lang="en-US" altLang="ko-KR"/>
              <a:t>email </a:t>
            </a:r>
            <a:r>
              <a:rPr lang="ko-KR" altLang="en-US"/>
              <a:t>속성으로 특정 멤버를 검색하는 메소드로 구성</a:t>
            </a:r>
            <a:r>
              <a:rPr lang="en-US" altLang="ko-KR"/>
              <a:t>.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endParaRPr lang="en-US" altLang="ko-KR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b="1"/>
              <a:t>FileMemberRepository Class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/>
              <a:t>Txt</a:t>
            </a:r>
            <a:r>
              <a:rPr lang="ko-KR" altLang="en-US"/>
              <a:t>파일을 연결하는 </a:t>
            </a:r>
            <a:r>
              <a:rPr lang="en-US" altLang="ko-KR"/>
              <a:t>File</a:t>
            </a:r>
            <a:r>
              <a:rPr lang="ko-KR" altLang="en-US"/>
              <a:t>과 프로그램 실행 중 데이터를 저장할 </a:t>
            </a:r>
            <a:r>
              <a:rPr lang="en-US" altLang="ko-KR"/>
              <a:t>store, Member</a:t>
            </a:r>
            <a:r>
              <a:rPr lang="ko-KR" altLang="en-US"/>
              <a:t> 클래스의 고유한 </a:t>
            </a:r>
            <a:r>
              <a:rPr lang="en-US" altLang="ko-KR"/>
              <a:t>id </a:t>
            </a:r>
            <a:r>
              <a:rPr lang="ko-KR" altLang="en-US"/>
              <a:t>생성을 위한 </a:t>
            </a:r>
            <a:r>
              <a:rPr lang="en-US" altLang="ko-KR"/>
              <a:t>sequence</a:t>
            </a:r>
            <a:r>
              <a:rPr lang="ko-KR" altLang="en-US"/>
              <a:t>로 구성되있다</a:t>
            </a:r>
            <a:r>
              <a:rPr lang="en-US" altLang="ko-KR"/>
              <a:t>.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endParaRPr lang="en-US" altLang="ko-KR" b="1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b="1"/>
              <a:t>MemoryMemberRepository Class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/>
              <a:t>개발 과정 중 테스트용 메모리 </a:t>
            </a:r>
            <a:r>
              <a:rPr lang="en-US" altLang="ko-KR"/>
              <a:t>repository</a:t>
            </a:r>
            <a:r>
              <a:rPr lang="ko-KR" altLang="en-US"/>
              <a:t>로 프로그램을 종류하면 모든 데이터가 사라진다</a:t>
            </a:r>
            <a:r>
              <a:rPr lang="en-US" altLang="ko-KR"/>
              <a:t>. (</a:t>
            </a:r>
            <a:r>
              <a:rPr lang="ko-KR" altLang="en-US"/>
              <a:t>테스트용으로 소스코드 제출 않함</a:t>
            </a:r>
            <a:r>
              <a:rPr lang="en-US" altLang="ko-KR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23825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5CA849-654C-4173-AD99-B3A252827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23BAE6A-070C-4267-84B6-115A9D78A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3600"/>
              <a:t>프로그램 구성 </a:t>
            </a:r>
            <a:r>
              <a:rPr lang="en-US" altLang="ko-KR" sz="3600"/>
              <a:t>- repository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7931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7829B0E-BB46-4251-87CD-F0DEEF12C3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991" r="-1" b="-2"/>
          <a:stretch/>
        </p:blipFill>
        <p:spPr>
          <a:xfrm>
            <a:off x="562877" y="1605436"/>
            <a:ext cx="6704891" cy="4655344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07F4A3-A396-49FC-8AA9-9F10AD77C510}"/>
              </a:ext>
            </a:extLst>
          </p:cNvPr>
          <p:cNvSpPr txBox="1"/>
          <p:nvPr/>
        </p:nvSpPr>
        <p:spPr>
          <a:xfrm>
            <a:off x="7727194" y="1721922"/>
            <a:ext cx="4035039" cy="45388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b="1"/>
              <a:t>ItemRepository Interface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/>
              <a:t>제품 정보를 저장</a:t>
            </a:r>
            <a:r>
              <a:rPr lang="en-US" altLang="ko-KR"/>
              <a:t>, code</a:t>
            </a:r>
            <a:r>
              <a:rPr lang="ko-KR" altLang="en-US"/>
              <a:t>로 제품을 찾는 기능</a:t>
            </a:r>
            <a:r>
              <a:rPr lang="en-US" altLang="ko-KR"/>
              <a:t>, </a:t>
            </a:r>
            <a:r>
              <a:rPr lang="ko-KR" altLang="en-US"/>
              <a:t>제품 제고 변동 사항 업데이트를 위한 메서드들이 정의되어 있음</a:t>
            </a:r>
            <a:r>
              <a:rPr lang="en-US" altLang="ko-KR"/>
              <a:t>.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endParaRPr lang="en-US" altLang="ko-KR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b="1"/>
              <a:t>FileItemRepository Class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/>
              <a:t>Item</a:t>
            </a:r>
            <a:r>
              <a:rPr lang="ko-KR" altLang="en-US"/>
              <a:t>과 </a:t>
            </a:r>
            <a:r>
              <a:rPr lang="en-US" altLang="ko-KR"/>
              <a:t>Itemdate </a:t>
            </a:r>
            <a:r>
              <a:rPr lang="ko-KR" altLang="en-US"/>
              <a:t>클래스 저장을 위한 </a:t>
            </a:r>
            <a:r>
              <a:rPr lang="en-US" altLang="ko-KR"/>
              <a:t>Txt</a:t>
            </a:r>
            <a:r>
              <a:rPr lang="ko-KR" altLang="en-US"/>
              <a:t>파일을 연결하는 </a:t>
            </a:r>
            <a:r>
              <a:rPr lang="en-US" altLang="ko-KR"/>
              <a:t>File</a:t>
            </a:r>
            <a:r>
              <a:rPr lang="ko-KR" altLang="en-US"/>
              <a:t>과 프로그램 실행 중 데이터를 저장할 </a:t>
            </a:r>
            <a:r>
              <a:rPr lang="en-US" altLang="ko-KR"/>
              <a:t>store</a:t>
            </a:r>
            <a:r>
              <a:rPr lang="ko-KR" altLang="en-US"/>
              <a:t>로 구성되있음</a:t>
            </a:r>
            <a:r>
              <a:rPr lang="en-US" altLang="ko-KR"/>
              <a:t>.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endParaRPr lang="en-US" altLang="ko-KR" b="1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b="1"/>
              <a:t>MemoryItemRepository Class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/>
              <a:t>개발 과정 중 테스트용 메모리 </a:t>
            </a:r>
            <a:r>
              <a:rPr lang="en-US" altLang="ko-KR"/>
              <a:t>repository</a:t>
            </a:r>
            <a:r>
              <a:rPr lang="ko-KR" altLang="en-US"/>
              <a:t>로 프로그램을 종류하면 모든 데이터가 사라짐</a:t>
            </a:r>
            <a:r>
              <a:rPr lang="en-US" altLang="ko-KR"/>
              <a:t>. (</a:t>
            </a:r>
            <a:r>
              <a:rPr lang="ko-KR" altLang="en-US"/>
              <a:t>테스트용으로 소스코드 제출 않함</a:t>
            </a:r>
            <a:r>
              <a:rPr lang="en-US" altLang="ko-KR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49595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2656331-77C6-4323-9BCB-904F4AD88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프로그램 구성 </a:t>
            </a:r>
            <a:r>
              <a:rPr lang="en-US" altLang="ko-KR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 repository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13979F9-2852-4C0E-AD60-7B9B83BF9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067" y="1719072"/>
            <a:ext cx="5329954" cy="4517136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7CFF06-0DF7-4C13-BE41-6AFF458C1E92}"/>
              </a:ext>
            </a:extLst>
          </p:cNvPr>
          <p:cNvSpPr txBox="1"/>
          <p:nvPr/>
        </p:nvSpPr>
        <p:spPr>
          <a:xfrm>
            <a:off x="7653371" y="1719072"/>
            <a:ext cx="3999292" cy="45171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400" b="1"/>
              <a:t>OrderRepository Interface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1400"/>
              <a:t>주문 정보를 저장</a:t>
            </a:r>
            <a:r>
              <a:rPr lang="en-US" altLang="ko-KR" sz="1400"/>
              <a:t>, </a:t>
            </a:r>
            <a:r>
              <a:rPr lang="ko-KR" altLang="en-US" sz="1400"/>
              <a:t>주문 </a:t>
            </a:r>
            <a:r>
              <a:rPr lang="en-US" altLang="ko-KR" sz="1400"/>
              <a:t>id</a:t>
            </a:r>
            <a:r>
              <a:rPr lang="ko-KR" altLang="en-US" sz="1400"/>
              <a:t>를 이용한 특정 주문 검색</a:t>
            </a:r>
            <a:r>
              <a:rPr lang="en-US" altLang="ko-KR" sz="1400"/>
              <a:t>, </a:t>
            </a:r>
            <a:r>
              <a:rPr lang="ko-KR" altLang="en-US" sz="1400"/>
              <a:t>모든 주문을 찾는 메서드로 구성되어 있음</a:t>
            </a:r>
            <a:r>
              <a:rPr lang="en-US" altLang="ko-KR" sz="1400"/>
              <a:t>.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endParaRPr lang="en-US" altLang="ko-KR" sz="140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400" b="1"/>
              <a:t>FileOrderRepository Class</a:t>
            </a:r>
          </a:p>
          <a:p>
            <a:pPr latinLnBrk="0">
              <a:lnSpc>
                <a:spcPct val="120000"/>
              </a:lnSpc>
              <a:spcAft>
                <a:spcPts val="600"/>
              </a:spcAft>
            </a:pPr>
            <a:r>
              <a:rPr lang="en-US" altLang="ko-KR" sz="1400"/>
              <a:t>Order</a:t>
            </a:r>
            <a:r>
              <a:rPr lang="ko-KR" altLang="en-US" sz="1400"/>
              <a:t>정보와 </a:t>
            </a:r>
            <a:r>
              <a:rPr lang="en-US" altLang="ko-KR" sz="1400"/>
              <a:t>orderItem</a:t>
            </a:r>
            <a:r>
              <a:rPr lang="ko-KR" altLang="en-US" sz="1400"/>
              <a:t>클래스 정보를 저장하기 위한 </a:t>
            </a:r>
            <a:r>
              <a:rPr lang="en-US" altLang="ko-KR" sz="1400"/>
              <a:t>Txt</a:t>
            </a:r>
            <a:r>
              <a:rPr lang="ko-KR" altLang="en-US" sz="1400"/>
              <a:t>파일을 연결하는 </a:t>
            </a:r>
            <a:r>
              <a:rPr lang="en-US" altLang="ko-KR" sz="1400"/>
              <a:t>File</a:t>
            </a:r>
            <a:r>
              <a:rPr lang="ko-KR" altLang="en-US" sz="1400"/>
              <a:t>과 프로그램 실행 중 데이터를 저장할 </a:t>
            </a:r>
            <a:r>
              <a:rPr lang="en-US" altLang="ko-KR" sz="1400"/>
              <a:t>store</a:t>
            </a:r>
            <a:r>
              <a:rPr lang="ko-KR" altLang="en-US" sz="1400"/>
              <a:t>와 </a:t>
            </a:r>
            <a:r>
              <a:rPr lang="en-US" altLang="ko-KR" sz="1400"/>
              <a:t>Order</a:t>
            </a:r>
            <a:r>
              <a:rPr lang="ko-KR" altLang="en-US" sz="1400"/>
              <a:t>클래스의 공유한 </a:t>
            </a:r>
            <a:r>
              <a:rPr lang="en-US" altLang="ko-KR" sz="1400"/>
              <a:t>id</a:t>
            </a:r>
            <a:r>
              <a:rPr lang="ko-KR" altLang="en-US" sz="1400"/>
              <a:t>생성을 위한 </a:t>
            </a:r>
            <a:r>
              <a:rPr lang="en-US" altLang="ko-KR" sz="1400"/>
              <a:t>sequence</a:t>
            </a:r>
            <a:r>
              <a:rPr lang="ko-KR" altLang="en-US" sz="1400"/>
              <a:t>로 구성됨</a:t>
            </a:r>
            <a:r>
              <a:rPr lang="en-US" altLang="ko-KR" sz="1400"/>
              <a:t>.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endParaRPr lang="en-US" altLang="ko-KR" sz="1400" b="1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400" b="1"/>
              <a:t>MemoryOrderRepository Class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1400"/>
              <a:t>개발 과정 중 테스트용 메모리 </a:t>
            </a:r>
            <a:r>
              <a:rPr lang="en-US" altLang="ko-KR" sz="1400"/>
              <a:t>repository</a:t>
            </a:r>
            <a:r>
              <a:rPr lang="ko-KR" altLang="en-US" sz="1400"/>
              <a:t>로 프로그램을 종류하면 모든 데이터가 사라짐</a:t>
            </a:r>
            <a:r>
              <a:rPr lang="en-US" altLang="ko-KR" sz="1400"/>
              <a:t>. (</a:t>
            </a:r>
            <a:r>
              <a:rPr lang="ko-KR" altLang="en-US" sz="1400"/>
              <a:t>테스트용으로 소스코드 제출 않함</a:t>
            </a:r>
            <a:r>
              <a:rPr lang="en-US" altLang="ko-KR" sz="14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71955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516CB1-E8C8-4751-B6A6-46B2D1E72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4ABD679-82E3-4C7E-B7DC-33C756930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131298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프로그램 구성 </a:t>
            </a:r>
            <a:r>
              <a:rPr lang="en-US" altLang="ko-KR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 Service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C0C0D1-E79A-41FF-8322-256F6DD1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521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6D9BE35-245D-4509-B5A2-FCEC147140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9" r="-2154" b="-2"/>
          <a:stretch/>
        </p:blipFill>
        <p:spPr>
          <a:xfrm>
            <a:off x="877738" y="1737295"/>
            <a:ext cx="3555366" cy="172638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6C3677E-243A-4F83-885D-E20B9391C2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7" r="1929" b="2"/>
          <a:stretch/>
        </p:blipFill>
        <p:spPr>
          <a:xfrm>
            <a:off x="877738" y="3479403"/>
            <a:ext cx="3400444" cy="2295179"/>
          </a:xfrm>
          <a:prstGeom prst="rect">
            <a:avLst/>
          </a:prstGeom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95FA420-5595-49D1-9D5F-79EC43B55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4648" y="1721922"/>
            <a:ext cx="3609143" cy="4520560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BA15BC-CE18-4227-91CF-BAE7E909565C}"/>
              </a:ext>
            </a:extLst>
          </p:cNvPr>
          <p:cNvSpPr txBox="1"/>
          <p:nvPr/>
        </p:nvSpPr>
        <p:spPr>
          <a:xfrm>
            <a:off x="8303561" y="1828240"/>
            <a:ext cx="2956060" cy="4345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400" b="1"/>
              <a:t>MemberService Class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1400"/>
              <a:t>회원가입</a:t>
            </a:r>
            <a:r>
              <a:rPr lang="en-US" altLang="ko-KR" sz="1400"/>
              <a:t>, </a:t>
            </a:r>
            <a:r>
              <a:rPr lang="ko-KR" altLang="en-US" sz="1400"/>
              <a:t>특정회원 찾기</a:t>
            </a:r>
            <a:r>
              <a:rPr lang="en-US" altLang="ko-KR" sz="1400"/>
              <a:t>, Member</a:t>
            </a:r>
            <a:r>
              <a:rPr lang="ko-KR" altLang="en-US" sz="1400"/>
              <a:t>클래스의 </a:t>
            </a:r>
            <a:r>
              <a:rPr lang="en-US" altLang="ko-KR" sz="1400"/>
              <a:t>email</a:t>
            </a:r>
            <a:r>
              <a:rPr lang="ko-KR" altLang="en-US" sz="1400"/>
              <a:t>필드가 겹치는 회원이 존재하는지 확인하는 메서드로 구성</a:t>
            </a:r>
            <a:r>
              <a:rPr lang="en-US" altLang="ko-KR" sz="1400"/>
              <a:t>.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400" b="1"/>
              <a:t>InventoryService Class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1400"/>
              <a:t>새로운 제품 추가</a:t>
            </a:r>
            <a:r>
              <a:rPr lang="en-US" altLang="ko-KR" sz="1400"/>
              <a:t>, </a:t>
            </a:r>
            <a:r>
              <a:rPr lang="ko-KR" altLang="en-US" sz="1400"/>
              <a:t>모든 제품 검색</a:t>
            </a:r>
            <a:r>
              <a:rPr lang="en-US" altLang="ko-KR" sz="1400"/>
              <a:t>, </a:t>
            </a:r>
            <a:r>
              <a:rPr lang="ko-KR" altLang="en-US" sz="1400"/>
              <a:t>코드로 특정 제품 검색</a:t>
            </a:r>
            <a:r>
              <a:rPr lang="en-US" altLang="ko-KR" sz="1400"/>
              <a:t>, </a:t>
            </a:r>
            <a:r>
              <a:rPr lang="ko-KR" altLang="en-US" sz="1400"/>
              <a:t>제품 수량 업데이트</a:t>
            </a:r>
            <a:r>
              <a:rPr lang="en-US" altLang="ko-KR" sz="1400"/>
              <a:t>, </a:t>
            </a:r>
            <a:r>
              <a:rPr lang="ko-KR" altLang="en-US" sz="1400"/>
              <a:t>제품 코드가 겹치는지 확인하는 메서드로 구성</a:t>
            </a:r>
            <a:r>
              <a:rPr lang="en-US" altLang="ko-KR" sz="1400"/>
              <a:t>.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endParaRPr lang="en-US" altLang="ko-KR" sz="140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400" b="1"/>
              <a:t>OrderService Class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1400"/>
              <a:t>계산하려는 수량이 제고로 남아있는지 확인</a:t>
            </a:r>
            <a:r>
              <a:rPr lang="en-US" altLang="ko-KR" sz="1400"/>
              <a:t>, </a:t>
            </a:r>
            <a:r>
              <a:rPr lang="ko-KR" altLang="en-US" sz="1400"/>
              <a:t>계산하기 메서드로 구성</a:t>
            </a:r>
            <a:r>
              <a:rPr lang="en-US" altLang="ko-KR" sz="1400"/>
              <a:t>.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endParaRPr lang="en-US" altLang="ko-KR" sz="140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400" b="1"/>
              <a:t>StatisticalService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1400"/>
              <a:t>일</a:t>
            </a:r>
            <a:r>
              <a:rPr lang="en-US" altLang="ko-KR" sz="1400"/>
              <a:t>/</a:t>
            </a:r>
            <a:r>
              <a:rPr lang="ko-KR" altLang="en-US" sz="1400"/>
              <a:t>주</a:t>
            </a:r>
            <a:r>
              <a:rPr lang="en-US" altLang="ko-KR" sz="1400"/>
              <a:t>/</a:t>
            </a:r>
            <a:r>
              <a:rPr lang="ko-KR" altLang="en-US" sz="1400"/>
              <a:t>월 단위로 가장 많이 팔린 제품과 매출액을 가장 많이 남긴 제품을 계산해주는 메소드로 구성</a:t>
            </a:r>
            <a:r>
              <a:rPr lang="en-US" altLang="ko-KR" sz="1400"/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B1CCF55-21C6-419E-9425-DE5FD775F3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2883" y="1828240"/>
            <a:ext cx="2538186" cy="163543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BABBE87-EC0E-43B1-BB2C-626B14D6B7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2882" y="3491066"/>
            <a:ext cx="2538186" cy="2295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672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1516CB1-E8C8-4751-B6A6-46B2D1E72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E7D21BD-4015-40C0-9CCB-2B7CE2DA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131298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프로그램 구성 </a:t>
            </a:r>
            <a:r>
              <a:rPr lang="en-US" altLang="ko-KR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– JavaConfing, Main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0C0C0D1-E79A-41FF-8322-256F6DD1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521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DAD3EE-5E54-4DAD-B185-F704EE0C76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" t="1" r="1612" b="1"/>
          <a:stretch/>
        </p:blipFill>
        <p:spPr>
          <a:xfrm>
            <a:off x="477433" y="2381228"/>
            <a:ext cx="4078567" cy="3201948"/>
          </a:xfrm>
          <a:prstGeom prst="rect">
            <a:avLst/>
          </a:prstGeom>
        </p:spPr>
      </p:pic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395FA420-5595-49D1-9D5F-79EC43B55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4648" y="1721922"/>
            <a:ext cx="3609143" cy="4520560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0338A7-7F33-46C5-B012-EBC796B154FB}"/>
              </a:ext>
            </a:extLst>
          </p:cNvPr>
          <p:cNvSpPr txBox="1"/>
          <p:nvPr/>
        </p:nvSpPr>
        <p:spPr>
          <a:xfrm>
            <a:off x="8309348" y="2020824"/>
            <a:ext cx="2956060" cy="39593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b="1"/>
              <a:t>JavaConfing Class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/>
              <a:t>7</a:t>
            </a:r>
            <a:r>
              <a:rPr lang="ko-KR" altLang="en-US"/>
              <a:t>개의 </a:t>
            </a:r>
            <a:r>
              <a:rPr lang="en-US" altLang="ko-KR"/>
              <a:t>Bean</a:t>
            </a:r>
            <a:r>
              <a:rPr lang="ko-KR" altLang="en-US"/>
              <a:t>객체를 정의하고</a:t>
            </a:r>
            <a:r>
              <a:rPr lang="en-US" altLang="ko-KR"/>
              <a:t>, </a:t>
            </a:r>
            <a:r>
              <a:rPr lang="ko-KR" altLang="en-US"/>
              <a:t>객체간 의존성을 연결함</a:t>
            </a:r>
            <a:r>
              <a:rPr lang="en-US" altLang="ko-KR"/>
              <a:t>.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endParaRPr lang="en-US" altLang="ko-KR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b="1"/>
              <a:t>Main Class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/>
              <a:t>편의점 </a:t>
            </a:r>
            <a:r>
              <a:rPr lang="en-US" altLang="ko-KR"/>
              <a:t>POS</a:t>
            </a:r>
            <a:r>
              <a:rPr lang="ko-KR" altLang="en-US"/>
              <a:t>시스템 시작</a:t>
            </a:r>
            <a:r>
              <a:rPr lang="en-US" altLang="ko-KR"/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F7ECE0C-8BDD-48F9-9B82-CAC33D39C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244" y="3138168"/>
            <a:ext cx="2930734" cy="143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242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42D755C-E594-495D-81D0-E5947A2CB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관계</a:t>
            </a:r>
            <a:endParaRPr lang="en-US" altLang="ko-KR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FA46B90-2D1F-4855-857D-BCD6C7412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26" y="1908968"/>
            <a:ext cx="11779348" cy="48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606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7">
            <a:extLst>
              <a:ext uri="{FF2B5EF4-FFF2-40B4-BE49-F238E27FC236}">
                <a16:creationId xmlns:a16="http://schemas.microsoft.com/office/drawing/2014/main" id="{21516CB1-E8C8-4751-B6A6-46B2D1E72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2429A1F-33CB-4EE0-B694-7BD822F36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131298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3600"/>
              <a:t>Bean</a:t>
            </a:r>
            <a:r>
              <a:rPr lang="ko-KR" altLang="en-US" sz="3600"/>
              <a:t>객체와 의존성 주입 </a:t>
            </a:r>
            <a:r>
              <a:rPr lang="en-US" altLang="ko-KR" sz="3600"/>
              <a:t>– Bean </a:t>
            </a:r>
            <a:r>
              <a:rPr lang="ko-KR" altLang="en-US" sz="3600"/>
              <a:t>객체</a:t>
            </a:r>
            <a:endParaRPr lang="ko-KR" altLang="en-US" sz="3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7" name="Rectangle 29">
            <a:extLst>
              <a:ext uri="{FF2B5EF4-FFF2-40B4-BE49-F238E27FC236}">
                <a16:creationId xmlns:a16="http://schemas.microsoft.com/office/drawing/2014/main" id="{90C0C0D1-E79A-41FF-8322-256F6DD1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521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88EC7AA-EC85-44F9-A0A6-10DC22ECE3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93" t="29134" r="484" b="-4"/>
          <a:stretch/>
        </p:blipFill>
        <p:spPr>
          <a:xfrm>
            <a:off x="208344" y="1680914"/>
            <a:ext cx="4531623" cy="45205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 useBgFill="1">
        <p:nvSpPr>
          <p:cNvPr id="38" name="Rectangle 31">
            <a:extLst>
              <a:ext uri="{FF2B5EF4-FFF2-40B4-BE49-F238E27FC236}">
                <a16:creationId xmlns:a16="http://schemas.microsoft.com/office/drawing/2014/main" id="{395FA420-5595-49D1-9D5F-79EC43B55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4648" y="1721922"/>
            <a:ext cx="3609143" cy="4520560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B2E928-41CB-40CF-9B2D-C8745C0AB293}"/>
              </a:ext>
            </a:extLst>
          </p:cNvPr>
          <p:cNvSpPr txBox="1"/>
          <p:nvPr/>
        </p:nvSpPr>
        <p:spPr>
          <a:xfrm>
            <a:off x="8309347" y="2020824"/>
            <a:ext cx="3166023" cy="39593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/>
              <a:t>Bean </a:t>
            </a:r>
            <a:r>
              <a:rPr lang="ko-KR" altLang="en-US"/>
              <a:t>객체는 </a:t>
            </a:r>
            <a:r>
              <a:rPr lang="en-US" altLang="ko-KR"/>
              <a:t>7</a:t>
            </a:r>
            <a:r>
              <a:rPr lang="ko-KR" altLang="en-US"/>
              <a:t>개를 생성함</a:t>
            </a:r>
            <a:r>
              <a:rPr lang="en-US" altLang="ko-KR"/>
              <a:t>.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/>
              <a:t>Main</a:t>
            </a:r>
            <a:r>
              <a:rPr lang="ko-KR" altLang="en-US"/>
              <a:t>문을 실행하면 </a:t>
            </a:r>
            <a:r>
              <a:rPr lang="en-US" altLang="ko-KR"/>
              <a:t>JavaConfing.java</a:t>
            </a:r>
            <a:r>
              <a:rPr lang="ko-KR" altLang="en-US"/>
              <a:t>에서 생성한 </a:t>
            </a:r>
            <a:r>
              <a:rPr lang="en-US" altLang="ko-KR"/>
              <a:t>Bean</a:t>
            </a:r>
            <a:r>
              <a:rPr lang="ko-KR" altLang="en-US"/>
              <a:t>객체가 정상적으로 생성되는 것을 확인할 수 있음</a:t>
            </a:r>
            <a:r>
              <a:rPr lang="en-US" altLang="ko-KR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431BFB1-7BF9-416C-8C40-C7A347D5D2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677" r="521" b="1"/>
          <a:stretch/>
        </p:blipFill>
        <p:spPr>
          <a:xfrm>
            <a:off x="4898389" y="1680914"/>
            <a:ext cx="2915255" cy="45205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오른쪽 대괄호 9">
            <a:extLst>
              <a:ext uri="{FF2B5EF4-FFF2-40B4-BE49-F238E27FC236}">
                <a16:creationId xmlns:a16="http://schemas.microsoft.com/office/drawing/2014/main" id="{7588327F-AA9E-435E-BDF7-8F94805A948D}"/>
              </a:ext>
            </a:extLst>
          </p:cNvPr>
          <p:cNvSpPr/>
          <p:nvPr/>
        </p:nvSpPr>
        <p:spPr>
          <a:xfrm>
            <a:off x="7514984" y="3594778"/>
            <a:ext cx="190952" cy="1305289"/>
          </a:xfrm>
          <a:prstGeom prst="rightBracket">
            <a:avLst>
              <a:gd name="adj" fmla="val 63165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568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5CA849-654C-4173-AD99-B3A252827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26A537A-C208-408A-82E3-0D2E2A284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3600"/>
              <a:t>Bean</a:t>
            </a:r>
            <a:r>
              <a:rPr lang="ko-KR" altLang="en-US" sz="3600"/>
              <a:t>객체와 의존성 주입 </a:t>
            </a:r>
            <a:r>
              <a:rPr lang="en-US" altLang="ko-KR" sz="3600"/>
              <a:t>– </a:t>
            </a:r>
            <a:r>
              <a:rPr lang="ko-KR" altLang="en-US" sz="3600"/>
              <a:t>의존성 주입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7931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2865B6-D082-48FF-9306-8A2A69EB398C}"/>
              </a:ext>
            </a:extLst>
          </p:cNvPr>
          <p:cNvSpPr txBox="1"/>
          <p:nvPr/>
        </p:nvSpPr>
        <p:spPr>
          <a:xfrm>
            <a:off x="7880878" y="1870354"/>
            <a:ext cx="3462312" cy="39593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atinLnBrk="0">
              <a:lnSpc>
                <a:spcPct val="90000"/>
              </a:lnSpc>
              <a:spcAft>
                <a:spcPts val="600"/>
              </a:spcAft>
            </a:pPr>
            <a:endParaRPr lang="en-US" altLang="ko-KR" sz="160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600"/>
              <a:t>MemberService</a:t>
            </a:r>
            <a:r>
              <a:rPr lang="ko-KR" altLang="en-US" sz="1600"/>
              <a:t>에 생성자 주입방식으로 </a:t>
            </a:r>
            <a:r>
              <a:rPr lang="en-US" altLang="ko-KR" sz="1600"/>
              <a:t>memberRepository</a:t>
            </a:r>
            <a:r>
              <a:rPr lang="ko-KR" altLang="en-US" sz="1600"/>
              <a:t>를 의존성 주입</a:t>
            </a:r>
            <a:endParaRPr lang="en-US" altLang="ko-KR" sz="160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60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600"/>
              <a:t>InventoryService</a:t>
            </a:r>
            <a:r>
              <a:rPr lang="ko-KR" altLang="en-US" sz="1600"/>
              <a:t>에 생성자 주입방식으로 </a:t>
            </a:r>
            <a:r>
              <a:rPr lang="en-US" altLang="ko-KR" sz="1600"/>
              <a:t>itemRepository</a:t>
            </a:r>
            <a:r>
              <a:rPr lang="ko-KR" altLang="en-US" sz="1600"/>
              <a:t>를 의존성 주입</a:t>
            </a:r>
            <a:endParaRPr lang="en-US" altLang="ko-KR" sz="160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60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600"/>
              <a:t>OrderService</a:t>
            </a:r>
            <a:r>
              <a:rPr lang="ko-KR" altLang="en-US" sz="1600"/>
              <a:t>에 생성자 주입방식으로 </a:t>
            </a:r>
            <a:r>
              <a:rPr lang="en-US" altLang="ko-KR" sz="1600"/>
              <a:t>itemRepository</a:t>
            </a:r>
            <a:r>
              <a:rPr lang="ko-KR" altLang="en-US" sz="1600"/>
              <a:t>와 </a:t>
            </a:r>
            <a:r>
              <a:rPr lang="en-US" altLang="ko-KR" sz="1600"/>
              <a:t>orderRepository</a:t>
            </a:r>
            <a:r>
              <a:rPr lang="ko-KR" altLang="en-US" sz="1600"/>
              <a:t>를 의존성 주입</a:t>
            </a:r>
            <a:r>
              <a:rPr lang="en-US" altLang="ko-KR" sz="1600"/>
              <a:t>.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60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600"/>
              <a:t>StatisticalService</a:t>
            </a:r>
            <a:r>
              <a:rPr lang="ko-KR" altLang="en-US" sz="1600"/>
              <a:t>에 생성자 주입방식으로 </a:t>
            </a:r>
            <a:r>
              <a:rPr lang="en-US" altLang="ko-KR" sz="1600"/>
              <a:t>itemRepository</a:t>
            </a:r>
            <a:r>
              <a:rPr lang="ko-KR" altLang="en-US" sz="1600"/>
              <a:t>와 </a:t>
            </a:r>
            <a:r>
              <a:rPr lang="en-US" altLang="ko-KR" sz="1600"/>
              <a:t>orderRepository</a:t>
            </a:r>
            <a:r>
              <a:rPr lang="ko-KR" altLang="en-US" sz="1600"/>
              <a:t>를 의존성 주입</a:t>
            </a:r>
            <a:endParaRPr lang="en-US" altLang="ko-KR" sz="160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1D19083-5D6F-49F2-A909-1D34EAEBD5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93" r="484" b="-3"/>
          <a:stretch/>
        </p:blipFill>
        <p:spPr>
          <a:xfrm>
            <a:off x="1413627" y="1740219"/>
            <a:ext cx="5010322" cy="452056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30394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E2C32FC-DC13-4CED-A7DB-F3D5C083E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목차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91F35-733B-4EA8-91B8-4AB04B624CAF}"/>
              </a:ext>
            </a:extLst>
          </p:cNvPr>
          <p:cNvSpPr txBox="1"/>
          <p:nvPr/>
        </p:nvSpPr>
        <p:spPr>
          <a:xfrm>
            <a:off x="1115568" y="2481943"/>
            <a:ext cx="10168128" cy="36950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200"/>
              <a:t>주제</a:t>
            </a:r>
            <a:endParaRPr lang="en-US" altLang="ko-KR" sz="2200"/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200"/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200"/>
              <a:t>기본기능</a:t>
            </a:r>
            <a:endParaRPr lang="en-US" altLang="ko-KR" sz="2200"/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200"/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200"/>
              <a:t>요구사항</a:t>
            </a:r>
            <a:endParaRPr lang="en-US" altLang="ko-KR" sz="2200"/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200"/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200"/>
              <a:t>프로그램 구성</a:t>
            </a:r>
            <a:endParaRPr lang="en-US" altLang="ko-KR" sz="2200"/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200"/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200"/>
              <a:t>관계</a:t>
            </a:r>
            <a:endParaRPr lang="en-US" altLang="ko-KR" sz="2200"/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200"/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200"/>
              <a:t>Bean</a:t>
            </a:r>
            <a:r>
              <a:rPr lang="ko-KR" altLang="en-US" sz="2200"/>
              <a:t>객체와 의존성 주입</a:t>
            </a:r>
          </a:p>
        </p:txBody>
      </p:sp>
    </p:spTree>
    <p:extLst>
      <p:ext uri="{BB962C8B-B14F-4D97-AF65-F5344CB8AC3E}">
        <p14:creationId xmlns:p14="http://schemas.microsoft.com/office/powerpoint/2010/main" val="2540421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FB96105-D398-4B7F-B476-10EF84EF1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4000"/>
              <a:t>주제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편의점 POS 시스템 시장 2021 – 2026년의 전략적 산업 프로필 분석 및 정확한 전망 | 1인방송국 (주) 코난방송 CIBS">
            <a:extLst>
              <a:ext uri="{FF2B5EF4-FFF2-40B4-BE49-F238E27FC236}">
                <a16:creationId xmlns:a16="http://schemas.microsoft.com/office/drawing/2014/main" id="{939D653D-093C-4A00-8369-683A9FC8C2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7914"/>
          <a:stretch/>
        </p:blipFill>
        <p:spPr bwMode="auto">
          <a:xfrm>
            <a:off x="908304" y="2478024"/>
            <a:ext cx="6009855" cy="369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7EDF2CC-1F78-4902-9379-1ECF29139496}"/>
              </a:ext>
            </a:extLst>
          </p:cNvPr>
          <p:cNvSpPr txBox="1">
            <a:spLocks noChangeArrowheads="1"/>
          </p:cNvSpPr>
          <p:nvPr/>
        </p:nvSpPr>
        <p:spPr>
          <a:xfrm>
            <a:off x="7261365" y="2750250"/>
            <a:ext cx="4587429" cy="3694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ko-KR" altLang="en-US" sz="1800"/>
              <a:t>편의점 </a:t>
            </a:r>
            <a:r>
              <a:rPr lang="en-US" altLang="ko-KR" sz="1800"/>
              <a:t>POS(Point Of Sale) </a:t>
            </a:r>
            <a:r>
              <a:rPr lang="ko-KR" altLang="en-US" sz="1800"/>
              <a:t>시스템 개발</a:t>
            </a:r>
            <a:endParaRPr lang="en-US" altLang="ko-KR" sz="1800"/>
          </a:p>
          <a:p>
            <a:pPr marL="457200" lvl="1" latinLnBrk="0"/>
            <a:endParaRPr lang="en-US" altLang="ko-KR" sz="1800"/>
          </a:p>
          <a:p>
            <a:pPr lvl="1" latinLnBrk="0"/>
            <a:endParaRPr lang="en-US" altLang="ko-KR" sz="1800"/>
          </a:p>
        </p:txBody>
      </p:sp>
    </p:spTree>
    <p:extLst>
      <p:ext uri="{BB962C8B-B14F-4D97-AF65-F5344CB8AC3E}">
        <p14:creationId xmlns:p14="http://schemas.microsoft.com/office/powerpoint/2010/main" val="92988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B7C8D49-B599-4361-AFFA-7101052D9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기본기능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E5086A-F728-4E86-B1CE-1BE14DAA174F}"/>
              </a:ext>
            </a:extLst>
          </p:cNvPr>
          <p:cNvSpPr txBox="1">
            <a:spLocks noChangeArrowheads="1"/>
          </p:cNvSpPr>
          <p:nvPr/>
        </p:nvSpPr>
        <p:spPr>
          <a:xfrm>
            <a:off x="1115568" y="2481943"/>
            <a:ext cx="10168128" cy="3695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latinLnBrk="0"/>
            <a:r>
              <a:rPr lang="ko-KR" altLang="en-US" sz="2200"/>
              <a:t>계정기능</a:t>
            </a:r>
            <a:r>
              <a:rPr lang="en-US" altLang="ko-KR" sz="2200"/>
              <a:t>: </a:t>
            </a:r>
            <a:r>
              <a:rPr lang="ko-KR" altLang="en-US" sz="2200"/>
              <a:t>사용자</a:t>
            </a:r>
            <a:r>
              <a:rPr lang="en-US" altLang="ko-KR" sz="2200"/>
              <a:t>(</a:t>
            </a:r>
            <a:r>
              <a:rPr lang="ko-KR" altLang="en-US" sz="2200"/>
              <a:t>직원</a:t>
            </a:r>
            <a:r>
              <a:rPr lang="en-US" altLang="ko-KR" sz="2200"/>
              <a:t>,</a:t>
            </a:r>
            <a:r>
              <a:rPr lang="ko-KR" altLang="en-US" sz="2200"/>
              <a:t>매니저</a:t>
            </a:r>
            <a:r>
              <a:rPr lang="en-US" altLang="ko-KR" sz="2200"/>
              <a:t>)</a:t>
            </a:r>
            <a:r>
              <a:rPr lang="ko-KR" altLang="en-US" sz="2200"/>
              <a:t>의 </a:t>
            </a:r>
            <a:r>
              <a:rPr lang="en-US" altLang="ko-KR" sz="2200"/>
              <a:t>ID/PASSWORD </a:t>
            </a:r>
            <a:r>
              <a:rPr lang="ko-KR" altLang="en-US" sz="2200"/>
              <a:t>관리</a:t>
            </a:r>
            <a:endParaRPr lang="en-US" altLang="ko-KR" sz="2200"/>
          </a:p>
          <a:p>
            <a:pPr marL="457200" lvl="1" latinLnBrk="0"/>
            <a:endParaRPr lang="en-US" altLang="ko-KR" sz="2200"/>
          </a:p>
          <a:p>
            <a:pPr lvl="1" latinLnBrk="0"/>
            <a:r>
              <a:rPr lang="ko-KR" altLang="en-US" sz="2200"/>
              <a:t>재고관리</a:t>
            </a:r>
            <a:r>
              <a:rPr lang="en-US" altLang="ko-KR" sz="2200"/>
              <a:t>(</a:t>
            </a:r>
            <a:r>
              <a:rPr lang="ko-KR" altLang="en-US" sz="2200"/>
              <a:t>입고</a:t>
            </a:r>
            <a:r>
              <a:rPr lang="en-US" altLang="ko-KR" sz="2200"/>
              <a:t>)</a:t>
            </a:r>
            <a:r>
              <a:rPr lang="ko-KR" altLang="en-US" sz="2200"/>
              <a:t>기능</a:t>
            </a:r>
            <a:r>
              <a:rPr lang="en-US" altLang="ko-KR" sz="2200"/>
              <a:t>: </a:t>
            </a:r>
            <a:r>
              <a:rPr lang="ko-KR" altLang="en-US" sz="2200"/>
              <a:t>제품별 코드</a:t>
            </a:r>
            <a:r>
              <a:rPr lang="en-US" altLang="ko-KR" sz="2200"/>
              <a:t>/</a:t>
            </a:r>
            <a:r>
              <a:rPr lang="ko-KR" altLang="en-US" sz="2200"/>
              <a:t>가격 지정</a:t>
            </a:r>
            <a:r>
              <a:rPr lang="en-US" altLang="ko-KR" sz="2200"/>
              <a:t>, </a:t>
            </a:r>
            <a:r>
              <a:rPr lang="ko-KR" altLang="en-US" sz="2200"/>
              <a:t>날짜별 제품입고수량 관리</a:t>
            </a:r>
            <a:endParaRPr lang="en-US" altLang="ko-KR" sz="2200"/>
          </a:p>
          <a:p>
            <a:pPr marL="457200" lvl="1" latinLnBrk="0"/>
            <a:endParaRPr lang="en-US" altLang="ko-KR" sz="2200"/>
          </a:p>
          <a:p>
            <a:pPr lvl="1" latinLnBrk="0"/>
            <a:r>
              <a:rPr lang="ko-KR" altLang="en-US" sz="2200"/>
              <a:t>판매기능 </a:t>
            </a:r>
            <a:r>
              <a:rPr lang="en-US" altLang="ko-KR" sz="2200"/>
              <a:t>: </a:t>
            </a:r>
            <a:r>
              <a:rPr lang="ko-KR" altLang="en-US" sz="2200"/>
              <a:t>손님이  가져온 물건 종류와 수량 입력하고</a:t>
            </a:r>
            <a:r>
              <a:rPr lang="en-US" altLang="ko-KR" sz="2200"/>
              <a:t> </a:t>
            </a:r>
            <a:r>
              <a:rPr lang="ko-KR" altLang="en-US" sz="2200"/>
              <a:t>계산</a:t>
            </a:r>
            <a:endParaRPr lang="en-US" altLang="ko-KR" sz="2200"/>
          </a:p>
          <a:p>
            <a:pPr marL="457200" lvl="1" latinLnBrk="0"/>
            <a:endParaRPr lang="en-US" altLang="ko-KR" sz="2200"/>
          </a:p>
          <a:p>
            <a:pPr lvl="1" latinLnBrk="0"/>
            <a:r>
              <a:rPr lang="ko-KR" altLang="en-US" sz="2200"/>
              <a:t>통계기능 </a:t>
            </a:r>
            <a:r>
              <a:rPr lang="en-US" altLang="ko-KR" sz="2200"/>
              <a:t>: </a:t>
            </a:r>
            <a:r>
              <a:rPr lang="ko-KR" altLang="en-US" sz="2200"/>
              <a:t>하루</a:t>
            </a:r>
            <a:r>
              <a:rPr lang="en-US" altLang="ko-KR" sz="2200"/>
              <a:t>/</a:t>
            </a:r>
            <a:r>
              <a:rPr lang="ko-KR" altLang="en-US" sz="2200"/>
              <a:t>일주일</a:t>
            </a:r>
            <a:r>
              <a:rPr lang="en-US" altLang="ko-KR" sz="2200"/>
              <a:t>/</a:t>
            </a:r>
            <a:r>
              <a:rPr lang="ko-KR" altLang="en-US" sz="2200"/>
              <a:t>한달 판매량</a:t>
            </a:r>
            <a:r>
              <a:rPr lang="en-US" altLang="ko-KR" sz="2200"/>
              <a:t>/</a:t>
            </a:r>
            <a:r>
              <a:rPr lang="ko-KR" altLang="en-US" sz="2200"/>
              <a:t>매출액 최다 판매제품 </a:t>
            </a:r>
            <a:endParaRPr lang="en-US" altLang="ko-KR" sz="2200"/>
          </a:p>
          <a:p>
            <a:pPr lvl="1" latinLnBrk="0"/>
            <a:endParaRPr lang="en-US" altLang="ko-KR" sz="2200"/>
          </a:p>
        </p:txBody>
      </p:sp>
    </p:spTree>
    <p:extLst>
      <p:ext uri="{BB962C8B-B14F-4D97-AF65-F5344CB8AC3E}">
        <p14:creationId xmlns:p14="http://schemas.microsoft.com/office/powerpoint/2010/main" val="4100755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46" name="제목 1">
            <a:extLst>
              <a:ext uri="{FF2B5EF4-FFF2-40B4-BE49-F238E27FC236}">
                <a16:creationId xmlns:a16="http://schemas.microsoft.com/office/drawing/2014/main" id="{A94C9A3A-6DE7-46CA-82AC-4490584948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4000"/>
              <a:t>요구사항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Spring Boot 특징 - Incheol's TECH BLOG">
            <a:extLst>
              <a:ext uri="{FF2B5EF4-FFF2-40B4-BE49-F238E27FC236}">
                <a16:creationId xmlns:a16="http://schemas.microsoft.com/office/drawing/2014/main" id="{EA8CF395-5117-4C2A-8A49-8E10E1648E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0" r="5951" b="1"/>
          <a:stretch/>
        </p:blipFill>
        <p:spPr bwMode="auto">
          <a:xfrm>
            <a:off x="1115568" y="2691276"/>
            <a:ext cx="4162481" cy="3618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9713FD5-A8CE-40C3-A453-B5E8363E15BD}"/>
              </a:ext>
            </a:extLst>
          </p:cNvPr>
          <p:cNvSpPr txBox="1"/>
          <p:nvPr/>
        </p:nvSpPr>
        <p:spPr>
          <a:xfrm>
            <a:off x="5613035" y="2110782"/>
            <a:ext cx="5764350" cy="46552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600"/>
              <a:t>윈도우의 </a:t>
            </a:r>
            <a:r>
              <a:rPr lang="en-US" altLang="ko-KR" sz="1600"/>
              <a:t>command </a:t>
            </a:r>
            <a:r>
              <a:rPr lang="ko-KR" altLang="en-US" sz="1600"/>
              <a:t>창에서 동작하도록 작성</a:t>
            </a:r>
            <a:endParaRPr lang="en-US" altLang="ko-KR" sz="1600"/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600"/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600"/>
              <a:t>계정정보</a:t>
            </a:r>
            <a:r>
              <a:rPr lang="en-US" altLang="ko-KR" sz="1600"/>
              <a:t>, </a:t>
            </a:r>
            <a:r>
              <a:rPr lang="ko-KR" altLang="en-US" sz="1600"/>
              <a:t>재고정보</a:t>
            </a:r>
            <a:r>
              <a:rPr lang="en-US" altLang="ko-KR" sz="1600"/>
              <a:t>, </a:t>
            </a:r>
            <a:r>
              <a:rPr lang="ko-KR" altLang="en-US" sz="1600"/>
              <a:t>판매정보 등은 파일로 저장</a:t>
            </a:r>
            <a:endParaRPr lang="en-US" altLang="ko-KR" sz="160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600"/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600"/>
              <a:t>Spring Context</a:t>
            </a:r>
            <a:r>
              <a:rPr lang="ko-KR" altLang="en-US" sz="1600"/>
              <a:t>객체를 사용</a:t>
            </a:r>
            <a:r>
              <a:rPr lang="en-US" altLang="ko-KR" sz="1600"/>
              <a:t>. (xml </a:t>
            </a:r>
            <a:r>
              <a:rPr lang="ko-KR" altLang="en-US" sz="1600"/>
              <a:t>또는 자바 설정 방식</a:t>
            </a:r>
            <a:r>
              <a:rPr lang="en-US" altLang="ko-KR" sz="1600"/>
              <a:t>)</a:t>
            </a:r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600"/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600"/>
              <a:t>Spring Boot </a:t>
            </a:r>
            <a:r>
              <a:rPr lang="ko-KR" altLang="en-US" sz="1600"/>
              <a:t>사용</a:t>
            </a:r>
            <a:endParaRPr lang="en-US" altLang="ko-KR" sz="1600"/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600"/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600"/>
              <a:t>주요 객체들간 </a:t>
            </a:r>
            <a:r>
              <a:rPr lang="en-US" altLang="ko-KR" sz="1600"/>
              <a:t>dependency</a:t>
            </a:r>
            <a:r>
              <a:rPr lang="ko-KR" altLang="en-US" sz="1600"/>
              <a:t>를 </a:t>
            </a:r>
            <a:r>
              <a:rPr lang="en-US" altLang="ko-KR" sz="1600"/>
              <a:t>spring </a:t>
            </a:r>
            <a:r>
              <a:rPr lang="ko-KR" altLang="en-US" sz="1600"/>
              <a:t>설정기능을 이용해 </a:t>
            </a:r>
            <a:r>
              <a:rPr lang="en-US" altLang="ko-KR" sz="1600"/>
              <a:t>constructor/setter injection</a:t>
            </a:r>
            <a:r>
              <a:rPr lang="ko-KR" altLang="en-US" sz="1600"/>
              <a:t>을 사용해 연결할 것</a:t>
            </a:r>
            <a:endParaRPr lang="en-US" altLang="ko-KR" sz="160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600"/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600"/>
              <a:t>Bean </a:t>
            </a:r>
            <a:r>
              <a:rPr lang="ko-KR" altLang="en-US" sz="1600"/>
              <a:t>객체 </a:t>
            </a:r>
            <a:r>
              <a:rPr lang="en-US" altLang="ko-KR" sz="1600"/>
              <a:t>7</a:t>
            </a:r>
            <a:r>
              <a:rPr lang="ko-KR" altLang="en-US" sz="1600"/>
              <a:t>개 이상 등록</a:t>
            </a:r>
            <a:r>
              <a:rPr lang="en-US" altLang="ko-KR" sz="160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8224CDA-F2C3-4994-BD52-E01CBE8E7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프로그램 구성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1E037D-1ED6-42D1-86A1-3037E036AE5E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200"/>
              <a:t>domain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200"/>
              <a:t>repository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200"/>
              <a:t>Service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200"/>
              <a:t>JavaConfig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200"/>
              <a:t>Main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20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646E5C3-8AA7-4BDD-A79B-2605FD58E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763" y="700269"/>
            <a:ext cx="7558606" cy="5711180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92CA25D-CD70-4920-BB00-F98D641FEF41}"/>
              </a:ext>
            </a:extLst>
          </p:cNvPr>
          <p:cNvSpPr/>
          <p:nvPr/>
        </p:nvSpPr>
        <p:spPr>
          <a:xfrm>
            <a:off x="4297838" y="4005141"/>
            <a:ext cx="679276" cy="24855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domain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A3CCC18-B04F-4239-BF41-42D02376642A}"/>
              </a:ext>
            </a:extLst>
          </p:cNvPr>
          <p:cNvSpPr/>
          <p:nvPr/>
        </p:nvSpPr>
        <p:spPr>
          <a:xfrm>
            <a:off x="5966522" y="3931834"/>
            <a:ext cx="679276" cy="24855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domain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90C0D0E5-00F9-4594-BE12-7BC3C35FA33F}"/>
              </a:ext>
            </a:extLst>
          </p:cNvPr>
          <p:cNvSpPr/>
          <p:nvPr/>
        </p:nvSpPr>
        <p:spPr>
          <a:xfrm>
            <a:off x="7214888" y="3920872"/>
            <a:ext cx="679276" cy="24855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domain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AFA93B6-13DF-44C9-BF7D-73E529E2A61F}"/>
              </a:ext>
            </a:extLst>
          </p:cNvPr>
          <p:cNvSpPr/>
          <p:nvPr/>
        </p:nvSpPr>
        <p:spPr>
          <a:xfrm>
            <a:off x="6505825" y="5118240"/>
            <a:ext cx="679276" cy="24855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domain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F90653B-DFC8-4582-BB1D-8C1A918CD2B4}"/>
              </a:ext>
            </a:extLst>
          </p:cNvPr>
          <p:cNvSpPr/>
          <p:nvPr/>
        </p:nvSpPr>
        <p:spPr>
          <a:xfrm>
            <a:off x="7580429" y="2449478"/>
            <a:ext cx="679276" cy="24855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domain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4D6C066-E047-4F44-8173-268765319127}"/>
              </a:ext>
            </a:extLst>
          </p:cNvPr>
          <p:cNvSpPr/>
          <p:nvPr/>
        </p:nvSpPr>
        <p:spPr>
          <a:xfrm>
            <a:off x="9219007" y="2449477"/>
            <a:ext cx="679276" cy="24855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domain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CDD05EBC-3F3D-49A9-BB5A-88C4277B9F26}"/>
              </a:ext>
            </a:extLst>
          </p:cNvPr>
          <p:cNvSpPr/>
          <p:nvPr/>
        </p:nvSpPr>
        <p:spPr>
          <a:xfrm>
            <a:off x="8499281" y="3912030"/>
            <a:ext cx="679276" cy="24855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service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3DC9FD8-FF81-486E-9903-B8C2AE7A3D5B}"/>
              </a:ext>
            </a:extLst>
          </p:cNvPr>
          <p:cNvSpPr/>
          <p:nvPr/>
        </p:nvSpPr>
        <p:spPr>
          <a:xfrm>
            <a:off x="7580429" y="5083516"/>
            <a:ext cx="679276" cy="24855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service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9669CCF-B9A2-4B2A-BCD0-46D144FA3396}"/>
              </a:ext>
            </a:extLst>
          </p:cNvPr>
          <p:cNvSpPr/>
          <p:nvPr/>
        </p:nvSpPr>
        <p:spPr>
          <a:xfrm>
            <a:off x="9406261" y="5083515"/>
            <a:ext cx="679276" cy="24855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service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D5D3E6AC-8076-423B-8774-A24244D7ACDE}"/>
              </a:ext>
            </a:extLst>
          </p:cNvPr>
          <p:cNvSpPr/>
          <p:nvPr/>
        </p:nvSpPr>
        <p:spPr>
          <a:xfrm>
            <a:off x="4458045" y="5148291"/>
            <a:ext cx="679276" cy="24855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service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1BC9326-C231-454B-B1B1-FCD3468CE75B}"/>
              </a:ext>
            </a:extLst>
          </p:cNvPr>
          <p:cNvSpPr/>
          <p:nvPr/>
        </p:nvSpPr>
        <p:spPr>
          <a:xfrm>
            <a:off x="8412699" y="593652"/>
            <a:ext cx="864380" cy="24855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repository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AC32C796-6809-41E5-B8FD-3838AF89017E}"/>
              </a:ext>
            </a:extLst>
          </p:cNvPr>
          <p:cNvSpPr/>
          <p:nvPr/>
        </p:nvSpPr>
        <p:spPr>
          <a:xfrm>
            <a:off x="5391025" y="575991"/>
            <a:ext cx="864380" cy="24855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repository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9316731E-8C10-4D1D-9586-F06C40791A19}"/>
              </a:ext>
            </a:extLst>
          </p:cNvPr>
          <p:cNvSpPr/>
          <p:nvPr/>
        </p:nvSpPr>
        <p:spPr>
          <a:xfrm>
            <a:off x="5231620" y="2358592"/>
            <a:ext cx="864380" cy="24855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repository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B951B88A-E1D9-4BCB-913C-E6A278F756F2}"/>
              </a:ext>
            </a:extLst>
          </p:cNvPr>
          <p:cNvSpPr/>
          <p:nvPr/>
        </p:nvSpPr>
        <p:spPr>
          <a:xfrm>
            <a:off x="6486536" y="5902273"/>
            <a:ext cx="913985" cy="24855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JavaConfig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52E7118-5F7F-4A8A-8E63-605202D7B7E3}"/>
              </a:ext>
            </a:extLst>
          </p:cNvPr>
          <p:cNvSpPr/>
          <p:nvPr/>
        </p:nvSpPr>
        <p:spPr>
          <a:xfrm>
            <a:off x="7554527" y="5902273"/>
            <a:ext cx="513028" cy="24855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Main</a:t>
            </a:r>
            <a:endParaRPr lang="ko-KR" altLang="en-US" sz="10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529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0C78777-DA93-332E-594C-36657D81D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프로그램 구성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D91454-EEA6-DE40-17D9-28234B224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693" y="245535"/>
            <a:ext cx="3203730" cy="6251183"/>
          </a:xfrm>
          <a:prstGeom prst="rect">
            <a:avLst/>
          </a:prstGeom>
          <a:ln>
            <a:solidFill>
              <a:schemeClr val="accent1">
                <a:alpha val="41000"/>
              </a:schemeClr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E14E752-191D-8868-B2FC-7E1DEFAA9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9505" y="1468870"/>
            <a:ext cx="3143412" cy="367683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9815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1516CB1-E8C8-4751-B6A6-46B2D1E72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D22FAA8-1570-43AC-8FC5-3A7092B43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131298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프로그램 구성 </a:t>
            </a:r>
            <a:r>
              <a:rPr lang="en-US" altLang="ko-KR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– domain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C0C0D1-E79A-41FF-8322-256F6DD1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521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8179B17-3317-4B4D-91BB-B5B4428B37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11" r="4" b="1489"/>
          <a:stretch/>
        </p:blipFill>
        <p:spPr>
          <a:xfrm>
            <a:off x="429768" y="1517904"/>
            <a:ext cx="3419856" cy="514116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1D7176B-84BB-4469-95C8-6B39EBC307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20" r="2385" b="9775"/>
          <a:stretch/>
        </p:blipFill>
        <p:spPr>
          <a:xfrm>
            <a:off x="4134324" y="2472942"/>
            <a:ext cx="3074363" cy="2755194"/>
          </a:xfrm>
          <a:prstGeom prst="rect">
            <a:avLst/>
          </a:prstGeom>
        </p:spPr>
      </p:pic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95FA420-5595-49D1-9D5F-79EC43B55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4648" y="1721922"/>
            <a:ext cx="3609143" cy="4520560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35D86D-DDCD-46FC-A81F-76427E268AE9}"/>
              </a:ext>
            </a:extLst>
          </p:cNvPr>
          <p:cNvSpPr txBox="1"/>
          <p:nvPr/>
        </p:nvSpPr>
        <p:spPr>
          <a:xfrm>
            <a:off x="8351189" y="2002526"/>
            <a:ext cx="2956060" cy="39593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b="1"/>
              <a:t>Member Class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/>
              <a:t>사용자 계정 정보를 저장하기 위한 클래스이다</a:t>
            </a:r>
            <a:r>
              <a:rPr lang="en-US" altLang="ko-KR"/>
              <a:t>.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b="1"/>
              <a:t>Role Enum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/>
              <a:t>멤버의 직책을 나타내기 위한 것으로 </a:t>
            </a:r>
            <a:r>
              <a:rPr lang="en-US" altLang="ko-KR"/>
              <a:t>MANAGER, EMPLOYEE </a:t>
            </a:r>
            <a:r>
              <a:rPr lang="ko-KR" altLang="en-US"/>
              <a:t>두가지가 있다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6535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516CB1-E8C8-4751-B6A6-46B2D1E72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BCB1D14-B673-4A37-9050-C97517E9B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131298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프로그램 구성 </a:t>
            </a:r>
            <a:r>
              <a:rPr lang="en-US" altLang="ko-KR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– domain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C0C0D1-E79A-41FF-8322-256F6DD1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521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C4F33FD-A77E-40DE-B99E-C5524D1A00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50" r="5292" b="-148"/>
          <a:stretch/>
        </p:blipFill>
        <p:spPr>
          <a:xfrm>
            <a:off x="4227578" y="1619903"/>
            <a:ext cx="3238861" cy="472459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5481C3C-37BF-4875-AC9D-C2CC795738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" t="1838" r="-2" b="1632"/>
          <a:stretch/>
        </p:blipFill>
        <p:spPr>
          <a:xfrm>
            <a:off x="630934" y="1517904"/>
            <a:ext cx="3420596" cy="4804893"/>
          </a:xfrm>
          <a:prstGeom prst="rect">
            <a:avLst/>
          </a:prstGeom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95FA420-5595-49D1-9D5F-79EC43B55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4648" y="1721922"/>
            <a:ext cx="3609143" cy="4520560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F5A197-58D6-4573-A9C9-A86E7C15CD88}"/>
              </a:ext>
            </a:extLst>
          </p:cNvPr>
          <p:cNvSpPr txBox="1"/>
          <p:nvPr/>
        </p:nvSpPr>
        <p:spPr>
          <a:xfrm>
            <a:off x="8407070" y="1940674"/>
            <a:ext cx="2956060" cy="39593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b="1"/>
              <a:t>Item Class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/>
              <a:t>제품정보를 저장하기 위한 클래스로 제품의 고유 코드를 나타내는 </a:t>
            </a:r>
            <a:r>
              <a:rPr lang="en-US" altLang="ko-KR"/>
              <a:t>code</a:t>
            </a:r>
            <a:r>
              <a:rPr lang="ko-KR" altLang="en-US"/>
              <a:t>와 제품이름</a:t>
            </a:r>
            <a:r>
              <a:rPr lang="en-US" altLang="ko-KR"/>
              <a:t>, </a:t>
            </a:r>
            <a:r>
              <a:rPr lang="ko-KR" altLang="en-US"/>
              <a:t>가격</a:t>
            </a:r>
            <a:r>
              <a:rPr lang="en-US" altLang="ko-KR"/>
              <a:t>, </a:t>
            </a:r>
            <a:r>
              <a:rPr lang="ko-KR" altLang="en-US"/>
              <a:t>수량</a:t>
            </a:r>
            <a:r>
              <a:rPr lang="en-US" altLang="ko-KR"/>
              <a:t>, </a:t>
            </a:r>
            <a:r>
              <a:rPr lang="ko-KR" altLang="en-US"/>
              <a:t>각 제품의 제고 변동사항을 기록하는 </a:t>
            </a:r>
            <a:r>
              <a:rPr lang="en-US" altLang="ko-KR"/>
              <a:t>ItemDate </a:t>
            </a:r>
            <a:r>
              <a:rPr lang="ko-KR" altLang="en-US"/>
              <a:t>클래스가 </a:t>
            </a:r>
            <a:r>
              <a:rPr lang="en-US" altLang="ko-KR"/>
              <a:t>List</a:t>
            </a:r>
            <a:r>
              <a:rPr lang="ko-KR" altLang="en-US"/>
              <a:t>로 되있는 </a:t>
            </a:r>
            <a:r>
              <a:rPr lang="en-US" altLang="ko-KR"/>
              <a:t>itemDates </a:t>
            </a:r>
            <a:r>
              <a:rPr lang="ko-KR" altLang="en-US"/>
              <a:t>멤버변수가 있다</a:t>
            </a:r>
            <a:r>
              <a:rPr lang="en-US" altLang="ko-KR"/>
              <a:t>.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endParaRPr lang="en-US" altLang="ko-KR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b="1"/>
              <a:t>ItemDate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/>
              <a:t>특정 제품의 변동사항을 저장하기 위한 클래스로 상품의 코드</a:t>
            </a:r>
            <a:r>
              <a:rPr lang="en-US" altLang="ko-KR"/>
              <a:t>, </a:t>
            </a:r>
            <a:r>
              <a:rPr lang="ko-KR" altLang="en-US"/>
              <a:t>제품의 개수를 변동시킨 계정의 </a:t>
            </a:r>
            <a:r>
              <a:rPr lang="en-US" altLang="ko-KR"/>
              <a:t>id, </a:t>
            </a:r>
            <a:r>
              <a:rPr lang="ko-KR" altLang="en-US"/>
              <a:t>날짜</a:t>
            </a:r>
            <a:r>
              <a:rPr lang="en-US" altLang="ko-KR"/>
              <a:t>, </a:t>
            </a:r>
            <a:r>
              <a:rPr lang="ko-KR" altLang="en-US"/>
              <a:t>시간</a:t>
            </a:r>
            <a:r>
              <a:rPr lang="en-US" altLang="ko-KR"/>
              <a:t>, </a:t>
            </a:r>
            <a:r>
              <a:rPr lang="ko-KR" altLang="en-US"/>
              <a:t>수량이 멤버변수로 구성된다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331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682</Words>
  <Application>Microsoft Office PowerPoint</Application>
  <PresentationFormat>와이드스크린</PresentationFormat>
  <Paragraphs>135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Calibri</vt:lpstr>
      <vt:lpstr>Office 테마</vt:lpstr>
      <vt:lpstr>기획보고서</vt:lpstr>
      <vt:lpstr>목차</vt:lpstr>
      <vt:lpstr>주제</vt:lpstr>
      <vt:lpstr>기본기능</vt:lpstr>
      <vt:lpstr>요구사항</vt:lpstr>
      <vt:lpstr>프로그램 구성</vt:lpstr>
      <vt:lpstr>프로그램 구성</vt:lpstr>
      <vt:lpstr>프로그램 구성 – domain</vt:lpstr>
      <vt:lpstr>프로그램 구성 – domain</vt:lpstr>
      <vt:lpstr>프로그램 구성 - domain</vt:lpstr>
      <vt:lpstr>프로그램 구성 - repository</vt:lpstr>
      <vt:lpstr>프로그램 구성 - repository</vt:lpstr>
      <vt:lpstr>프로그램 구성 - repository</vt:lpstr>
      <vt:lpstr>프로그램 구성 - Service </vt:lpstr>
      <vt:lpstr>프로그램 구성 – JavaConfing, Main</vt:lpstr>
      <vt:lpstr>관계</vt:lpstr>
      <vt:lpstr>Bean객체와 의존성 주입 – Bean 객체</vt:lpstr>
      <vt:lpstr>Bean객체와 의존성 주입 – 의존성 주입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현수</dc:creator>
  <cp:lastModifiedBy>이 현수</cp:lastModifiedBy>
  <cp:revision>12</cp:revision>
  <dcterms:created xsi:type="dcterms:W3CDTF">2022-04-26T02:07:10Z</dcterms:created>
  <dcterms:modified xsi:type="dcterms:W3CDTF">2022-05-07T07:06:51Z</dcterms:modified>
</cp:coreProperties>
</file>