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384" r:id="rId3"/>
    <p:sldId id="361" r:id="rId4"/>
    <p:sldId id="375" r:id="rId5"/>
    <p:sldId id="355" r:id="rId6"/>
    <p:sldId id="362" r:id="rId7"/>
    <p:sldId id="349" r:id="rId8"/>
    <p:sldId id="360" r:id="rId9"/>
    <p:sldId id="351" r:id="rId10"/>
    <p:sldId id="363" r:id="rId11"/>
    <p:sldId id="352" r:id="rId12"/>
    <p:sldId id="364" r:id="rId13"/>
    <p:sldId id="350" r:id="rId14"/>
    <p:sldId id="330" r:id="rId15"/>
    <p:sldId id="366" r:id="rId16"/>
    <p:sldId id="353" r:id="rId17"/>
    <p:sldId id="261" r:id="rId18"/>
    <p:sldId id="329" r:id="rId19"/>
    <p:sldId id="367" r:id="rId20"/>
    <p:sldId id="354" r:id="rId21"/>
    <p:sldId id="385" r:id="rId22"/>
    <p:sldId id="382" r:id="rId23"/>
    <p:sldId id="368" r:id="rId24"/>
    <p:sldId id="369" r:id="rId25"/>
    <p:sldId id="370" r:id="rId26"/>
    <p:sldId id="332" r:id="rId27"/>
    <p:sldId id="371" r:id="rId28"/>
    <p:sldId id="331" r:id="rId29"/>
    <p:sldId id="383" r:id="rId30"/>
    <p:sldId id="372" r:id="rId31"/>
    <p:sldId id="339" r:id="rId32"/>
    <p:sldId id="357" r:id="rId33"/>
    <p:sldId id="359" r:id="rId34"/>
    <p:sldId id="358" r:id="rId35"/>
    <p:sldId id="373" r:id="rId36"/>
    <p:sldId id="380" r:id="rId37"/>
    <p:sldId id="344" r:id="rId38"/>
    <p:sldId id="378" r:id="rId39"/>
    <p:sldId id="340" r:id="rId40"/>
    <p:sldId id="341" r:id="rId41"/>
    <p:sldId id="343" r:id="rId42"/>
    <p:sldId id="342" r:id="rId43"/>
    <p:sldId id="379" r:id="rId44"/>
    <p:sldId id="377" r:id="rId45"/>
    <p:sldId id="346" r:id="rId46"/>
    <p:sldId id="347" r:id="rId47"/>
    <p:sldId id="38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 autoAdjust="0"/>
    <p:restoredTop sz="96441" autoAdjust="0"/>
  </p:normalViewPr>
  <p:slideViewPr>
    <p:cSldViewPr>
      <p:cViewPr varScale="1">
        <p:scale>
          <a:sx n="115" d="100"/>
          <a:sy n="115" d="100"/>
        </p:scale>
        <p:origin x="69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소멸자가 실행되지 않는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7" y="1894031"/>
            <a:ext cx="7780914" cy="49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51520" y="14179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주소에 의한 호출</a:t>
            </a:r>
            <a:r>
              <a:rPr lang="en-US" altLang="ko-KR" dirty="0"/>
              <a:t>'</a:t>
            </a:r>
            <a:r>
              <a:rPr lang="ko-KR" altLang="en-US" dirty="0"/>
              <a:t>로 </a:t>
            </a:r>
            <a:r>
              <a:rPr lang="en-US" altLang="ko-KR" dirty="0"/>
              <a:t>increase(Circle *p) </a:t>
            </a:r>
            <a:r>
              <a:rPr lang="ko-KR" altLang="en-US" dirty="0"/>
              <a:t>함수가 호출되는 과정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3" y="396071"/>
            <a:ext cx="7265651" cy="144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8" y="1495714"/>
            <a:ext cx="395349" cy="3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치환</a:t>
            </a:r>
            <a:endParaRPr lang="en-US" altLang="ko-KR" dirty="0" smtClean="0"/>
          </a:p>
          <a:p>
            <a:pPr lvl="1"/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/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7" y="2708920"/>
            <a:ext cx="648072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Circle c1(5);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Circle c2(30);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c1 = c2; // c2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c1 </a:t>
            </a:r>
            <a:r>
              <a:rPr lang="ko-KR" altLang="en-US" sz="1600" dirty="0"/>
              <a:t>객체에 비트 </a:t>
            </a:r>
            <a:r>
              <a:rPr lang="ko-KR" altLang="en-US" sz="1600" dirty="0" smtClean="0"/>
              <a:t>단위 복사</a:t>
            </a:r>
            <a:r>
              <a:rPr lang="en-US" altLang="ko-KR" sz="1600" dirty="0" smtClean="0"/>
              <a:t>. c1</a:t>
            </a:r>
            <a:r>
              <a:rPr lang="ko-KR" altLang="en-US" sz="1600" dirty="0" smtClean="0"/>
              <a:t>의 반지름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9673" y="4653136"/>
            <a:ext cx="647469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getCircle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Circle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(30);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 </a:t>
            </a:r>
            <a:r>
              <a:rPr lang="en-US" altLang="ko-KR" sz="1400" dirty="0" err="1" smtClean="0"/>
              <a:t>tmp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9672" y="5652067"/>
            <a:ext cx="64746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 c; // </a:t>
            </a:r>
            <a:r>
              <a:rPr lang="en-US" altLang="ko-KR" sz="1400" dirty="0" smtClean="0"/>
              <a:t>c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반지름 </a:t>
            </a:r>
            <a:r>
              <a:rPr lang="en-US" altLang="ko-KR" sz="1400" dirty="0" smtClean="0"/>
              <a:t>1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 = </a:t>
            </a:r>
            <a:r>
              <a:rPr lang="en-US" altLang="ko-KR" sz="1400" b="1" dirty="0" err="1"/>
              <a:t>getCircle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객체의 복사본이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치환</a:t>
            </a:r>
            <a:r>
              <a:rPr lang="en-US" altLang="ko-KR" sz="1400" dirty="0" smtClean="0"/>
              <a:t>. c</a:t>
            </a:r>
            <a:r>
              <a:rPr lang="ko-KR" altLang="en-US" sz="1400" dirty="0" smtClean="0"/>
              <a:t>의 반지름은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이 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5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399" y="1378142"/>
            <a:ext cx="4276689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객체 </a:t>
            </a:r>
            <a:r>
              <a:rPr lang="en-US" altLang="ko-KR" sz="1200" dirty="0" err="1"/>
              <a:t>tmp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c; // </a:t>
            </a:r>
            <a:r>
              <a:rPr lang="ko-KR" altLang="en-US" sz="1200" dirty="0"/>
              <a:t>객체가 생성된다</a:t>
            </a:r>
            <a:r>
              <a:rPr lang="en-US" altLang="ko-KR" sz="1200" dirty="0"/>
              <a:t>. radius=1</a:t>
            </a:r>
            <a:r>
              <a:rPr lang="ko-KR" altLang="en-US" sz="1200" dirty="0"/>
              <a:t>로 초기화된다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getCircle</a:t>
            </a:r>
            <a:r>
              <a:rPr lang="en-US" altLang="ko-KR" sz="1200" b="1" dirty="0"/>
              <a:t>();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87399" y="6021288"/>
            <a:ext cx="4276689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3.14</a:t>
            </a:r>
          </a:p>
          <a:p>
            <a:r>
              <a:rPr lang="en-US" altLang="ko-KR" sz="1200" dirty="0"/>
              <a:t>2826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510986" y="5188024"/>
            <a:ext cx="1689981" cy="360040"/>
          </a:xfrm>
          <a:prstGeom prst="wedgeRoundRectCallout">
            <a:avLst>
              <a:gd name="adj1" fmla="val -108579"/>
              <a:gd name="adj2" fmla="val -61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복사된다</a:t>
            </a:r>
            <a:r>
              <a:rPr lang="en-US" altLang="ko-KR" sz="1000" dirty="0">
                <a:solidFill>
                  <a:schemeClr val="tx1"/>
                </a:solidFill>
              </a:rPr>
              <a:t>. 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radius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10986" y="4221088"/>
            <a:ext cx="1440159" cy="360040"/>
          </a:xfrm>
          <a:prstGeom prst="wedgeRoundRectCallout">
            <a:avLst>
              <a:gd name="adj1" fmla="val -143933"/>
              <a:gd name="adj2" fmla="val -61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tmp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복사본이 </a:t>
            </a:r>
            <a:r>
              <a:rPr lang="ko-KR" altLang="en-US" sz="1000" dirty="0" err="1">
                <a:solidFill>
                  <a:schemeClr val="tx1"/>
                </a:solidFill>
              </a:rPr>
              <a:t>리턴된다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771800" y="4450604"/>
            <a:ext cx="1689981" cy="360040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(reference)</a:t>
            </a:r>
            <a:r>
              <a:rPr lang="ko-KR" altLang="en-US" sz="1600" dirty="0" smtClean="0"/>
              <a:t>란 가리킨다는 뜻으로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이미 존재하는 객체나 변수에 대한 별명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변수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참조에 의한 호출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리턴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다른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789040"/>
            <a:ext cx="6030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n=2;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</a:t>
            </a:r>
            <a:r>
              <a:rPr lang="en-US" altLang="ko-KR" sz="1400" dirty="0"/>
              <a:t>= n;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</a:t>
            </a:r>
            <a:r>
              <a:rPr lang="ko-KR" altLang="en-US" sz="1400" dirty="0" smtClean="0"/>
              <a:t>별명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</a:t>
            </a:r>
            <a:r>
              <a:rPr lang="en-US" altLang="ko-KR" sz="1400" dirty="0"/>
              <a:t>= circle;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refc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refc</a:t>
            </a:r>
            <a:r>
              <a:rPr lang="ko-KR" altLang="en-US" sz="1400" dirty="0"/>
              <a:t>는 </a:t>
            </a:r>
            <a:r>
              <a:rPr lang="en-US" altLang="ko-KR" sz="1400" dirty="0"/>
              <a:t>circle</a:t>
            </a:r>
            <a:r>
              <a:rPr lang="ko-KR" altLang="en-US" sz="1400" dirty="0"/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038" y="2132856"/>
            <a:ext cx="229818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= 2;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=n;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refn</a:t>
            </a:r>
            <a:r>
              <a:rPr lang="en-US" altLang="ko-KR" sz="1400" dirty="0" smtClean="0"/>
              <a:t> = 3;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42559" y="2714825"/>
            <a:ext cx="1482308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039" y="3741039"/>
            <a:ext cx="229818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circle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en-US" altLang="ko-KR" sz="1400" dirty="0" smtClean="0"/>
              <a:t>Circle &amp;</a:t>
            </a:r>
            <a:r>
              <a:rPr lang="en-US" altLang="ko-KR" sz="1400" dirty="0" err="1" smtClean="0"/>
              <a:t>refc</a:t>
            </a:r>
            <a:r>
              <a:rPr lang="en-US" altLang="ko-KR" sz="1400" dirty="0" smtClean="0"/>
              <a:t> = circle;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refc.setRadius</a:t>
            </a:r>
            <a:r>
              <a:rPr lang="en-US" altLang="ko-KR" sz="1400" dirty="0" smtClean="0"/>
              <a:t>(30);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465379" y="4345352"/>
            <a:ext cx="2017541" cy="314744"/>
          </a:xfrm>
          <a:prstGeom prst="wedgeRoundRectCallout">
            <a:avLst>
              <a:gd name="adj1" fmla="val -105516"/>
              <a:gd name="adj2" fmla="val -13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115617" y="4812496"/>
            <a:ext cx="2304256" cy="314744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</a:rPr>
              <a:t>(30);</a:t>
            </a:r>
            <a:r>
              <a:rPr lang="ko-KR" altLang="en-US" sz="1000" dirty="0">
                <a:solidFill>
                  <a:schemeClr val="tx1"/>
                </a:solidFill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348847"/>
            <a:ext cx="633670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&lt;&lt; '\t' &lt;&lt; "n" &lt;&lt; '\t' &lt;&lt; "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2;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= n;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별명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n = 4;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=5, n=5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=1, n=1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=2, n=2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주소를 가짐</a:t>
            </a:r>
          </a:p>
          <a:p>
            <a:pPr defTabSz="180000"/>
            <a:r>
              <a:rPr lang="ko-KR" altLang="en-US" sz="1400" dirty="0"/>
              <a:t>	*</a:t>
            </a:r>
            <a:r>
              <a:rPr lang="en-US" altLang="ko-KR" sz="1400" dirty="0"/>
              <a:t>p = 20;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=20, n=20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5813343"/>
            <a:ext cx="6336704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i       n       refn</a:t>
            </a:r>
          </a:p>
          <a:p>
            <a:r>
              <a:rPr lang="pt-BR" altLang="ko-KR" sz="1400" dirty="0"/>
              <a:t>1       5       5</a:t>
            </a:r>
          </a:p>
          <a:p>
            <a:r>
              <a:rPr lang="pt-BR" altLang="ko-KR" sz="1400" dirty="0"/>
              <a:t>1       2       2</a:t>
            </a:r>
          </a:p>
          <a:p>
            <a:r>
              <a:rPr lang="pt-BR" altLang="ko-KR" sz="1400" dirty="0"/>
              <a:t>1       20      20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3700" y="2795691"/>
            <a:ext cx="1392848" cy="230787"/>
          </a:xfrm>
          <a:prstGeom prst="wedgeRoundRectCallout">
            <a:avLst>
              <a:gd name="adj1" fmla="val 66841"/>
              <a:gd name="adj2" fmla="val 477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</a:t>
            </a:r>
            <a:r>
              <a:rPr lang="ko-KR" altLang="en-US" sz="1000">
                <a:solidFill>
                  <a:schemeClr val="tx1"/>
                </a:solidFill>
              </a:rPr>
              <a:t>변수 </a:t>
            </a:r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7544" y="4509120"/>
            <a:ext cx="1296144" cy="432048"/>
          </a:xfrm>
          <a:prstGeom prst="wedgeRoundRectCallout">
            <a:avLst>
              <a:gd name="adj1" fmla="val 75969"/>
              <a:gd name="adj2" fmla="val 40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포인터 변수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5–4 </a:t>
            </a:r>
            <a:r>
              <a:rPr lang="ko-KR" altLang="en-US" dirty="0" smtClean="0"/>
              <a:t>객체에 대한 참</a:t>
            </a:r>
            <a:r>
              <a:rPr lang="ko-KR" altLang="en-US" dirty="0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66750"/>
            <a:ext cx="506883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</a:t>
            </a:r>
            <a:r>
              <a:rPr lang="en-US" altLang="ko-KR" sz="1400" dirty="0" smtClean="0"/>
              <a:t>radius </a:t>
            </a:r>
            <a:r>
              <a:rPr lang="en-US" altLang="ko-KR" sz="1400" dirty="0"/>
              <a:t>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= circle; </a:t>
            </a:r>
            <a:endParaRPr lang="en-US" altLang="ko-KR" sz="1400" b="1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refc.setRadius</a:t>
            </a:r>
            <a:r>
              <a:rPr lang="en-US" altLang="ko-KR" sz="1400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refc.getArea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" " &lt;&lt; </a:t>
            </a:r>
            <a:r>
              <a:rPr lang="en-US" altLang="ko-KR" sz="1400" b="1" dirty="0" err="1"/>
              <a:t>circle.getArea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47663" y="5805264"/>
            <a:ext cx="506883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314 314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82081" y="4417367"/>
            <a:ext cx="1426023" cy="432048"/>
          </a:xfrm>
          <a:prstGeom prst="wedgeRoundRectCallout">
            <a:avLst>
              <a:gd name="adj1" fmla="val -82551"/>
              <a:gd name="adj2" fmla="val 44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참조 변수 </a:t>
            </a:r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활용하는 사례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값에 의한 호출과 주소에 의해 호출을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호출 시 객체가 전달되는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치환과 객체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대한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변수를 선언할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의한 호출과 참조 </a:t>
            </a:r>
            <a:r>
              <a:rPr lang="ko-KR" altLang="en-US" dirty="0" err="1" smtClean="0"/>
              <a:t>리턴에</a:t>
            </a:r>
            <a:r>
              <a:rPr lang="ko-KR" altLang="en-US" dirty="0" smtClean="0"/>
              <a:t> 대해 이해하고 코드를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복사생성자의 필요성과 활용을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27" y="1872603"/>
            <a:ext cx="2169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46446" y="1700808"/>
            <a:ext cx="1349157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별명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이름만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161638" y="3102798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488136" y="1983956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587310" y="3053028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467544" y="5047101"/>
            <a:ext cx="1224136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호출되면 </a:t>
            </a:r>
            <a:r>
              <a:rPr lang="en-US" altLang="ko-KR" sz="1000" dirty="0">
                <a:solidFill>
                  <a:schemeClr val="tx1"/>
                </a:solidFill>
              </a:rPr>
              <a:t>m,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참조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가 생긴다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202679" y="4427524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6217" y="4674049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매개변수가 필요한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어떤 문제가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average() </a:t>
            </a:r>
            <a:r>
              <a:rPr lang="ko-KR" altLang="en-US" dirty="0" smtClean="0"/>
              <a:t>함수의 작동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계산에 오류가 있으면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평균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거야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오류가 발생한 거야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3429000"/>
            <a:ext cx="35283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average(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size)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if(size &lt;= 0</a:t>
            </a:r>
            <a:r>
              <a:rPr lang="en-US" altLang="ko-KR" sz="1200" b="1" dirty="0" smtClean="0"/>
              <a:t>) return 0;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smtClean="0"/>
              <a:t>sum </a:t>
            </a:r>
            <a:r>
              <a:rPr lang="en-US" altLang="ko-KR" sz="1200" dirty="0"/>
              <a:t>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sum/size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58260" y="5001441"/>
            <a:ext cx="23917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x[ ]={1,2,3,4};</a:t>
            </a:r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avg</a:t>
            </a:r>
            <a:r>
              <a:rPr lang="en-US" altLang="ko-KR" sz="1200" b="1" dirty="0" smtClean="0"/>
              <a:t> = average(x, -1);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avg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0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390868" y="5001441"/>
            <a:ext cx="236747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x[ ]={1,2,3,4};</a:t>
            </a:r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avg</a:t>
            </a:r>
            <a:r>
              <a:rPr lang="en-US" altLang="ko-KR" sz="1200" b="1" dirty="0" smtClean="0"/>
              <a:t> = average(x, 4);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avg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2</a:t>
            </a:r>
            <a:endParaRPr lang="en-US" altLang="ko-KR" sz="1200" dirty="0"/>
          </a:p>
        </p:txBody>
      </p:sp>
      <p:sp>
        <p:nvSpPr>
          <p:cNvPr id="8" name="자유형 7"/>
          <p:cNvSpPr/>
          <p:nvPr/>
        </p:nvSpPr>
        <p:spPr>
          <a:xfrm>
            <a:off x="1978988" y="4519467"/>
            <a:ext cx="886178" cy="784578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2118" y="47228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호출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>
            <a:off x="3728766" y="4517924"/>
            <a:ext cx="836320" cy="786122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99892" y="47177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호출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748270" y="6009553"/>
            <a:ext cx="1763848" cy="428352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평균이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군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알았어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4378943" y="5954370"/>
            <a:ext cx="2520280" cy="500360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평균이 </a:t>
            </a:r>
            <a:r>
              <a:rPr lang="en-US" altLang="ko-KR" sz="1200" dirty="0" smtClean="0">
                <a:solidFill>
                  <a:srgbClr val="C00000"/>
                </a:solidFill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</a:rPr>
              <a:t>인 거야</a:t>
            </a:r>
            <a:r>
              <a:rPr lang="en-US" altLang="ko-KR" sz="1200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아니면 오류가 난 거야</a:t>
            </a:r>
            <a:r>
              <a:rPr lang="en-US" altLang="ko-KR" sz="1200" dirty="0" smtClean="0">
                <a:solidFill>
                  <a:srgbClr val="C00000"/>
                </a:solidFill>
              </a:rPr>
              <a:t>?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750801" y="4352185"/>
            <a:ext cx="158417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예제 </a:t>
            </a:r>
            <a:r>
              <a:rPr lang="en-US" altLang="ko-KR" sz="1200" dirty="0" smtClean="0"/>
              <a:t>5-5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95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참조 매개 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340768"/>
            <a:ext cx="54006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average(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&amp;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if(size &lt;= 0)</a:t>
            </a:r>
          </a:p>
          <a:p>
            <a:pPr defTabSz="180000"/>
            <a:r>
              <a:rPr lang="en-US" altLang="ko-KR" sz="1400" dirty="0"/>
              <a:t>		return false;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/>
            <a:r>
              <a:rPr lang="en-US" altLang="ko-KR" sz="1400" dirty="0"/>
              <a:t>		sum +=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= sum/size;</a:t>
            </a:r>
          </a:p>
          <a:p>
            <a:pPr defTabSz="180000"/>
            <a:r>
              <a:rPr lang="en-US" altLang="ko-KR" sz="1400" dirty="0"/>
              <a:t>	return true;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{0,1,2,3,4,5};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6,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average(x, -2, </a:t>
            </a:r>
            <a:r>
              <a:rPr lang="en-US" altLang="ko-KR" sz="1400" b="1" dirty="0" err="1"/>
              <a:t>avg</a:t>
            </a:r>
            <a:r>
              <a:rPr lang="en-US" altLang="ko-KR" sz="1400" b="1" dirty="0"/>
              <a:t>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평균은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매개 변수 오류 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356503"/>
            <a:ext cx="3168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6243707"/>
            <a:ext cx="540059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평균은 </a:t>
            </a:r>
            <a:r>
              <a:rPr lang="en-US" altLang="ko-KR" sz="1400" dirty="0"/>
              <a:t>2</a:t>
            </a:r>
          </a:p>
          <a:p>
            <a:r>
              <a:rPr lang="ko-KR" altLang="en-US" sz="1400" dirty="0"/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42311" y="4725144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평균이 넘어오고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true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342311" y="5373216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의 값은 </a:t>
            </a:r>
            <a:r>
              <a:rPr lang="ko-KR" altLang="en-US" sz="1000" dirty="0" err="1">
                <a:solidFill>
                  <a:schemeClr val="tx1"/>
                </a:solidFill>
              </a:rPr>
              <a:t>의미없고</a:t>
            </a:r>
            <a:r>
              <a:rPr lang="en-US" altLang="ko-KR" sz="1000" dirty="0">
                <a:solidFill>
                  <a:schemeClr val="tx1"/>
                </a:solidFill>
              </a:rPr>
              <a:t>, average()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444208" y="2492896"/>
            <a:ext cx="1595419" cy="392170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 err="1">
                <a:solidFill>
                  <a:schemeClr val="tx1"/>
                </a:solidFill>
              </a:rPr>
              <a:t>avg</a:t>
            </a:r>
            <a:r>
              <a:rPr lang="ko-KR" altLang="en-US" sz="1000" dirty="0">
                <a:solidFill>
                  <a:schemeClr val="tx1"/>
                </a:solidFill>
              </a:rPr>
              <a:t>에 평균 값 전달</a:t>
            </a: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5–6 </a:t>
            </a:r>
            <a:r>
              <a:rPr lang="ko-KR" altLang="en-US" dirty="0" smtClean="0"/>
              <a:t>참조에 의한 호출로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객체에 참조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406381"/>
            <a:ext cx="45720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</a:t>
            </a:r>
            <a:r>
              <a:rPr lang="en-US" altLang="ko-KR" sz="1200"/>
              <a:t>= </a:t>
            </a:r>
            <a:r>
              <a:rPr lang="en-US" altLang="ko-KR" sz="1200" smtClean="0"/>
              <a:t>radius; }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Circle::~Circle()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9031" y="1982445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(Circle </a:t>
            </a:r>
            <a:r>
              <a:rPr lang="en-US" altLang="ko-KR" sz="1200" b="1" dirty="0" smtClean="0"/>
              <a:t>&amp;c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increaseCircle</a:t>
            </a:r>
            <a:r>
              <a:rPr lang="en-US" altLang="ko-KR" sz="1200" b="1" dirty="0"/>
              <a:t>(waffle);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waffle.getRadius</a:t>
            </a:r>
            <a:r>
              <a:rPr lang="en-US" altLang="ko-KR" sz="1200" dirty="0" smtClean="0"/>
              <a:t>()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3764" y="4430717"/>
            <a:ext cx="2999603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en-US" altLang="ko-KR" sz="1200" dirty="0"/>
              <a:t>31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699792" y="4247888"/>
            <a:ext cx="1296144" cy="254838"/>
          </a:xfrm>
          <a:prstGeom prst="wedgeRoundRectCallout">
            <a:avLst>
              <a:gd name="adj1" fmla="val -86478"/>
              <a:gd name="adj2" fmla="val 645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99792" y="4960593"/>
            <a:ext cx="1296144" cy="254838"/>
          </a:xfrm>
          <a:prstGeom prst="wedgeRoundRectCallout">
            <a:avLst>
              <a:gd name="adj1" fmla="val -93983"/>
              <a:gd name="adj2" fmla="val -461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객체 소멸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695295" y="3068960"/>
            <a:ext cx="1296144" cy="254838"/>
          </a:xfrm>
          <a:prstGeom prst="wedgeRoundRectCallout">
            <a:avLst>
              <a:gd name="adj1" fmla="val -89245"/>
              <a:gd name="adj2" fmla="val 785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참조에 의한 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193816" y="1556792"/>
            <a:ext cx="1296144" cy="254838"/>
          </a:xfrm>
          <a:prstGeom prst="wedgeRoundRectCallout">
            <a:avLst>
              <a:gd name="adj1" fmla="val -29763"/>
              <a:gd name="adj2" fmla="val 1454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매개 변수를 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885" y="1556792"/>
            <a:ext cx="4923595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Circle </a:t>
            </a:r>
            <a:r>
              <a:rPr lang="en-US" altLang="ko-KR" sz="1400" dirty="0"/>
              <a:t>donut;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readRadius</a:t>
            </a:r>
            <a:r>
              <a:rPr lang="en-US" altLang="ko-KR" sz="1400" b="1" dirty="0" smtClean="0"/>
              <a:t>(donut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"donut</a:t>
            </a:r>
            <a:r>
              <a:rPr lang="ko-KR" altLang="en-US" sz="1400" dirty="0"/>
              <a:t>의 면적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" &lt;&lt;</a:t>
            </a:r>
            <a:r>
              <a:rPr lang="en-US" altLang="ko-KR" sz="1400" dirty="0" err="1" smtClean="0"/>
              <a:t>donut.getArea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83499" y="5517232"/>
            <a:ext cx="4908981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sz="1400" dirty="0"/>
              <a:t>donut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면적 </a:t>
            </a:r>
            <a:r>
              <a:rPr lang="en-US" altLang="ko-KR" sz="1400" dirty="0"/>
              <a:t>= 28.26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41" y="1589510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475656" y="3212976"/>
            <a:ext cx="1944216" cy="967169"/>
          </a:xfrm>
          <a:prstGeom prst="cloudCallout">
            <a:avLst>
              <a:gd name="adj1" fmla="val 50237"/>
              <a:gd name="adj2" fmla="val 162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400" dirty="0" smtClean="0">
                <a:solidFill>
                  <a:schemeClr val="tx1"/>
                </a:solidFill>
              </a:rPr>
              <a:t>() 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18609" y="3844636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5-7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191683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readRadius</a:t>
            </a:r>
            <a:r>
              <a:rPr lang="en-US" altLang="ko-KR" sz="1400" b="1" dirty="0"/>
              <a:t>(Circle &amp;c)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값으로 반지름을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r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반지름 값 입력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c.setRadius</a:t>
            </a:r>
            <a:r>
              <a:rPr lang="en-US" altLang="ko-KR" sz="1400" dirty="0"/>
              <a:t>(r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반지름 설정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78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참조 리턴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변수의 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것이 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9792" y="1829909"/>
            <a:ext cx="36724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';</a:t>
            </a:r>
            <a:endParaRPr lang="en-US" altLang="ko-KR" sz="1400" dirty="0" smtClean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en-US" altLang="ko-KR" sz="1400" b="1" dirty="0"/>
              <a:t>&amp;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find() </a:t>
            </a:r>
            <a:r>
              <a:rPr lang="en-US" altLang="ko-KR" sz="1400" dirty="0"/>
              <a:t>{ // char </a:t>
            </a:r>
            <a:r>
              <a:rPr lang="ko-KR" altLang="en-US" sz="1400" dirty="0"/>
              <a:t>타입의 참조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c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리턴</a:t>
            </a:r>
            <a:r>
              <a:rPr lang="en-US" altLang="ko-KR" sz="1400" dirty="0" smtClean="0"/>
              <a:t>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char a = find(); 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char &amp;ref = find(); </a:t>
            </a:r>
            <a:r>
              <a:rPr lang="en-US" altLang="ko-KR" sz="1400" dirty="0" smtClean="0"/>
              <a:t>//</a:t>
            </a:r>
            <a:r>
              <a:rPr lang="ko-KR" altLang="en-US" sz="1400" dirty="0"/>
              <a:t>  </a:t>
            </a:r>
            <a:r>
              <a:rPr lang="en-US" altLang="ko-KR" sz="1400" dirty="0" smtClean="0"/>
              <a:t>ref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에 대한 참조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ref = 'M'; // c= </a:t>
            </a:r>
            <a:r>
              <a:rPr lang="en-US" altLang="ko-KR" sz="1400" dirty="0"/>
              <a:t>'</a:t>
            </a:r>
            <a:r>
              <a:rPr lang="en-US" altLang="ko-KR" sz="1400" dirty="0" smtClean="0"/>
              <a:t>M'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find() = 'b</a:t>
            </a:r>
            <a:r>
              <a:rPr lang="en-US" altLang="ko-KR" sz="1400" b="1" dirty="0"/>
              <a:t>'</a:t>
            </a:r>
            <a:r>
              <a:rPr lang="en-US" altLang="ko-KR" sz="1400" b="1" dirty="0" smtClean="0"/>
              <a:t>; </a:t>
            </a:r>
            <a:r>
              <a:rPr lang="en-US" altLang="ko-KR" sz="1400" dirty="0" smtClean="0"/>
              <a:t>// c = 'b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3" y="1816411"/>
            <a:ext cx="3168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c = </a:t>
            </a:r>
            <a:r>
              <a:rPr lang="en-US" altLang="ko-KR" sz="1400" dirty="0" smtClean="0"/>
              <a:t>'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';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get() </a:t>
            </a:r>
            <a:r>
              <a:rPr lang="en-US" altLang="ko-KR" sz="1400" dirty="0"/>
              <a:t>{ // char </a:t>
            </a:r>
            <a:r>
              <a:rPr lang="ko-KR" altLang="en-US" sz="1400" dirty="0" smtClean="0"/>
              <a:t>리턴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c;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/>
              <a:t>변수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의 문자</a:t>
            </a:r>
            <a:r>
              <a:rPr lang="en-US" altLang="ko-KR" sz="1400" dirty="0" smtClean="0"/>
              <a:t>(‘a’)</a:t>
            </a:r>
            <a:r>
              <a:rPr lang="ko-KR" altLang="en-US" sz="1400" dirty="0" smtClean="0"/>
              <a:t> 리턴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/>
              <a:t>char a = get();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'a</a:t>
            </a:r>
            <a:r>
              <a:rPr lang="en-US" altLang="ko-KR" sz="1400" dirty="0"/>
              <a:t>'</a:t>
            </a:r>
            <a:r>
              <a:rPr lang="ko-KR" altLang="en-US" sz="1400" dirty="0" smtClean="0"/>
              <a:t>가 됨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strike="sngStrike" dirty="0" smtClean="0"/>
              <a:t>get() </a:t>
            </a:r>
            <a:r>
              <a:rPr lang="en-US" altLang="ko-KR" sz="1400" strike="sngStrike" dirty="0"/>
              <a:t>= </a:t>
            </a:r>
            <a:r>
              <a:rPr lang="en-US" altLang="ko-KR" sz="1400" strike="sngStrike" dirty="0" smtClean="0"/>
              <a:t>'b';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465313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(a) </a:t>
            </a:r>
            <a:r>
              <a:rPr lang="ko-KR" altLang="en-US" sz="1400" dirty="0" smtClean="0"/>
              <a:t>문자 값을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get()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3528" y="4653136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(b) char </a:t>
            </a:r>
            <a:r>
              <a:rPr lang="ko-KR" altLang="en-US" sz="1400" dirty="0" smtClean="0"/>
              <a:t>타입의 참조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find()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2106353"/>
            <a:ext cx="563441" cy="395348"/>
          </a:xfrm>
          <a:prstGeom prst="wedgeRoundRectCallout">
            <a:avLst>
              <a:gd name="adj1" fmla="val 87201"/>
              <a:gd name="adj2" fmla="val 26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문자 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75698" y="1624628"/>
            <a:ext cx="840402" cy="679399"/>
          </a:xfrm>
          <a:prstGeom prst="wedgeRoundRectCallout">
            <a:avLst>
              <a:gd name="adj1" fmla="val 114652"/>
              <a:gd name="adj2" fmla="val 57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타입의 공간에 대한 참조 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55618" y="4076678"/>
            <a:ext cx="1296143" cy="463561"/>
          </a:xfrm>
          <a:prstGeom prst="wedgeRoundRectCallout">
            <a:avLst>
              <a:gd name="adj1" fmla="val 80902"/>
              <a:gd name="adj2" fmla="val 78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공간에 </a:t>
            </a:r>
            <a:r>
              <a:rPr lang="en-US" altLang="ko-KR" sz="1000" dirty="0">
                <a:solidFill>
                  <a:schemeClr val="tx1"/>
                </a:solidFill>
              </a:rPr>
              <a:t>‘b’ </a:t>
            </a:r>
            <a:r>
              <a:rPr lang="ko-KR" altLang="en-US" sz="1000" dirty="0">
                <a:solidFill>
                  <a:schemeClr val="tx1"/>
                </a:solidFill>
              </a:rPr>
              <a:t>문자 저장</a:t>
            </a:r>
          </a:p>
        </p:txBody>
      </p:sp>
    </p:spTree>
    <p:extLst>
      <p:ext uri="{BB962C8B-B14F-4D97-AF65-F5344CB8AC3E}">
        <p14:creationId xmlns:p14="http://schemas.microsoft.com/office/powerpoint/2010/main" val="1939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18409"/>
            <a:ext cx="41044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smtClean="0"/>
              <a:t>char</a:t>
            </a:r>
            <a:r>
              <a:rPr lang="en-US" altLang="ko-KR" sz="1200" b="1" dirty="0"/>
              <a:t>&amp; </a:t>
            </a:r>
            <a:r>
              <a:rPr lang="en-US" altLang="ko-KR" sz="1200" dirty="0"/>
              <a:t>find(char s[],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{</a:t>
            </a:r>
          </a:p>
          <a:p>
            <a:pPr defTabSz="180000" fontAlgn="base" latinLnBrk="0"/>
            <a:r>
              <a:rPr lang="en-US" altLang="ko-KR" sz="1200" dirty="0"/>
              <a:t>	return </a:t>
            </a:r>
            <a:r>
              <a:rPr lang="en-US" altLang="ko-KR" sz="1200" b="1" dirty="0"/>
              <a:t>s[index]; </a:t>
            </a:r>
            <a:r>
              <a:rPr lang="en-US" altLang="ko-KR" sz="1200" dirty="0"/>
              <a:t>// </a:t>
            </a:r>
            <a:r>
              <a:rPr lang="ko-KR" altLang="en-US" sz="1200" dirty="0"/>
              <a:t>참조 리턴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char name[] = "Mike";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find(name, 0) = 'S'; </a:t>
            </a:r>
            <a:r>
              <a:rPr lang="en-US" altLang="ko-KR" sz="1200" dirty="0"/>
              <a:t>// name[0]='S'</a:t>
            </a:r>
            <a:r>
              <a:rPr lang="ko-KR" altLang="en-US" sz="1200" dirty="0"/>
              <a:t>로 변경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char&amp; ref = find(name, 2);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ref = 't'; </a:t>
            </a:r>
            <a:r>
              <a:rPr lang="en-US" altLang="ko-KR" sz="1200" dirty="0"/>
              <a:t>// name = "Site"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5–8 </a:t>
            </a:r>
            <a:r>
              <a:rPr lang="ko-KR" altLang="en-US" dirty="0" smtClean="0"/>
              <a:t>간단한 참조 리턴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0192" y="5346616"/>
            <a:ext cx="394775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Mike</a:t>
            </a:r>
          </a:p>
          <a:p>
            <a:r>
              <a:rPr lang="en-US" altLang="ko-KR" sz="1200" dirty="0" err="1"/>
              <a:t>Sike</a:t>
            </a:r>
            <a:endParaRPr lang="en-US" altLang="ko-KR" sz="1200" dirty="0"/>
          </a:p>
          <a:p>
            <a:r>
              <a:rPr lang="en-US" altLang="ko-KR" sz="1200" dirty="0"/>
              <a:t>Site</a:t>
            </a:r>
            <a:endParaRPr lang="ko-KR" altLang="en-US" sz="1200" dirty="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343468" y="2762236"/>
            <a:ext cx="1724476" cy="353400"/>
          </a:xfrm>
          <a:prstGeom prst="wedgeRoundRectCallout">
            <a:avLst>
              <a:gd name="adj1" fmla="val -119548"/>
              <a:gd name="adj2" fmla="val -75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s[index] </a:t>
            </a:r>
            <a:r>
              <a:rPr lang="ko-KR" altLang="en-US" sz="1000" dirty="0">
                <a:solidFill>
                  <a:schemeClr val="tx1"/>
                </a:solidFill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699794" y="3254136"/>
            <a:ext cx="1368150" cy="425800"/>
          </a:xfrm>
          <a:prstGeom prst="wedgeRoundRectCallout">
            <a:avLst>
              <a:gd name="adj1" fmla="val -148329"/>
              <a:gd name="adj2" fmla="val 78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find()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</a:rPr>
              <a:t>리턴한</a:t>
            </a:r>
            <a:r>
              <a:rPr lang="ko-KR" altLang="en-US" sz="1000" dirty="0">
                <a:solidFill>
                  <a:schemeClr val="tx1"/>
                </a:solidFill>
              </a:rPr>
              <a:t> 위치에 문자 </a:t>
            </a:r>
            <a:r>
              <a:rPr lang="en-US" altLang="ko-KR" sz="1000" dirty="0">
                <a:solidFill>
                  <a:schemeClr val="tx1"/>
                </a:solidFill>
              </a:rPr>
              <a:t>‘m’ </a:t>
            </a:r>
            <a:r>
              <a:rPr lang="ko-KR" altLang="en-US" sz="10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699794" y="4487541"/>
            <a:ext cx="1368150" cy="340644"/>
          </a:xfrm>
          <a:prstGeom prst="wedgeRoundRectCallout">
            <a:avLst>
              <a:gd name="adj1" fmla="val -78349"/>
              <a:gd name="adj2" fmla="val -60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ref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name[2] </a:t>
            </a:r>
            <a:r>
              <a:rPr lang="ko-KR" altLang="en-US" sz="1000" dirty="0">
                <a:solidFill>
                  <a:schemeClr val="tx1"/>
                </a:solidFill>
              </a:rPr>
              <a:t>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14019"/>
            <a:ext cx="4608512" cy="288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09365"/>
            <a:ext cx="7852723" cy="4932387"/>
            <a:chOff x="971600" y="1484784"/>
            <a:chExt cx="7852723" cy="49323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4784"/>
              <a:ext cx="6981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6744793" y="2538028"/>
              <a:ext cx="2079530" cy="3263596"/>
              <a:chOff x="6412766" y="2325868"/>
              <a:chExt cx="2079530" cy="32635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35828" y="2325868"/>
                <a:ext cx="1433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(a)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얕은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어린이만 복사</a:t>
                </a:r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12766" y="4850800"/>
                <a:ext cx="20795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(b)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깊은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어린이가 소유한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장난감도 복사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5" y="4293096"/>
              <a:ext cx="60579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, call by value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, call by address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얕은 복사와 깊은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</a:t>
            </a:r>
            <a:r>
              <a:rPr lang="en-US" altLang="ko-KR" dirty="0" smtClean="0"/>
              <a:t>shallow </a:t>
            </a:r>
            <a:r>
              <a:rPr lang="en-US" altLang="ko-KR" dirty="0"/>
              <a:t>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할당 받은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원본이 가진 메모리 크기 만큼 별도로 동적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6281"/>
            <a:ext cx="7992888" cy="6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5661" y="188640"/>
            <a:ext cx="2322523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객체의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46085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const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Circle</a:t>
            </a:r>
            <a:r>
              <a:rPr lang="en-US" altLang="ko-KR" sz="1400" b="1" dirty="0"/>
              <a:t>&amp; </a:t>
            </a:r>
            <a:r>
              <a:rPr lang="en-US" altLang="ko-KR" sz="1400" b="1" dirty="0" smtClean="0"/>
              <a:t>c); </a:t>
            </a:r>
            <a:r>
              <a:rPr lang="en-US" altLang="ko-KR" sz="1400" dirty="0"/>
              <a:t>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</a:t>
            </a:r>
            <a:r>
              <a:rPr lang="en-US" altLang="ko-KR" sz="1400" b="1" dirty="0"/>
              <a:t>::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Circle</a:t>
            </a:r>
            <a:r>
              <a:rPr lang="en-US" altLang="ko-KR" sz="1400" b="1" dirty="0" smtClean="0"/>
              <a:t>&amp; c) </a:t>
            </a:r>
            <a:r>
              <a:rPr lang="en-US" altLang="ko-KR" sz="1400" dirty="0"/>
              <a:t>{ 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043" y="5209041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823040" y="5378564"/>
            <a:ext cx="1388920" cy="384083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 클래스에 대한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299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07960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5–9 Circle</a:t>
            </a:r>
            <a:r>
              <a:rPr lang="ko-KR" altLang="en-US" dirty="0" smtClean="0"/>
              <a:t>의 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객체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556792"/>
            <a:ext cx="48245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Circle(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Circle</a:t>
            </a:r>
            <a:r>
              <a:rPr lang="en-US" altLang="ko-KR" sz="1200" b="1" dirty="0"/>
              <a:t>&amp; c); // 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Circle() { radius = 1; }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 this-&gt;radius = radius; }</a:t>
            </a:r>
          </a:p>
          <a:p>
            <a:pPr defTabSz="180000"/>
            <a:r>
              <a:rPr lang="en-US" altLang="ko-KR" sz="1200" dirty="0"/>
              <a:t>	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{ return 3.14*radius*radius;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</a:t>
            </a:r>
            <a:r>
              <a:rPr lang="en-US" altLang="ko-KR" sz="1200" b="1" dirty="0" smtClean="0"/>
              <a:t>Circle(</a:t>
            </a:r>
            <a:r>
              <a:rPr lang="en-US" altLang="ko-KR" sz="1200" b="1" dirty="0" err="1" smtClean="0"/>
              <a:t>const</a:t>
            </a:r>
            <a:r>
              <a:rPr lang="en-US" altLang="ko-KR" sz="1200" b="1" dirty="0" smtClean="0"/>
              <a:t> Circle</a:t>
            </a:r>
            <a:r>
              <a:rPr lang="en-US" altLang="ko-KR" sz="1200" b="1" dirty="0"/>
              <a:t>&amp; c) {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구현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this-&gt;radius = </a:t>
            </a:r>
            <a:r>
              <a:rPr lang="en-US" altLang="ko-KR" sz="1200" b="1" dirty="0" err="1"/>
              <a:t>c.radius</a:t>
            </a:r>
            <a:r>
              <a:rPr lang="en-US" altLang="ko-KR" sz="1200" b="1" dirty="0" smtClean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(30); //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 보통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Circle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//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객체의 복사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원본의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src.getArea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사본의 면적 </a:t>
            </a:r>
            <a:r>
              <a:rPr lang="en-US" altLang="ko-KR" sz="1200" dirty="0"/>
              <a:t>= " &lt;&lt; </a:t>
            </a:r>
            <a:r>
              <a:rPr lang="en-US" altLang="ko-KR" sz="1200" dirty="0" err="1"/>
              <a:t>dest.getArea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32240" y="5619442"/>
            <a:ext cx="2232248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복사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/>
              <a:t>원본의 면적 </a:t>
            </a:r>
            <a:r>
              <a:rPr lang="en-US" altLang="ko-KR" sz="1200" dirty="0"/>
              <a:t>= 2826</a:t>
            </a:r>
          </a:p>
          <a:p>
            <a:r>
              <a:rPr lang="ko-KR" altLang="en-US" sz="1200" dirty="0"/>
              <a:t>사본의 면적 </a:t>
            </a:r>
            <a:r>
              <a:rPr lang="en-US" altLang="ko-KR" sz="1200" dirty="0"/>
              <a:t>= 2826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7504" y="5157192"/>
            <a:ext cx="1553544" cy="330987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dest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생성될 때 </a:t>
            </a:r>
            <a:r>
              <a:rPr lang="en-US" altLang="ko-KR" sz="1000" dirty="0" smtClean="0">
                <a:solidFill>
                  <a:schemeClr val="tx1"/>
                </a:solidFill>
              </a:rPr>
              <a:t>Circle(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</a:t>
            </a:r>
            <a:r>
              <a:rPr lang="en-US" altLang="ko-KR" sz="1000" dirty="0">
                <a:solidFill>
                  <a:schemeClr val="tx1"/>
                </a:solidFill>
              </a:rPr>
              <a:t>&amp; c)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4216" y="2538188"/>
            <a:ext cx="1863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pubic: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47256" y="2899698"/>
            <a:ext cx="1008112" cy="330987"/>
          </a:xfrm>
          <a:prstGeom prst="wedgeRoundRectCallout">
            <a:avLst>
              <a:gd name="adj1" fmla="val -139795"/>
              <a:gd name="adj2" fmla="val 453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44216" y="4040483"/>
            <a:ext cx="49320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// </a:t>
            </a:r>
            <a:r>
              <a:rPr lang="ko-KR" altLang="en-US" sz="1400" dirty="0"/>
              <a:t>복사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Circle(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Circle</a:t>
            </a:r>
            <a:r>
              <a:rPr lang="en-US" altLang="ko-KR" sz="1400" dirty="0"/>
              <a:t>&amp;) </a:t>
            </a:r>
            <a:r>
              <a:rPr lang="ko-KR" altLang="en-US" sz="1400" dirty="0"/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51312" y="3446129"/>
            <a:ext cx="1512168" cy="330987"/>
          </a:xfrm>
          <a:prstGeom prst="wedgeRoundRectCallout">
            <a:avLst>
              <a:gd name="adj1" fmla="val -112077"/>
              <a:gd name="adj2" fmla="val 1423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없는데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컴파일 오류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4216" y="4996443"/>
            <a:ext cx="3892346" cy="919401"/>
          </a:xfrm>
          <a:prstGeom prst="round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Circle::</a:t>
            </a:r>
            <a:r>
              <a:rPr lang="en-US" altLang="ko-KR" sz="1200" dirty="0" smtClean="0"/>
              <a:t>Circle(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Circle</a:t>
            </a:r>
            <a:r>
              <a:rPr lang="en-US" altLang="ko-KR" sz="1200" dirty="0"/>
              <a:t>&amp; c)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this-&gt;radius = </a:t>
            </a:r>
            <a:r>
              <a:rPr lang="en-US" altLang="ko-KR" sz="1200" dirty="0" err="1"/>
              <a:t>c.radius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원본 객체 </a:t>
            </a:r>
            <a:r>
              <a:rPr lang="en-US" altLang="ko-KR" sz="1200" dirty="0"/>
              <a:t>c</a:t>
            </a:r>
            <a:r>
              <a:rPr lang="ko-KR" altLang="en-US" sz="1200" dirty="0"/>
              <a:t>의 각 멤버를 사본</a:t>
            </a:r>
            <a:r>
              <a:rPr lang="en-US" altLang="ko-KR" sz="1200" dirty="0"/>
              <a:t>(this)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300192" y="5148366"/>
            <a:ext cx="1447832" cy="246221"/>
          </a:xfrm>
          <a:prstGeom prst="wedgeRoundRectCallout">
            <a:avLst>
              <a:gd name="adj1" fmla="val -82235"/>
              <a:gd name="adj2" fmla="val 24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7402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smtClean="0"/>
              <a:t>Book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double price; 	// </a:t>
            </a:r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pages;		 	// </a:t>
            </a:r>
            <a:r>
              <a:rPr lang="ko-KR" altLang="en-US" sz="1400" dirty="0" smtClean="0"/>
              <a:t>페이지</a:t>
            </a:r>
            <a:r>
              <a:rPr lang="ko-KR" altLang="en-US" sz="1400" dirty="0"/>
              <a:t>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*title; 			// 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*author; 	// </a:t>
            </a:r>
            <a:r>
              <a:rPr lang="ko-KR" altLang="en-US" sz="1400" dirty="0" smtClean="0"/>
              <a:t>저자이름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Book(double </a:t>
            </a:r>
            <a:r>
              <a:rPr lang="en-US" altLang="ko-KR" sz="1400" dirty="0" err="1" smtClean="0"/>
              <a:t>pr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pa, char* t, cha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* a;);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~Book()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91282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복사 생성자가 없는 </a:t>
            </a:r>
            <a:r>
              <a:rPr lang="en-US" altLang="ko-KR" sz="1400" dirty="0" smtClean="0"/>
              <a:t>Book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95769" y="2372201"/>
            <a:ext cx="2644583" cy="1328023"/>
          </a:xfrm>
          <a:prstGeom prst="wedgeRoundRectCallout">
            <a:avLst>
              <a:gd name="adj1" fmla="val -85202"/>
              <a:gd name="adj2" fmla="val 31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Book(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Book</a:t>
            </a:r>
            <a:r>
              <a:rPr lang="en-US" altLang="ko-KR" sz="1200" dirty="0" smtClean="0"/>
              <a:t>&amp; book)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this-&gt;price = </a:t>
            </a:r>
            <a:r>
              <a:rPr lang="en-US" altLang="ko-KR" sz="1200" dirty="0" err="1" smtClean="0"/>
              <a:t>book.price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this-&gt;pages = </a:t>
            </a:r>
            <a:r>
              <a:rPr lang="en-US" altLang="ko-KR" sz="1200" dirty="0" err="1" smtClean="0"/>
              <a:t>book.pages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this-&gt;title = </a:t>
            </a:r>
            <a:r>
              <a:rPr lang="en-US" altLang="ko-KR" sz="1200" dirty="0" err="1" smtClean="0"/>
              <a:t>book.title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this-&gt;author = </a:t>
            </a:r>
            <a:r>
              <a:rPr lang="en-US" altLang="ko-KR" sz="1200" dirty="0" err="1" smtClean="0"/>
              <a:t>book.author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530" y="184898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삽입하는</a:t>
            </a:r>
            <a:endParaRPr lang="en-US" altLang="ko-KR" sz="1400" dirty="0" smtClean="0"/>
          </a:p>
          <a:p>
            <a:r>
              <a:rPr lang="ko-KR" altLang="en-US" sz="1400" dirty="0" smtClean="0"/>
              <a:t> 디폴트 복사 </a:t>
            </a:r>
            <a:r>
              <a:rPr lang="ko-KR" altLang="en-US" sz="1400" dirty="0" err="1" smtClean="0"/>
              <a:t>생성자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3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5–10 </a:t>
            </a:r>
            <a:r>
              <a:rPr lang="ko-KR" altLang="en-US" dirty="0" smtClean="0"/>
              <a:t>얕은 복사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사용하여 프로그램이 비정상 종료되는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401225"/>
            <a:ext cx="381642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#define _</a:t>
            </a:r>
            <a:r>
              <a:rPr lang="en-US" altLang="ko-KR" sz="1000" dirty="0" smtClean="0"/>
              <a:t>CRT_SECURE_NO_WARNINGS</a:t>
            </a:r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</a:t>
            </a:r>
            <a:r>
              <a:rPr lang="en-US" altLang="ko-KR" sz="1000" dirty="0"/>
              <a:t>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delete [] name</a:t>
            </a:r>
            <a:r>
              <a:rPr lang="en-US" altLang="ko-KR" sz="1000" dirty="0"/>
              <a:t>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834205" y="2460958"/>
            <a:ext cx="2266187" cy="783193"/>
          </a:xfrm>
          <a:prstGeom prst="wedgeRoundRectCallout">
            <a:avLst>
              <a:gd name="adj1" fmla="val -149079"/>
              <a:gd name="adj2" fmla="val 20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Person::</a:t>
            </a:r>
            <a:r>
              <a:rPr lang="en-US" altLang="ko-KR" sz="1000" dirty="0" smtClean="0"/>
              <a:t>Person(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Person</a:t>
            </a:r>
            <a:r>
              <a:rPr lang="en-US" altLang="ko-KR" sz="1000" dirty="0"/>
              <a:t>&amp; p)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p.id;</a:t>
            </a:r>
          </a:p>
          <a:p>
            <a:pPr defTabSz="180000"/>
            <a:r>
              <a:rPr lang="en-US" altLang="ko-KR" sz="1000" dirty="0"/>
              <a:t>	this-&gt;name = p.name;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912155" y="2060848"/>
            <a:ext cx="1768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컴파일러에 의해 </a:t>
            </a:r>
            <a:endParaRPr lang="en-US" altLang="ko-KR" sz="1000" dirty="0" smtClean="0"/>
          </a:p>
          <a:p>
            <a:r>
              <a:rPr lang="ko-KR" altLang="en-US" sz="1000" dirty="0" smtClean="0"/>
              <a:t>디폴트 </a:t>
            </a:r>
            <a:r>
              <a:rPr lang="ko-KR" altLang="en-US" sz="1000" dirty="0"/>
              <a:t>복</a:t>
            </a:r>
            <a:r>
              <a:rPr lang="ko-KR" altLang="en-US" sz="1000" dirty="0" smtClean="0"/>
              <a:t>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07015" y="5053245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53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560499" y="1916832"/>
            <a:ext cx="1690123" cy="44267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컴파일러가 삽입한 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디폴트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416483" y="3439095"/>
            <a:ext cx="1944215" cy="612934"/>
          </a:xfrm>
          <a:prstGeom prst="wedgeRoundRectCallout">
            <a:avLst>
              <a:gd name="adj1" fmla="val -92953"/>
              <a:gd name="adj2" fmla="val -66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 smtClean="0"/>
              <a:t>father</a:t>
            </a:r>
            <a:r>
              <a:rPr lang="ko-KR" altLang="en-US" sz="1000" dirty="0" smtClean="0"/>
              <a:t>가 소멸할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프로그램 비정상 종료됨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0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4784271" cy="14097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80928"/>
            <a:ext cx="4104455" cy="277079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76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호출과 주소에 의한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8048" cy="356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223"/>
            <a:ext cx="561512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927076" cy="25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3203848" cy="15841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5–11 </a:t>
            </a:r>
            <a:r>
              <a:rPr lang="ko-KR" altLang="en-US" sz="2400" dirty="0"/>
              <a:t>깊</a:t>
            </a:r>
            <a:r>
              <a:rPr lang="ko-KR" altLang="en-US" sz="2400" dirty="0" smtClean="0"/>
              <a:t>은 복사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가진 정상적인 </a:t>
            </a:r>
            <a:r>
              <a:rPr lang="en-US" altLang="ko-KR" sz="2400" dirty="0" smtClean="0"/>
              <a:t>Person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131488" y="260648"/>
            <a:ext cx="5544968" cy="64017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#define _CRT_SECURE_NO_WARNINGS</a:t>
            </a:r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 smtClean="0"/>
              <a:t>const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smtClean="0"/>
              <a:t>Person(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Person</a:t>
            </a:r>
            <a:r>
              <a:rPr lang="en-US" altLang="ko-KR" sz="1000" dirty="0"/>
              <a:t>&amp; person); // 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 </a:t>
            </a:r>
            <a:r>
              <a:rPr lang="en-US" altLang="ko-KR" sz="1000" dirty="0"/>
              <a:t>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 smtClean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Person::</a:t>
            </a:r>
            <a:r>
              <a:rPr lang="en-US" altLang="ko-KR" sz="1000" b="1" dirty="0" smtClean="0"/>
              <a:t>Person(</a:t>
            </a:r>
            <a:r>
              <a:rPr lang="en-US" altLang="ko-KR" sz="1000" b="1" dirty="0" err="1" smtClean="0"/>
              <a:t>const</a:t>
            </a:r>
            <a:r>
              <a:rPr lang="en-US" altLang="ko-KR" sz="1000" b="1" dirty="0" smtClean="0"/>
              <a:t> Person</a:t>
            </a:r>
            <a:r>
              <a:rPr lang="en-US" altLang="ko-KR" sz="1000" b="1" dirty="0"/>
              <a:t>&amp; person) { // 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this-&gt;id = person.id; // id </a:t>
            </a:r>
            <a:r>
              <a:rPr lang="ko-KR" altLang="en-US" sz="1000" b="1" dirty="0"/>
              <a:t>값 복사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len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(person.name);// name</a:t>
            </a:r>
            <a:r>
              <a:rPr lang="ko-KR" altLang="en-US" sz="1000" b="1" dirty="0"/>
              <a:t>의 문자 개수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this-&gt;name = new char [len+1]; // name</a:t>
            </a:r>
            <a:r>
              <a:rPr lang="ko-KR" altLang="en-US" sz="1000" b="1" dirty="0"/>
              <a:t>을 위한 공간 </a:t>
            </a:r>
            <a:r>
              <a:rPr lang="ko-KR" altLang="en-US" sz="1000" b="1" dirty="0" err="1"/>
              <a:t>핟당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(this-&gt;name, person.name); // name</a:t>
            </a:r>
            <a:r>
              <a:rPr lang="ko-KR" altLang="en-US" sz="1000" b="1" dirty="0"/>
              <a:t>의 문자열 </a:t>
            </a:r>
            <a:r>
              <a:rPr lang="ko-KR" altLang="en-US" sz="1000" b="1" dirty="0" smtClean="0"/>
              <a:t>복사</a:t>
            </a:r>
            <a:endParaRPr lang="en-US" altLang="ko-KR" sz="1000" b="1" dirty="0" smtClean="0"/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 &lt;&lt; "</a:t>
            </a:r>
            <a:r>
              <a:rPr lang="ko-KR" altLang="en-US" sz="1000" b="1" dirty="0"/>
              <a:t>복사 </a:t>
            </a:r>
            <a:r>
              <a:rPr lang="ko-KR" altLang="en-US" sz="1000" b="1" dirty="0" err="1"/>
              <a:t>생성자</a:t>
            </a:r>
            <a:r>
              <a:rPr lang="ko-KR" altLang="en-US" sz="1000" b="1" dirty="0"/>
              <a:t> 실행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원본 객체의 이름 </a:t>
            </a:r>
            <a:r>
              <a:rPr lang="en-US" altLang="ko-KR" sz="1000" b="1" dirty="0"/>
              <a:t>" &lt;&lt; this-&gt;name &lt;&lt; </a:t>
            </a:r>
            <a:r>
              <a:rPr lang="en-US" altLang="ko-KR" sz="1000" b="1" dirty="0" err="1"/>
              <a:t>endl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b="1" dirty="0" smtClean="0"/>
              <a:t>}</a:t>
            </a:r>
            <a:endParaRPr lang="en-US" altLang="ko-KR" sz="1000" b="1" dirty="0"/>
          </a:p>
          <a:p>
            <a:pPr defTabSz="180000"/>
            <a:endParaRPr lang="en-US" altLang="ko-KR" sz="1000" b="1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delete [] name;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현재 </a:t>
            </a:r>
            <a:r>
              <a:rPr lang="en-US" altLang="ko-KR" sz="1000" dirty="0"/>
              <a:t>name</a:t>
            </a:r>
            <a:r>
              <a:rPr lang="ko-KR" altLang="en-US" sz="1000" dirty="0"/>
              <a:t>에 할당된 메모리보다 긴 이름으로 바꿀 수 없다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14840" y="5316825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098" y="3776590"/>
            <a:ext cx="668484" cy="272415"/>
          </a:xfrm>
          <a:prstGeom prst="wedgeRoundRectCallout">
            <a:avLst>
              <a:gd name="adj1" fmla="val -259104"/>
              <a:gd name="adj2" fmla="val 48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smtClean="0"/>
              <a:t>id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  <p:sp>
        <p:nvSpPr>
          <p:cNvPr id="3" name="왼쪽 중괄호 2"/>
          <p:cNvSpPr/>
          <p:nvPr/>
        </p:nvSpPr>
        <p:spPr>
          <a:xfrm flipH="1">
            <a:off x="6896861" y="4172506"/>
            <a:ext cx="267619" cy="396045"/>
          </a:xfrm>
          <a:prstGeom prst="leftBrace">
            <a:avLst>
              <a:gd name="adj1" fmla="val 277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4582" y="4234320"/>
            <a:ext cx="936104" cy="272415"/>
          </a:xfrm>
          <a:prstGeom prst="wedgeRoundRectCallout">
            <a:avLst>
              <a:gd name="adj1" fmla="val -92602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0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413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48265" y="1916832"/>
            <a:ext cx="1224136" cy="61293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Person</a:t>
            </a:r>
            <a:r>
              <a:rPr lang="ko-KR" altLang="en-US" sz="1000" dirty="0" smtClean="0"/>
              <a:t>에 작성된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깊은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804249" y="3586783"/>
            <a:ext cx="1296143" cy="442674"/>
          </a:xfrm>
          <a:prstGeom prst="wedgeRoundRectCallout">
            <a:avLst>
              <a:gd name="adj1" fmla="val -106314"/>
              <a:gd name="adj2" fmla="val -151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1988840"/>
            <a:ext cx="6186861" cy="1800200"/>
            <a:chOff x="755576" y="2276872"/>
            <a:chExt cx="6186861" cy="1800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5353225" cy="18002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8" name="모서리가 둥근 사각형 설명선 7"/>
            <p:cNvSpPr/>
            <p:nvPr/>
          </p:nvSpPr>
          <p:spPr>
            <a:xfrm>
              <a:off x="4998221" y="2420888"/>
              <a:ext cx="1944216" cy="360040"/>
            </a:xfrm>
            <a:prstGeom prst="wedgeRoundRectCallout">
              <a:avLst>
                <a:gd name="adj1" fmla="val -91587"/>
                <a:gd name="adj2" fmla="val 284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복사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생성자에서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출력한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8472"/>
            <a:ext cx="2520280" cy="8367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09"/>
            <a:ext cx="5661222" cy="67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246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5-12 </a:t>
            </a:r>
            <a:r>
              <a:rPr lang="ko-KR" altLang="en-US" dirty="0" smtClean="0"/>
              <a:t>묵시적 복사 생성에 의해 복사 생성자가 자동 </a:t>
            </a:r>
            <a:r>
              <a:rPr lang="ko-KR" altLang="en-US" dirty="0"/>
              <a:t>호출되는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void f(</a:t>
            </a:r>
            <a:r>
              <a:rPr lang="en-US" altLang="ko-KR" sz="1400" b="1" dirty="0"/>
              <a:t>Person 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person.changeName</a:t>
            </a:r>
            <a:r>
              <a:rPr lang="en-US" altLang="ko-KR" sz="1400" dirty="0"/>
              <a:t>("dummy");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 g() {</a:t>
            </a:r>
          </a:p>
          <a:p>
            <a:pPr defTabSz="180000"/>
            <a:r>
              <a:rPr lang="en-US" altLang="ko-KR" sz="1400" dirty="0"/>
              <a:t>	Person mother(2, "Jane");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return mother;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Person </a:t>
            </a:r>
            <a:r>
              <a:rPr lang="en-US" altLang="ko-KR" sz="1400" b="1" dirty="0"/>
              <a:t>son = father</a:t>
            </a:r>
            <a:r>
              <a:rPr lang="en-US" altLang="ko-KR" sz="1400" dirty="0"/>
              <a:t>;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f(father);						</a:t>
            </a:r>
            <a:r>
              <a:rPr lang="en-US" altLang="ko-KR" sz="1400" dirty="0" smtClean="0"/>
              <a:t>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g();							</a:t>
            </a:r>
            <a:r>
              <a:rPr lang="en-US" altLang="ko-KR" sz="1400" dirty="0" smtClean="0"/>
              <a:t>		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1369708"/>
            <a:ext cx="2463724" cy="403108"/>
          </a:xfrm>
          <a:prstGeom prst="wedgeRoundRectCallout">
            <a:avLst>
              <a:gd name="adj1" fmla="val -91539"/>
              <a:gd name="adj2" fmla="val -14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2. ‘</a:t>
            </a:r>
            <a:r>
              <a:rPr lang="ko-KR" altLang="en-US" sz="1000" dirty="0">
                <a:solidFill>
                  <a:schemeClr val="tx1"/>
                </a:solidFill>
              </a:rPr>
              <a:t>값에 의한 호출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로 객체가 전달될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person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78702" y="2578432"/>
            <a:ext cx="2433086" cy="455290"/>
          </a:xfrm>
          <a:prstGeom prst="wedgeRoundRectCallout">
            <a:avLst>
              <a:gd name="adj1" fmla="val -111211"/>
              <a:gd name="adj2" fmla="val -3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함수에서 객체를 </a:t>
            </a:r>
            <a:r>
              <a:rPr lang="ko-KR" altLang="en-US" sz="1000" dirty="0" err="1">
                <a:solidFill>
                  <a:schemeClr val="tx1"/>
                </a:solidFill>
              </a:rPr>
              <a:t>리턴할</a:t>
            </a:r>
            <a:r>
              <a:rPr lang="ko-KR" altLang="en-US" sz="1000" dirty="0">
                <a:solidFill>
                  <a:schemeClr val="tx1"/>
                </a:solidFill>
              </a:rPr>
              <a:t> 때</a:t>
            </a:r>
            <a:r>
              <a:rPr lang="en-US" altLang="ko-KR" sz="1000" dirty="0">
                <a:solidFill>
                  <a:schemeClr val="tx1"/>
                </a:solidFill>
              </a:rPr>
              <a:t>.mother </a:t>
            </a:r>
            <a:r>
              <a:rPr lang="ko-KR" altLang="en-US" sz="1000" dirty="0">
                <a:solidFill>
                  <a:schemeClr val="tx1"/>
                </a:solidFill>
              </a:rPr>
              <a:t>객체의 복사본 생성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복사본의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176904" y="3184449"/>
            <a:ext cx="2563448" cy="360040"/>
          </a:xfrm>
          <a:prstGeom prst="wedgeRoundRectCallout">
            <a:avLst>
              <a:gd name="adj1" fmla="val -90145"/>
              <a:gd name="adj2" fmla="val 1318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1. </a:t>
            </a:r>
            <a:r>
              <a:rPr lang="ko-KR" altLang="en-US" sz="1000" dirty="0">
                <a:solidFill>
                  <a:schemeClr val="tx1"/>
                </a:solidFill>
              </a:rPr>
              <a:t>객체로 초기화하여 객체가 생성될 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son </a:t>
            </a:r>
            <a:r>
              <a:rPr lang="ko-KR" altLang="en-US" sz="1000" dirty="0">
                <a:solidFill>
                  <a:schemeClr val="tx1"/>
                </a:solidFill>
              </a:rPr>
              <a:t>객체의 복사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6" y="4941168"/>
            <a:ext cx="538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4427983" y="459584"/>
            <a:ext cx="970142" cy="695149"/>
            <a:chOff x="2709055" y="2194369"/>
            <a:chExt cx="1226339" cy="695149"/>
          </a:xfrm>
          <a:solidFill>
            <a:schemeClr val="bg2">
              <a:lumMod val="9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68143" y="4595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6" name="직사각형 13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4265" y="163664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3" name="직사각형 13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6814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0" name="직사각형 129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798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7" name="직사각형 12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3785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06114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51838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1" name="직사각형 1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311045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8" name="직사각형 1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611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5" name="직사각형 1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46595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2" name="직사각형 1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87824" y="50339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3149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5220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01631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76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02293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037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40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5727" y="2698761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801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74212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857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774874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2432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639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5050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9695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85712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672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200" y="270024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</a:t>
            </a:r>
            <a:r>
              <a:rPr lang="ko-KR" altLang="en-US" sz="1100" dirty="0"/>
              <a:t>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5266" y="1757054"/>
            <a:ext cx="4802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201677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6322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02339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536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6104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12515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 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160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213177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4286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3611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25550" y="175705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661961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6606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662623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80311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86183" y="105485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2119" y="99544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4932" y="14976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228183" y="603102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6247163" y="87269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2718" y="3344047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*a;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*a = *b;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&amp;m, &amp;n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9906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26317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0962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26979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6723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09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80413" y="6063734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462487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798898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3543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99560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118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473325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809736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4381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810398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1358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8208" y="606522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889952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226363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1008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227025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6005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900790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237201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1846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237863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8972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218297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0236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7686647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1292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7687309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4997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0869" y="3470458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76805" y="346451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9618" y="351474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5068111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346155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6244256" y="516387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셈 기호 100"/>
          <p:cNvSpPr/>
          <p:nvPr/>
        </p:nvSpPr>
        <p:spPr>
          <a:xfrm>
            <a:off x="6263236" y="543346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6487512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5765556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3412315" y="479406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값 복사</a:t>
            </a: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3455342" y="3829484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7831591" y="4509120"/>
            <a:ext cx="730842" cy="376796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687310" y="1154733"/>
            <a:ext cx="845130" cy="387099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변화 없음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497008" y="2896663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2 9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74319" y="6114036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358" y="30351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값에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095" y="63910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주소에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객체 전</a:t>
            </a:r>
            <a:r>
              <a:rPr lang="ko-KR" altLang="en-US" dirty="0"/>
              <a:t>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0070C0"/>
                </a:solidFill>
              </a:rPr>
              <a:t>생성자는</a:t>
            </a:r>
            <a:r>
              <a:rPr lang="ko-KR" altLang="en-US" b="1" dirty="0">
                <a:solidFill>
                  <a:srgbClr val="0070C0"/>
                </a:solidFill>
              </a:rPr>
              <a:t> 호출되지 않음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소멸자</a:t>
            </a:r>
            <a:r>
              <a:rPr lang="ko-KR" altLang="en-US" b="1" dirty="0" smtClean="0">
                <a:solidFill>
                  <a:srgbClr val="0070C0"/>
                </a:solidFill>
              </a:rPr>
              <a:t> 호출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516216" y="3423501"/>
            <a:ext cx="1872208" cy="504056"/>
          </a:xfrm>
          <a:prstGeom prst="wedgeRoundRectCallout">
            <a:avLst>
              <a:gd name="adj1" fmla="val -63934"/>
              <a:gd name="adj2" fmla="val -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4849906" y="3316941"/>
            <a:ext cx="1431563" cy="71717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622"/>
            <a:ext cx="8349652" cy="637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35332"/>
            <a:ext cx="810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값에 의한 호출</a:t>
            </a:r>
            <a:r>
              <a:rPr lang="en-US" altLang="ko-KR" dirty="0"/>
              <a:t>' </a:t>
            </a:r>
            <a:r>
              <a:rPr lang="ko-KR" altLang="en-US" dirty="0"/>
              <a:t>방식으로 </a:t>
            </a:r>
            <a:r>
              <a:rPr lang="en-US" altLang="ko-KR" dirty="0"/>
              <a:t>increase(Circle c) </a:t>
            </a:r>
            <a:r>
              <a:rPr lang="ko-KR" altLang="en-US" dirty="0"/>
              <a:t>함수가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1562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 smtClean="0"/>
              <a:t>‘</a:t>
            </a:r>
            <a:r>
              <a:rPr lang="ko-KR" altLang="en-US" dirty="0"/>
              <a:t>값에 의한 호출’시 </a:t>
            </a:r>
            <a:r>
              <a:rPr lang="ko-KR" altLang="en-US" dirty="0" smtClean="0"/>
              <a:t>매개 변수의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05419"/>
            <a:ext cx="4290055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Circle(); 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r);</a:t>
            </a:r>
          </a:p>
          <a:p>
            <a:pPr defTabSz="180000"/>
            <a:r>
              <a:rPr lang="en-US" altLang="ko-KR" sz="1200" dirty="0"/>
              <a:t>	~Circle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return </a:t>
            </a:r>
            <a:r>
              <a:rPr lang="en-US" altLang="ko-KR" sz="1200" dirty="0"/>
              <a:t>radius</a:t>
            </a:r>
            <a:r>
              <a:rPr lang="en-US" altLang="ko-KR" sz="1200" dirty="0" smtClean="0"/>
              <a:t>; 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setRadius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</a:t>
            </a:r>
            <a:r>
              <a:rPr lang="en-US" altLang="ko-KR" sz="1200" dirty="0" smtClean="0"/>
              <a:t>{ this-</a:t>
            </a:r>
            <a:r>
              <a:rPr lang="en-US" altLang="ko-KR" sz="1200" dirty="0"/>
              <a:t>&gt;radius = </a:t>
            </a:r>
            <a:r>
              <a:rPr lang="en-US" altLang="ko-KR" sz="1200" dirty="0" smtClean="0"/>
              <a:t>radius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Circle::Circle() {</a:t>
            </a:r>
          </a:p>
          <a:p>
            <a:pPr defTabSz="180000"/>
            <a:r>
              <a:rPr lang="en-US" altLang="ko-KR" sz="1200" dirty="0"/>
              <a:t>	radius = 1;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radius) {</a:t>
            </a:r>
          </a:p>
          <a:p>
            <a:pPr defTabSz="180000"/>
            <a:r>
              <a:rPr lang="en-US" altLang="ko-KR" sz="1200" dirty="0"/>
              <a:t>	this-&gt;radius = radius;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"  &lt;&lt; radius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Circle::~Circle()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 err="1"/>
              <a:t>소멸자</a:t>
            </a:r>
            <a:r>
              <a:rPr lang="ko-KR" altLang="en-US" sz="1200" b="1" dirty="0"/>
              <a:t> 실행 </a:t>
            </a:r>
            <a:r>
              <a:rPr lang="en-US" altLang="ko-KR" sz="1200" b="1" dirty="0"/>
              <a:t>radius = " &lt;&lt; radius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57800" y="2974700"/>
            <a:ext cx="302433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smtClean="0"/>
              <a:t>increase(Circle </a:t>
            </a:r>
            <a:r>
              <a:rPr lang="en-US" altLang="ko-KR" sz="1200" b="1" dirty="0"/>
              <a:t>c)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 = </a:t>
            </a:r>
            <a:r>
              <a:rPr lang="en-US" altLang="ko-KR" sz="1200" dirty="0" err="1"/>
              <a:t>c.getRadius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c.setRadius</a:t>
            </a:r>
            <a:r>
              <a:rPr lang="en-US" altLang="ko-KR" sz="1200" dirty="0"/>
              <a:t>(r+1);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waffle(30);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increase(waffle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waffle.getRadius</a:t>
            </a:r>
            <a:r>
              <a:rPr lang="en-US" altLang="ko-KR" sz="1200" dirty="0"/>
              <a:t>()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96136" y="5422972"/>
            <a:ext cx="228600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31</a:t>
            </a:r>
          </a:p>
          <a:p>
            <a:r>
              <a:rPr lang="en-US" altLang="ko-KR" sz="1200" dirty="0"/>
              <a:t>30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실행 </a:t>
            </a:r>
            <a:r>
              <a:rPr lang="en-US" altLang="ko-KR" sz="1200" dirty="0"/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7599" y="5295553"/>
            <a:ext cx="894521" cy="254838"/>
          </a:xfrm>
          <a:prstGeom prst="wedgeRoundRectCallout">
            <a:avLst>
              <a:gd name="adj1" fmla="val 75477"/>
              <a:gd name="adj2" fmla="val 5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56156" y="5849450"/>
            <a:ext cx="720080" cy="277100"/>
          </a:xfrm>
          <a:prstGeom prst="wedgeRoundRectCallout">
            <a:avLst>
              <a:gd name="adj1" fmla="val -85747"/>
              <a:gd name="adj2" fmla="val -717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04610" y="5206948"/>
            <a:ext cx="1229201" cy="432048"/>
          </a:xfrm>
          <a:prstGeom prst="wedgeRoundRectCallout">
            <a:avLst>
              <a:gd name="adj1" fmla="val -70662"/>
              <a:gd name="adj2" fmla="val 75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789694" y="6126550"/>
            <a:ext cx="894521" cy="254838"/>
          </a:xfrm>
          <a:prstGeom prst="wedgeRoundRectCallout">
            <a:avLst>
              <a:gd name="adj1" fmla="val 74315"/>
              <a:gd name="adj2" fmla="val -53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waffle </a:t>
            </a:r>
            <a:r>
              <a:rPr lang="ko-KR" altLang="en-US" sz="10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>
            <a:off x="6535271" y="3140969"/>
            <a:ext cx="772751" cy="1233808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496116" y="3805646"/>
            <a:ext cx="1252348" cy="343434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waffle</a:t>
            </a:r>
            <a:r>
              <a:rPr lang="ko-KR" altLang="en-US" sz="1000" dirty="0">
                <a:solidFill>
                  <a:schemeClr val="tx1"/>
                </a:solidFill>
              </a:rPr>
              <a:t>의 내용이 그대로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3173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81964" y="188640"/>
            <a:ext cx="8962036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시에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소멸자의 비대칭 실행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461548" cy="538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7939</TotalTime>
  <Words>2154</Words>
  <Application>Microsoft Office PowerPoint</Application>
  <PresentationFormat>화면 슬라이드 쇼(4:3)</PresentationFormat>
  <Paragraphs>905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함수의 인자 전달 방식 리뷰</vt:lpstr>
      <vt:lpstr>값에 의한 호출과 주소에 의한 호출</vt:lpstr>
      <vt:lpstr>PowerPoint 프레젠테이션</vt:lpstr>
      <vt:lpstr>‘값에 의한 호출’로 객체 전달</vt:lpstr>
      <vt:lpstr>PowerPoint 프레젠테이션</vt:lpstr>
      <vt:lpstr>예제 5-1 ‘값에 의한 호출’시 매개 변수의 생성자 실행되지 않음 </vt:lpstr>
      <vt:lpstr>‘값에 의한 호출’시에 생성자와 소멸자의 비대칭 실행</vt:lpstr>
      <vt:lpstr>함수에 객체 전달 – ‘주소에 의한 호출’로</vt:lpstr>
      <vt:lpstr>PowerPoint 프레젠테이션</vt:lpstr>
      <vt:lpstr>객체 치환 및 객체 리턴</vt:lpstr>
      <vt:lpstr>예제 5–3 객체 리턴</vt:lpstr>
      <vt:lpstr>참조란?</vt:lpstr>
      <vt:lpstr>참조 변수</vt:lpstr>
      <vt:lpstr>참조 변수 선언 및 사용 사례</vt:lpstr>
      <vt:lpstr>예제 5–3 기본 타입 변수에 대한 참조</vt:lpstr>
      <vt:lpstr>예제 5–4 객체에 대한 참조</vt:lpstr>
      <vt:lpstr>참조에 의한 호출</vt:lpstr>
      <vt:lpstr>참조에 의한 호출 사례</vt:lpstr>
      <vt:lpstr>참조 매개변수가 필요한 사례</vt:lpstr>
      <vt:lpstr>예제 5-5 참조 매개 변수로 평균 리턴하기</vt:lpstr>
      <vt:lpstr>예제 5–6 참조에 의한 호출로 Circle 객체에 참조 전달</vt:lpstr>
      <vt:lpstr>예제 5–7(실습) 참조 매개 변수를 가진 함수 만들기 연습</vt:lpstr>
      <vt:lpstr>예제 5-7 정답</vt:lpstr>
      <vt:lpstr>참조 리턴</vt:lpstr>
      <vt:lpstr>값을 리턴하는 함수 vs. 참조를 리턴하는 함수</vt:lpstr>
      <vt:lpstr>예제 5–8 간단한 참조 리턴 사례</vt:lpstr>
      <vt:lpstr>얕은 복사와 깊은 복사</vt:lpstr>
      <vt:lpstr>C++에서 얕은 복사와 깊은 복사</vt:lpstr>
      <vt:lpstr>C++에서 객체의 복사</vt:lpstr>
      <vt:lpstr>복사 생성자</vt:lpstr>
      <vt:lpstr>복사 생성 과정</vt:lpstr>
      <vt:lpstr>예제 5–9 Circle의 복사 생성자와 객체 복사</vt:lpstr>
      <vt:lpstr>디폴트 복사 생성자</vt:lpstr>
      <vt:lpstr>디폴트 복사 생성자 사례</vt:lpstr>
      <vt:lpstr>예제 5–10 얕은 복사 생성자를 사용하여 프로그램이 비정상 종료되는 경우</vt:lpstr>
      <vt:lpstr>PowerPoint 프레젠테이션</vt:lpstr>
      <vt:lpstr>예제 5-10의 실행 결과</vt:lpstr>
      <vt:lpstr>예제 5-10의  실행 과정</vt:lpstr>
      <vt:lpstr>PowerPoint 프레젠테이션</vt:lpstr>
      <vt:lpstr>예제 5–11 깊은 복사 생성자를 가진 정상적인 Person 클래스</vt:lpstr>
      <vt:lpstr>PowerPoint 프레젠테이션</vt:lpstr>
      <vt:lpstr>예제 5-11의 실행 결과</vt:lpstr>
      <vt:lpstr>예제 5-11의  실행 과정</vt:lpstr>
      <vt:lpstr>PowerPoint 프레젠테이션</vt:lpstr>
      <vt:lpstr>예제 5-12 묵시적 복사 생성에 의해 복사 생성자가 자동 호출되는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405</cp:revision>
  <dcterms:created xsi:type="dcterms:W3CDTF">2011-08-27T14:53:28Z</dcterms:created>
  <dcterms:modified xsi:type="dcterms:W3CDTF">2019-02-18T02:47:37Z</dcterms:modified>
</cp:coreProperties>
</file>