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6"/>
  </p:notesMasterIdLst>
  <p:sldIdLst>
    <p:sldId id="256" r:id="rId2"/>
    <p:sldId id="261" r:id="rId3"/>
    <p:sldId id="257" r:id="rId4"/>
    <p:sldId id="297" r:id="rId5"/>
    <p:sldId id="298" r:id="rId6"/>
    <p:sldId id="331" r:id="rId7"/>
    <p:sldId id="337" r:id="rId8"/>
    <p:sldId id="338" r:id="rId9"/>
    <p:sldId id="333" r:id="rId10"/>
    <p:sldId id="335" r:id="rId11"/>
    <p:sldId id="334" r:id="rId12"/>
    <p:sldId id="336" r:id="rId13"/>
    <p:sldId id="339" r:id="rId14"/>
    <p:sldId id="34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2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9D82A-59EC-4DF4-A4AB-3A5F74D7E613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6D667-ADD9-4A93-871A-4CF48A2C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567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84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171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70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829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79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059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677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904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05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43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168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3367-D304-4F10-8CF1-0CF862371618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4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03EF9-EA69-4C35-B5AE-34A2330599D2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4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EC28-322F-47FB-9906-33A240FB6ED9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1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9F00-06DB-43EB-AA93-C4B5F06154E8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8317-2D3B-48CF-AC93-77CAF7F955A1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7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819F-24A9-4C8A-A560-8DFF7632D175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8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9773-06F6-423E-B507-020CF08A20C3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1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3EDF-3E82-4C45-8F46-8078667BB34F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6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C3BA-ECCE-42DE-88FF-B848A1771EEA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7CFC-1A38-4FF3-A14D-9C3E0A227A20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6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8300-DB96-413A-A778-ED24A5CC39CB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60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CB9EA-D7F8-45FD-A071-9E37C13C980C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0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7334" y="1065125"/>
            <a:ext cx="10357249" cy="2136625"/>
          </a:xfrm>
        </p:spPr>
        <p:txBody>
          <a:bodyPr/>
          <a:lstStyle/>
          <a:p>
            <a:pPr algn="l"/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>Chapter 12. </a:t>
            </a:r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</a:rPr>
              <a:t>리스트박</a:t>
            </a:r>
            <a:r>
              <a:rPr lang="ko-KR" altLang="en-US" sz="6000" dirty="0">
                <a:solidFill>
                  <a:schemeClr val="accent2">
                    <a:lumMod val="50000"/>
                  </a:schemeClr>
                </a:solidFill>
              </a:rPr>
              <a:t>스</a:t>
            </a:r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>      </a:t>
            </a:r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</a:rPr>
              <a:t>컨트롤</a:t>
            </a:r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>(List Box Control)</a:t>
            </a:r>
            <a:endParaRPr lang="ko-KR" altLang="en-US" sz="6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3516087"/>
            <a:ext cx="7766936" cy="223157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리스트박스 컨트롤</a:t>
            </a:r>
            <a:r>
              <a:rPr lang="en-US" altLang="ko-KR" sz="2000" b="1" dirty="0" smtClean="0">
                <a:solidFill>
                  <a:schemeClr val="accent2">
                    <a:lumMod val="50000"/>
                  </a:schemeClr>
                </a:solidFill>
              </a:rPr>
              <a:t>(List Box Control)</a:t>
            </a:r>
          </a:p>
          <a:p>
            <a:pPr marL="457200" indent="-457200" algn="l">
              <a:buAutoNum type="arabicPeriod"/>
            </a:pPr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리스트박스를 이용한 프로그램 작성</a:t>
            </a:r>
            <a:endParaRPr lang="en-US" altLang="ko-KR" sz="20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327822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8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smtClean="0">
                <a:solidFill>
                  <a:schemeClr val="accent2">
                    <a:lumMod val="50000"/>
                  </a:schemeClr>
                </a:solidFill>
              </a:rPr>
              <a:t>12.2.1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46314" y="1284791"/>
            <a:ext cx="8596668" cy="4502552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ko-KR" altLang="en-US" sz="1800" dirty="0" smtClean="0"/>
              <a:t>입력 </a:t>
            </a:r>
            <a:r>
              <a:rPr lang="ko-KR" altLang="en-US" sz="1800" dirty="0" smtClean="0"/>
              <a:t>리스트 박스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식사메뉴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후식 메뉴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기타메뉴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개의 리스트 박스 생성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(1) </a:t>
            </a:r>
            <a:r>
              <a:rPr lang="ko-KR" altLang="en-US" sz="1800" dirty="0" smtClean="0"/>
              <a:t>식사메뉴선택 </a:t>
            </a:r>
            <a:r>
              <a:rPr lang="en-US" altLang="ko-KR" sz="1800" dirty="0" smtClean="0"/>
              <a:t>: 1</a:t>
            </a:r>
            <a:r>
              <a:rPr lang="ko-KR" altLang="en-US" sz="1800" dirty="0" smtClean="0"/>
              <a:t>개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(2) </a:t>
            </a:r>
            <a:r>
              <a:rPr lang="ko-KR" altLang="en-US" sz="1800" dirty="0" smtClean="0"/>
              <a:t>후식메뉴선택 </a:t>
            </a:r>
            <a:r>
              <a:rPr lang="en-US" altLang="ko-KR" sz="1800" dirty="0" smtClean="0"/>
              <a:t>: 2</a:t>
            </a:r>
            <a:r>
              <a:rPr lang="ko-KR" altLang="en-US" sz="1800" dirty="0" smtClean="0"/>
              <a:t>개 이상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(3) </a:t>
            </a:r>
            <a:r>
              <a:rPr lang="ko-KR" altLang="en-US" sz="1800" dirty="0" smtClean="0"/>
              <a:t>기타메뉴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직접입력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r>
              <a:rPr lang="ko-KR" altLang="en-US" sz="1800" dirty="0" smtClean="0"/>
              <a:t>출력 리스트 박스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선택한 메뉴 추가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삭제 가능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5269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0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smtClean="0">
                <a:solidFill>
                  <a:schemeClr val="accent2">
                    <a:lumMod val="50000"/>
                  </a:schemeClr>
                </a:solidFill>
              </a:rPr>
              <a:t>12.2.2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내용 개체 틀 5"/>
          <p:cNvSpPr>
            <a:spLocks noGrp="1"/>
          </p:cNvSpPr>
          <p:nvPr>
            <p:ph idx="1"/>
          </p:nvPr>
        </p:nvSpPr>
        <p:spPr>
          <a:xfrm>
            <a:off x="446314" y="1284791"/>
            <a:ext cx="8596668" cy="4502552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Dialog </a:t>
            </a:r>
            <a:r>
              <a:rPr lang="en-US" altLang="ko-KR" sz="1800" dirty="0" smtClean="0"/>
              <a:t>Design-1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136931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48" y="1847630"/>
            <a:ext cx="4829175" cy="3333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78" y="2170320"/>
            <a:ext cx="3436640" cy="367482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4029" y="2277069"/>
            <a:ext cx="5246756" cy="341420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119686" y="3683640"/>
            <a:ext cx="3324615" cy="324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745563" y="14386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다중선택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8241175" y="1781417"/>
            <a:ext cx="58386" cy="20376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85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smtClean="0">
                <a:solidFill>
                  <a:schemeClr val="accent2">
                    <a:lumMod val="50000"/>
                  </a:schemeClr>
                </a:solidFill>
              </a:rPr>
              <a:t>12.2.3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004382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46314" y="1284791"/>
            <a:ext cx="8596668" cy="4502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Dialog Design-2</a:t>
            </a:r>
          </a:p>
          <a:p>
            <a:pPr marL="0" indent="0">
              <a:buFont typeface="Wingdings 3" charset="2"/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" y="1820841"/>
            <a:ext cx="7360740" cy="278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39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smtClean="0">
                <a:solidFill>
                  <a:schemeClr val="accent2">
                    <a:lumMod val="50000"/>
                  </a:schemeClr>
                </a:solidFill>
              </a:rPr>
              <a:t>12.2.4.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</a:t>
            </a:r>
            <a:r>
              <a:rPr lang="ko-KR" altLang="en-US" smtClean="0">
                <a:solidFill>
                  <a:schemeClr val="accent2">
                    <a:lumMod val="50000"/>
                  </a:schemeClr>
                </a:solidFill>
              </a:rPr>
              <a:t>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84683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46314" y="1284791"/>
            <a:ext cx="8596668" cy="4502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Dialog Design-3</a:t>
            </a:r>
          </a:p>
          <a:p>
            <a:pPr marL="0" indent="0">
              <a:buFont typeface="Wingdings 3" charset="2"/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64" y="2069256"/>
            <a:ext cx="7240484" cy="201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63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smtClean="0">
                <a:solidFill>
                  <a:schemeClr val="accent2">
                    <a:lumMod val="50000"/>
                  </a:schemeClr>
                </a:solidFill>
              </a:rPr>
              <a:t>12.2.5.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</a:t>
            </a:r>
            <a:r>
              <a:rPr lang="ko-KR" altLang="en-US" smtClean="0">
                <a:solidFill>
                  <a:schemeClr val="accent2">
                    <a:lumMod val="50000"/>
                  </a:schemeClr>
                </a:solidFill>
              </a:rPr>
              <a:t>작성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931979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46314" y="1284791"/>
            <a:ext cx="8596668" cy="4502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초기값 설정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리스트박스의 초기값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OnInitDialog</a:t>
            </a:r>
            <a:r>
              <a:rPr lang="en-US" altLang="ko-KR" dirty="0" smtClean="0"/>
              <a:t>()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</a:p>
          <a:p>
            <a:pPr marL="0" indent="0">
              <a:buFont typeface="Wingdings 3" charset="2"/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85" y="1721137"/>
            <a:ext cx="4450346" cy="419321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102" y="2190145"/>
            <a:ext cx="4829175" cy="325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6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1921397"/>
            <a:ext cx="9241972" cy="22042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smtClean="0">
                <a:solidFill>
                  <a:schemeClr val="accent2">
                    <a:lumMod val="50000"/>
                  </a:schemeClr>
                </a:solidFill>
              </a:rPr>
              <a:t> 12.1. </a:t>
            </a:r>
            <a:r>
              <a:rPr lang="ko-KR" altLang="en-US" sz="4000" b="1" smtClean="0">
                <a:solidFill>
                  <a:schemeClr val="accent2">
                    <a:lumMod val="50000"/>
                  </a:schemeClr>
                </a:solidFill>
              </a:rPr>
              <a:t>리스트박스 컨트롤</a:t>
            </a:r>
            <a:r>
              <a:rPr lang="en-US" altLang="ko-KR" sz="4000" b="1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b="1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smtClean="0">
                <a:solidFill>
                  <a:schemeClr val="accent2">
                    <a:lumMod val="50000"/>
                  </a:schemeClr>
                </a:solidFill>
              </a:rPr>
              <a:t>			(List Box Control)</a:t>
            </a: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ko-KR" altLang="en-US" sz="4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026572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9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smtClean="0">
                <a:solidFill>
                  <a:schemeClr val="accent2">
                    <a:lumMod val="50000"/>
                  </a:schemeClr>
                </a:solidFill>
              </a:rPr>
              <a:t>12.1.1. List Box Control - 1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pPr marL="342900" lvl="1" indent="-342900"/>
            <a:endParaRPr lang="en-US" altLang="ko-KR" sz="1800" dirty="0" smtClean="0"/>
          </a:p>
          <a:p>
            <a:pPr marL="342900" lvl="1" indent="-342900"/>
            <a:r>
              <a:rPr lang="ko-KR" altLang="en-US" sz="1800" dirty="0" smtClean="0"/>
              <a:t>데이터 </a:t>
            </a:r>
            <a:r>
              <a:rPr lang="ko-KR" altLang="en-US" sz="1800" dirty="0" smtClean="0"/>
              <a:t>추가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삽입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선택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삭제 가능한 컨트롤</a:t>
            </a:r>
            <a:endParaRPr lang="en-US" altLang="ko-KR" sz="1800" dirty="0" smtClean="0"/>
          </a:p>
          <a:p>
            <a:r>
              <a:rPr lang="ko-KR" altLang="en-US" sz="1800" dirty="0" smtClean="0"/>
              <a:t> 데이터 </a:t>
            </a:r>
            <a:r>
              <a:rPr lang="ko-KR" altLang="en-US" sz="1800" dirty="0"/>
              <a:t>제어는 </a:t>
            </a:r>
            <a:r>
              <a:rPr lang="ko-KR" altLang="en-US" sz="1800" dirty="0" smtClean="0"/>
              <a:t>리스트 </a:t>
            </a:r>
            <a:r>
              <a:rPr lang="ko-KR" altLang="en-US" sz="1800" dirty="0"/>
              <a:t>박스의 속성에 따라서 한 개 또는 그 이상을 </a:t>
            </a:r>
            <a:r>
              <a:rPr lang="ko-KR" altLang="en-US" sz="1800" dirty="0" smtClean="0"/>
              <a:t>선택가능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err="1" smtClean="0"/>
              <a:t>CListBox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 멤버함수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en-US" altLang="ko-KR" sz="1800" dirty="0" err="1"/>
              <a:t>AddString</a:t>
            </a:r>
            <a:r>
              <a:rPr lang="en-US" altLang="ko-KR" sz="1800" dirty="0"/>
              <a:t>( ) : </a:t>
            </a:r>
            <a:r>
              <a:rPr lang="ko-KR" altLang="en-US" sz="1800" dirty="0"/>
              <a:t>항목 </a:t>
            </a:r>
            <a:r>
              <a:rPr lang="ko-KR" altLang="en-US" sz="1800" dirty="0" smtClean="0"/>
              <a:t>추가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en-US" altLang="ko-KR" sz="1800" dirty="0" err="1" smtClean="0"/>
              <a:t>DeleteString</a:t>
            </a:r>
            <a:r>
              <a:rPr lang="en-US" altLang="ko-KR" sz="1800" dirty="0"/>
              <a:t>( ) : </a:t>
            </a:r>
            <a:r>
              <a:rPr lang="ko-KR" altLang="en-US" sz="1800" dirty="0"/>
              <a:t>항목 </a:t>
            </a:r>
            <a:r>
              <a:rPr lang="ko-KR" altLang="en-US" sz="1800" dirty="0" smtClean="0"/>
              <a:t>삭제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en-US" altLang="ko-KR" sz="1800" dirty="0" err="1"/>
              <a:t>SetCurSel</a:t>
            </a:r>
            <a:r>
              <a:rPr lang="en-US" altLang="ko-KR" sz="1800" dirty="0"/>
              <a:t>( ) : </a:t>
            </a:r>
            <a:r>
              <a:rPr lang="ko-KR" altLang="en-US" sz="1800" dirty="0"/>
              <a:t>항목을 선택된 상태로 </a:t>
            </a:r>
            <a:r>
              <a:rPr lang="ko-KR" altLang="en-US" sz="1800" dirty="0" smtClean="0"/>
              <a:t>만들기</a:t>
            </a:r>
            <a:endParaRPr lang="en-US" altLang="ko-KR" sz="1800" dirty="0" smtClean="0"/>
          </a:p>
          <a:p>
            <a:r>
              <a:rPr lang="en-US" altLang="ko-KR" sz="1800" dirty="0" smtClean="0"/>
              <a:t>Selection </a:t>
            </a:r>
            <a:r>
              <a:rPr lang="ko-KR" altLang="en-US" sz="1800" dirty="0" smtClean="0"/>
              <a:t>속성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/>
              <a:t>리스트 박스는 </a:t>
            </a:r>
            <a:r>
              <a:rPr lang="en-US" altLang="ko-KR" sz="1800" dirty="0"/>
              <a:t>4</a:t>
            </a:r>
            <a:r>
              <a:rPr lang="ko-KR" altLang="en-US" sz="1800" dirty="0" smtClean="0"/>
              <a:t>가지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(</a:t>
            </a:r>
            <a:r>
              <a:rPr lang="en-US" altLang="ko-KR" sz="1800" dirty="0"/>
              <a:t>Single/Multiple/Extended/None) </a:t>
            </a:r>
            <a:r>
              <a:rPr lang="ko-KR" altLang="en-US" sz="1800" dirty="0" smtClean="0"/>
              <a:t>선택 가능 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004382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0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smtClean="0">
                <a:solidFill>
                  <a:schemeClr val="accent2">
                    <a:lumMod val="50000"/>
                  </a:schemeClr>
                </a:solidFill>
              </a:rPr>
              <a:t>12.1.2. </a:t>
            </a:r>
            <a:r>
              <a:rPr lang="ko-KR" altLang="en-US" smtClean="0">
                <a:solidFill>
                  <a:schemeClr val="accent2">
                    <a:lumMod val="50000"/>
                  </a:schemeClr>
                </a:solidFill>
              </a:rPr>
              <a:t>함수정의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pPr marL="342900" lvl="1" indent="-342900"/>
            <a:endParaRPr lang="en-US" altLang="ko-KR" sz="1800" dirty="0" smtClean="0"/>
          </a:p>
          <a:p>
            <a:pPr marL="342900" lvl="1" indent="-342900"/>
            <a:r>
              <a:rPr lang="en-US" altLang="ko-KR" sz="1800" dirty="0" err="1" smtClean="0"/>
              <a:t>IsEmpty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함수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en-US" altLang="ko-KR" sz="1800" dirty="0" err="1"/>
              <a:t>CString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클래스의 멤버 함수이다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공백인지 </a:t>
            </a:r>
            <a:r>
              <a:rPr lang="ko-KR" altLang="en-US" sz="1800" dirty="0"/>
              <a:t>아닌지를 판단한다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형식 </a:t>
            </a:r>
            <a:r>
              <a:rPr lang="en-US" altLang="ko-KR" sz="1800" dirty="0"/>
              <a:t>: BOOL </a:t>
            </a:r>
            <a:r>
              <a:rPr lang="en-US" altLang="ko-KR" sz="1800" dirty="0" err="1"/>
              <a:t>IsEmpty</a:t>
            </a:r>
            <a:r>
              <a:rPr lang="en-US" altLang="ko-KR" sz="1800" dirty="0"/>
              <a:t>( );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457200" lvl="1" indent="-457200"/>
            <a:r>
              <a:rPr lang="en-US" altLang="ko-KR" sz="1800" dirty="0" err="1" smtClean="0"/>
              <a:t>SetFocus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함수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	- </a:t>
            </a:r>
            <a:r>
              <a:rPr lang="en-US" altLang="ko-KR" sz="1800" dirty="0" err="1"/>
              <a:t>CWnd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클래스의 멤버로서 특정 윈도우의 입력 포커스 설정 시 사용한다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형식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CWnd</a:t>
            </a:r>
            <a:r>
              <a:rPr lang="en-US" altLang="ko-KR" sz="1800" dirty="0"/>
              <a:t> *</a:t>
            </a:r>
            <a:r>
              <a:rPr lang="en-US" altLang="ko-KR" sz="1800" dirty="0" err="1"/>
              <a:t>SetFocus</a:t>
            </a:r>
            <a:r>
              <a:rPr lang="en-US" altLang="ko-KR" sz="1800" dirty="0"/>
              <a:t>( 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29503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4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smtClean="0">
                <a:solidFill>
                  <a:schemeClr val="accent2">
                    <a:lumMod val="50000"/>
                  </a:schemeClr>
                </a:solidFill>
              </a:rPr>
              <a:t>12.1.3. ListBox Message 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21621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868226"/>
              </p:ext>
            </p:extLst>
          </p:nvPr>
        </p:nvGraphicFramePr>
        <p:xfrm>
          <a:off x="1322552" y="1726325"/>
          <a:ext cx="8128000" cy="2696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951"/>
                <a:gridCol w="5383049"/>
              </a:tblGrid>
              <a:tr h="471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메시지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LBN_DBLCLK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리스트 박스를 더블 </a:t>
                      </a:r>
                      <a:r>
                        <a:rPr lang="ko-KR" altLang="en-US" sz="1800" dirty="0" err="1" smtClean="0"/>
                        <a:t>클릭하였을때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LBN_ERRSPACE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메모리가 </a:t>
                      </a:r>
                      <a:r>
                        <a:rPr lang="ko-KR" altLang="en-US" sz="1800" dirty="0" err="1" smtClean="0"/>
                        <a:t>부족할때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LBN_KILLFOCUS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키보드의 포커스를 </a:t>
                      </a:r>
                      <a:r>
                        <a:rPr lang="ko-KR" altLang="en-US" sz="1800" dirty="0" err="1" smtClean="0"/>
                        <a:t>잃었을때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LBN_SELCANCEL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사용자가 선택을 </a:t>
                      </a:r>
                      <a:r>
                        <a:rPr lang="ko-KR" altLang="en-US" sz="1800" dirty="0" err="1" smtClean="0"/>
                        <a:t>취소하였을때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LBN_SELCHANGE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사용자에 의해 선택을 </a:t>
                      </a:r>
                      <a:r>
                        <a:rPr lang="ko-KR" altLang="en-US" sz="1800" dirty="0" err="1" smtClean="0"/>
                        <a:t>변경되었을때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LBN_SETFOCUS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키보드의 포커스를 </a:t>
                      </a:r>
                      <a:r>
                        <a:rPr lang="ko-KR" altLang="en-US" sz="1800" dirty="0" err="1" smtClean="0"/>
                        <a:t>얻었을때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18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smtClean="0">
                <a:solidFill>
                  <a:schemeClr val="accent2">
                    <a:lumMod val="50000"/>
                  </a:schemeClr>
                </a:solidFill>
              </a:rPr>
              <a:t>12.1.4. CListBox Control Style -1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908331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43" y="1389082"/>
            <a:ext cx="6795544" cy="217555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368" y="3541484"/>
            <a:ext cx="6832610" cy="191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2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smtClean="0">
                <a:solidFill>
                  <a:schemeClr val="accent2">
                    <a:lumMod val="50000"/>
                  </a:schemeClr>
                </a:solidFill>
              </a:rPr>
              <a:t>12.1.5. CListBox Control Style -2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570483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33" y="1233367"/>
            <a:ext cx="6040313" cy="46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0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smtClean="0">
                <a:solidFill>
                  <a:schemeClr val="accent2">
                    <a:lumMod val="50000"/>
                  </a:schemeClr>
                </a:solidFill>
              </a:rPr>
              <a:t>12.1.6. CListBox Control Style -3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26305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31" y="1498041"/>
            <a:ext cx="7310993" cy="29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6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2405743"/>
            <a:ext cx="9633306" cy="17199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smtClean="0">
                <a:solidFill>
                  <a:schemeClr val="accent2">
                    <a:lumMod val="50000"/>
                  </a:schemeClr>
                </a:solidFill>
              </a:rPr>
              <a:t>12.2. </a:t>
            </a:r>
            <a:r>
              <a:rPr lang="ko-KR" altLang="en-US" sz="4800" b="1">
                <a:solidFill>
                  <a:schemeClr val="accent2">
                    <a:lumMod val="50000"/>
                  </a:schemeClr>
                </a:solidFill>
              </a:rPr>
              <a:t>리스트박스를 이용한 </a:t>
            </a:r>
            <a:r>
              <a:rPr lang="en-US" altLang="ko-KR" sz="4800" b="1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800" b="1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800" b="1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altLang="ko-KR" sz="4800" b="1" smtClean="0">
                <a:solidFill>
                  <a:schemeClr val="accent2">
                    <a:lumMod val="50000"/>
                  </a:schemeClr>
                </a:solidFill>
              </a:rPr>
              <a:t>		</a:t>
            </a:r>
            <a:r>
              <a:rPr lang="ko-KR" altLang="en-US" sz="4800" b="1" smtClean="0">
                <a:solidFill>
                  <a:schemeClr val="accent2">
                    <a:lumMod val="50000"/>
                  </a:schemeClr>
                </a:solidFill>
              </a:rPr>
              <a:t>프로그램 작성</a:t>
            </a:r>
            <a:endParaRPr lang="ko-KR" altLang="en-US" sz="4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121166" cy="365125"/>
          </a:xfrm>
        </p:spPr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1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20142</TotalTime>
  <Words>384</Words>
  <Application>Microsoft Office PowerPoint</Application>
  <PresentationFormat>와이드스크린</PresentationFormat>
  <Paragraphs>119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 3</vt:lpstr>
      <vt:lpstr>Office 테마</vt:lpstr>
      <vt:lpstr>Chapter 12. 리스트박스        컨트롤(List Box Control)</vt:lpstr>
      <vt:lpstr>     12.1. 리스트박스 컨트롤    (List Box Control) </vt:lpstr>
      <vt:lpstr>12.1.1. List Box Control - 1</vt:lpstr>
      <vt:lpstr>12.1.2. 함수정의</vt:lpstr>
      <vt:lpstr>12.1.3. ListBox Message  </vt:lpstr>
      <vt:lpstr>12.1.4. CListBox Control Style -1 </vt:lpstr>
      <vt:lpstr>12.1.5. CListBox Control Style -2 </vt:lpstr>
      <vt:lpstr>12.1.6. CListBox Control Style -3 </vt:lpstr>
      <vt:lpstr>  12.2. 리스트박스를 이용한     프로그램 작성</vt:lpstr>
      <vt:lpstr>12.2.1. 프로그램 작성 1</vt:lpstr>
      <vt:lpstr>12.2.2. 프로그램 작성 2</vt:lpstr>
      <vt:lpstr>12.2.3. 프로그램 작성 3</vt:lpstr>
      <vt:lpstr>12.2.4. 프로그램 작성 4</vt:lpstr>
      <vt:lpstr>12.2.5. 프로그램 작성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 MFC 시작하기</dc:title>
  <dc:creator>ahri</dc:creator>
  <cp:lastModifiedBy>CASA</cp:lastModifiedBy>
  <cp:revision>98</cp:revision>
  <dcterms:created xsi:type="dcterms:W3CDTF">2017-01-27T03:48:54Z</dcterms:created>
  <dcterms:modified xsi:type="dcterms:W3CDTF">2017-07-24T10:25:30Z</dcterms:modified>
</cp:coreProperties>
</file>