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4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CFA0D-7437-4911-9478-F54CC312F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71672D-9936-4E6C-9748-1902BA97C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698B3-4CE8-45D1-8377-C63723C7A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6714-603E-4F4A-B5A3-2D52CE255C5C}" type="datetimeFigureOut">
              <a:rPr lang="ko-KR" altLang="en-US" smtClean="0"/>
              <a:pPr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E1EA9D-49CB-4358-8ACD-AC5B494E7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5C8DD8-B1D3-462C-AD0A-BEC61E47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C31E-C611-4248-A89E-40EEFA7D60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01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79D1E-F53D-448B-87EC-5401250F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D04E7D-BCB7-43A5-AF80-64AFD381F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531BE0-FC4E-4299-980E-A8003C19C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6714-603E-4F4A-B5A3-2D52CE255C5C}" type="datetimeFigureOut">
              <a:rPr lang="ko-KR" altLang="en-US" smtClean="0"/>
              <a:pPr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8E1B7-B54B-4497-A44B-9F7600CF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F6AA5-3E54-47F1-BEF0-E1487B75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C31E-C611-4248-A89E-40EEFA7D60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06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253EF9-BA37-4210-B538-B7857A0A3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CC9094-D75A-4E7A-AEEA-6417A1872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F38D96-EC61-40D9-903B-1F1D4422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6714-603E-4F4A-B5A3-2D52CE255C5C}" type="datetimeFigureOut">
              <a:rPr lang="ko-KR" altLang="en-US" smtClean="0"/>
              <a:pPr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0D650-A20F-4B21-9796-F6BA78A2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831802-134A-4023-AE80-957E9933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C31E-C611-4248-A89E-40EEFA7D60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100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22232-7229-45CB-9011-A81B0B36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4E87A5-98FE-40C1-BBF2-C15E6864F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F51FB8-11D7-41A2-B5BC-3067D171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6714-603E-4F4A-B5A3-2D52CE255C5C}" type="datetimeFigureOut">
              <a:rPr lang="ko-KR" altLang="en-US" smtClean="0"/>
              <a:pPr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47C174-41E2-4B79-9D47-6D51E87A9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DBB80-8D85-43EF-9CB0-BED85CD0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C31E-C611-4248-A89E-40EEFA7D60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31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17F3A-57FA-4ABF-BC04-64F9FEED6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EC191C-A298-42FF-B300-E2890378A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9BF48-FA07-4A11-BD2F-E5F2AA61D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6714-603E-4F4A-B5A3-2D52CE255C5C}" type="datetimeFigureOut">
              <a:rPr lang="ko-KR" altLang="en-US" smtClean="0"/>
              <a:pPr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1B2241-351F-45C5-9E9A-44A96A9DC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4E544A-53DA-4F60-9904-A89DC5EBA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C31E-C611-4248-A89E-40EEFA7D60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86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6899F-D066-461E-87C5-BF3071D9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0520FC-0520-4A64-9285-CF5A533D8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2B152F-5FE0-4F2B-918F-DD96DA0AB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0AD94E-ED47-4D14-B400-B0B52454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6714-603E-4F4A-B5A3-2D52CE255C5C}" type="datetimeFigureOut">
              <a:rPr lang="ko-KR" altLang="en-US" smtClean="0"/>
              <a:pPr/>
              <a:t>2021-04-06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8E4DA9-ABDC-4DA5-85E2-930BA9EA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4E0939-AC72-4BE8-8DA5-9B135579E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C31E-C611-4248-A89E-40EEFA7D60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88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D1C90-3889-4E92-AB6E-96D52707C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9138F9-43EC-48DF-83B1-952C439C1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DF9F1A-2C71-4E83-BFC0-5C53F9CF5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AACF69-91C7-4569-9052-26B3F2885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F014FD-49F6-45E9-A3CF-0DEF91A93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D87E75-4F01-4CFC-9F9A-AAD99419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6714-603E-4F4A-B5A3-2D52CE255C5C}" type="datetimeFigureOut">
              <a:rPr lang="ko-KR" altLang="en-US" smtClean="0"/>
              <a:pPr/>
              <a:t>2021-04-06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3E7FA1-F8D2-450B-BC7D-3E28EA40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32AD02-50A5-4B4B-AC93-13BC2A18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C31E-C611-4248-A89E-40EEFA7D60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05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FE887-1B34-4BEC-A833-6D8FE26D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575B9C-8975-4CE6-8D63-5C85D89E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6714-603E-4F4A-B5A3-2D52CE255C5C}" type="datetimeFigureOut">
              <a:rPr lang="ko-KR" altLang="en-US" smtClean="0"/>
              <a:pPr/>
              <a:t>2021-04-06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736711-9B02-4715-99AE-232C9D399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221D44-A197-4373-877F-3C1B6F7E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C31E-C611-4248-A89E-40EEFA7D60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12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9D2BF2-D97E-47BA-BD63-0E7CD6C56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6714-603E-4F4A-B5A3-2D52CE255C5C}" type="datetimeFigureOut">
              <a:rPr lang="ko-KR" altLang="en-US" smtClean="0"/>
              <a:pPr/>
              <a:t>2021-04-06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C123DA-D4BC-4F7D-8887-17A42A9CE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42A54E-1E48-4895-90C1-E8392807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C31E-C611-4248-A89E-40EEFA7D60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53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A77C0-CD32-470A-AC04-157C6B4EF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99D06C-6548-4047-BC25-C935E42C3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CAD6E9-D2FB-459D-990D-2C44EE380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11488B-4113-4F6F-AF89-43A1D5DD6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6714-603E-4F4A-B5A3-2D52CE255C5C}" type="datetimeFigureOut">
              <a:rPr lang="ko-KR" altLang="en-US" smtClean="0"/>
              <a:pPr/>
              <a:t>2021-04-06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CBC796-F9F6-49DE-B595-214CC968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5E476E-0D6C-4357-857F-9438F433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C31E-C611-4248-A89E-40EEFA7D60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920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F013F-7C6B-4C3C-A9CD-2C7B56441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384C07-0C18-4B23-8EB9-31550C6B2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B09543-BAC1-4F70-9661-9B8C69ACC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036B4D-C1A1-4169-A8B4-AA137D31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6714-603E-4F4A-B5A3-2D52CE255C5C}" type="datetimeFigureOut">
              <a:rPr lang="ko-KR" altLang="en-US" smtClean="0"/>
              <a:pPr/>
              <a:t>2021-04-06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1F66D3-200C-4698-A308-5F7BD4560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96C4A3-54FC-4C14-BDBE-5F847BA2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C31E-C611-4248-A89E-40EEFA7D60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74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D80DC8-E5E2-4FED-AB91-C638A424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8253EF-7624-42AC-AF69-AD21D2F9E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1D2880-26BD-4310-9FB4-AB254CBFF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E6714-603E-4F4A-B5A3-2D52CE255C5C}" type="datetimeFigureOut">
              <a:rPr lang="ko-KR" altLang="en-US" smtClean="0"/>
              <a:pPr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3D9F45-210D-4C6E-9AA1-D2B2EA8CF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8BC116-E2F4-45BD-AE29-FEBD9C5B9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1C31E-C611-4248-A89E-40EEFA7D60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2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B4253-A2F9-4DE9-82A9-6DD92E0F0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309" y="599849"/>
            <a:ext cx="9144000" cy="2387600"/>
          </a:xfrm>
        </p:spPr>
        <p:txBody>
          <a:bodyPr/>
          <a:lstStyle/>
          <a:p>
            <a:r>
              <a:rPr lang="ko-KR" altLang="en-US" dirty="0"/>
              <a:t>운영체제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A955C1-DF95-4A28-A4E8-E662301D4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309" y="3079524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1</a:t>
            </a:r>
          </a:p>
          <a:p>
            <a:endParaRPr lang="en-US" altLang="ko-KR" dirty="0"/>
          </a:p>
          <a:p>
            <a:r>
              <a:rPr lang="en-US" altLang="ko-KR" dirty="0"/>
              <a:t>2019305059 </a:t>
            </a:r>
            <a:r>
              <a:rPr lang="ko-KR" altLang="en-US" dirty="0"/>
              <a:t>이현수</a:t>
            </a:r>
          </a:p>
        </p:txBody>
      </p:sp>
    </p:spTree>
    <p:extLst>
      <p:ext uri="{BB962C8B-B14F-4D97-AF65-F5344CB8AC3E}">
        <p14:creationId xmlns:p14="http://schemas.microsoft.com/office/powerpoint/2010/main" val="2809457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781E5D7-7A86-4799-807F-36C98061213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780" y="1364455"/>
            <a:ext cx="6157913" cy="5334139"/>
          </a:xfrm>
          <a:prstGeom prst="rect">
            <a:avLst/>
          </a:prstGeom>
          <a:ln>
            <a:solidFill>
              <a:schemeClr val="accent2">
                <a:shade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8BD9CE-49FB-4FC0-B31A-71A1AE8B2483}"/>
              </a:ext>
            </a:extLst>
          </p:cNvPr>
          <p:cNvSpPr txBox="1"/>
          <p:nvPr/>
        </p:nvSpPr>
        <p:spPr>
          <a:xfrm>
            <a:off x="79601" y="207169"/>
            <a:ext cx="119433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kern="0" spc="-30" dirty="0">
                <a:solidFill>
                  <a:srgbClr val="000000"/>
                </a:solidFill>
                <a:latin typeface="HCR Batang" panose="02030504000101010101" pitchFamily="18" charset="-127"/>
              </a:rPr>
              <a:t>개선안 </a:t>
            </a:r>
            <a:r>
              <a:rPr lang="en-US" altLang="ko-KR" sz="3200" b="1" kern="0" spc="-30" dirty="0">
                <a:solidFill>
                  <a:srgbClr val="000000"/>
                </a:solidFill>
                <a:latin typeface="HCR Batang" panose="02030504000101010101" pitchFamily="18" charset="-127"/>
              </a:rPr>
              <a:t>4 : </a:t>
            </a:r>
            <a:r>
              <a:rPr lang="ko-KR" altLang="en-US" sz="3200" b="1" kern="0" spc="-30" dirty="0">
                <a:solidFill>
                  <a:srgbClr val="000000"/>
                </a:solidFill>
                <a:latin typeface="HCR Batang" panose="02030504000101010101" pitchFamily="18" charset="-127"/>
              </a:rPr>
              <a:t>버퍼 </a:t>
            </a:r>
            <a:r>
              <a:rPr lang="ko-KR" altLang="en-US" sz="3200" b="1" kern="0" spc="-30" dirty="0" err="1">
                <a:solidFill>
                  <a:srgbClr val="000000"/>
                </a:solidFill>
                <a:latin typeface="HCR Batang" panose="02030504000101010101" pitchFamily="18" charset="-127"/>
              </a:rPr>
              <a:t>오버플로우에</a:t>
            </a:r>
            <a:r>
              <a:rPr lang="ko-KR" altLang="en-US" sz="3200" b="1" kern="0" spc="-30" dirty="0">
                <a:solidFill>
                  <a:srgbClr val="000000"/>
                </a:solidFill>
                <a:latin typeface="HCR Batang" panose="02030504000101010101" pitchFamily="18" charset="-127"/>
              </a:rPr>
              <a:t> 안전하도록 프로그램을 개선하라 </a:t>
            </a:r>
            <a:r>
              <a:rPr lang="en-US" altLang="ko-KR" sz="3200" b="1" kern="0" spc="-30" dirty="0">
                <a:solidFill>
                  <a:srgbClr val="000000"/>
                </a:solidFill>
                <a:latin typeface="HCR Batang" panose="02030504000101010101" pitchFamily="18" charset="-127"/>
              </a:rPr>
              <a:t>( </a:t>
            </a:r>
            <a:r>
              <a:rPr lang="ko-KR" altLang="en-US" sz="3200" b="1" kern="0" spc="-30" dirty="0">
                <a:solidFill>
                  <a:srgbClr val="000000"/>
                </a:solidFill>
                <a:latin typeface="HCR Batang" panose="02030504000101010101" pitchFamily="18" charset="-127"/>
              </a:rPr>
              <a:t>힌트 </a:t>
            </a:r>
            <a:r>
              <a:rPr lang="en-US" altLang="ko-KR" sz="3200" b="1" kern="0" spc="-30" dirty="0">
                <a:solidFill>
                  <a:srgbClr val="000000"/>
                </a:solidFill>
                <a:latin typeface="HCR Batang" panose="02030504000101010101" pitchFamily="18" charset="-127"/>
              </a:rPr>
              <a:t>: gets</a:t>
            </a:r>
            <a:r>
              <a:rPr lang="ko-KR" altLang="en-US" sz="3200" b="1" kern="0" spc="-30" dirty="0">
                <a:solidFill>
                  <a:srgbClr val="000000"/>
                </a:solidFill>
                <a:latin typeface="HCR Batang" panose="02030504000101010101" pitchFamily="18" charset="-127"/>
              </a:rPr>
              <a:t>가 아닌 입력내용의 길이를 정할 수 있는 </a:t>
            </a:r>
            <a:r>
              <a:rPr lang="en-US" altLang="ko-KR" sz="3200" b="1" kern="0" spc="-30" dirty="0" err="1">
                <a:solidFill>
                  <a:srgbClr val="000000"/>
                </a:solidFill>
                <a:latin typeface="HCR Batang" panose="02030504000101010101" pitchFamily="18" charset="-127"/>
              </a:rPr>
              <a:t>fgets</a:t>
            </a:r>
            <a:r>
              <a:rPr lang="ko-KR" altLang="en-US" sz="3200" b="1" kern="0" spc="-30" dirty="0">
                <a:solidFill>
                  <a:srgbClr val="000000"/>
                </a:solidFill>
                <a:latin typeface="HCR Batang" panose="02030504000101010101" pitchFamily="18" charset="-127"/>
              </a:rPr>
              <a:t>를 사용</a:t>
            </a:r>
            <a:r>
              <a:rPr lang="en-US" altLang="ko-KR" sz="3200" b="1" kern="0" spc="-30" dirty="0">
                <a:solidFill>
                  <a:srgbClr val="000000"/>
                </a:solidFill>
                <a:latin typeface="HCR Batang" panose="02030504000101010101" pitchFamily="18" charset="-127"/>
              </a:rPr>
              <a:t>)</a:t>
            </a:r>
            <a:endParaRPr lang="ko-KR" altLang="en-US" sz="3200" b="1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0880141-A089-4708-ABAF-0F0452015967}"/>
              </a:ext>
            </a:extLst>
          </p:cNvPr>
          <p:cNvCxnSpPr>
            <a:cxnSpLocks/>
          </p:cNvCxnSpPr>
          <p:nvPr/>
        </p:nvCxnSpPr>
        <p:spPr>
          <a:xfrm flipH="1">
            <a:off x="4174330" y="2759867"/>
            <a:ext cx="7215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DB0D56A-0F0F-46EF-8072-55AE646EB629}"/>
              </a:ext>
            </a:extLst>
          </p:cNvPr>
          <p:cNvCxnSpPr>
            <a:cxnSpLocks/>
          </p:cNvCxnSpPr>
          <p:nvPr/>
        </p:nvCxnSpPr>
        <p:spPr>
          <a:xfrm flipH="1">
            <a:off x="3813570" y="2981323"/>
            <a:ext cx="7215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F4AB554-AC38-4083-9AE2-A8151137E3E4}"/>
              </a:ext>
            </a:extLst>
          </p:cNvPr>
          <p:cNvSpPr txBox="1"/>
          <p:nvPr/>
        </p:nvSpPr>
        <p:spPr>
          <a:xfrm>
            <a:off x="4776715" y="2543649"/>
            <a:ext cx="312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Spoqa Han Sans"/>
              </a:rPr>
              <a:t>표준 입력 버퍼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Spoqa Han Sans"/>
              </a:rPr>
              <a:t>(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Spoqa Han Sans"/>
              </a:rPr>
              <a:t>stdin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Spoqa Han Sans"/>
              </a:rPr>
              <a:t>) 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246C05-A0C3-4223-A75B-19E5860C968D}"/>
              </a:ext>
            </a:extLst>
          </p:cNvPr>
          <p:cNvSpPr txBox="1"/>
          <p:nvPr/>
        </p:nvSpPr>
        <p:spPr>
          <a:xfrm>
            <a:off x="4457144" y="2857808"/>
            <a:ext cx="6157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fgets</a:t>
            </a:r>
            <a:r>
              <a:rPr lang="ko-KR" altLang="en-US" b="1" dirty="0"/>
              <a:t>로 입력 받으면 </a:t>
            </a:r>
            <a:r>
              <a:rPr lang="en-US" altLang="ko-KR" b="1" dirty="0"/>
              <a:t>buffer </a:t>
            </a:r>
            <a:r>
              <a:rPr lang="ko-KR" altLang="en-US" b="1" dirty="0"/>
              <a:t>마지막에 </a:t>
            </a:r>
            <a:r>
              <a:rPr lang="en-US" altLang="ko-KR" b="1" dirty="0"/>
              <a:t>‘\n’</a:t>
            </a:r>
            <a:r>
              <a:rPr lang="ko-KR" altLang="en-US" b="1" dirty="0"/>
              <a:t>이 붙어있음</a:t>
            </a:r>
            <a:r>
              <a:rPr lang="en-US" altLang="ko-KR" b="1" dirty="0"/>
              <a:t>.</a:t>
            </a:r>
          </a:p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se-nanummyeongjo"/>
              </a:rPr>
              <a:t>c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se-nanummyeongjo"/>
              </a:rPr>
              <a:t>에서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se-nanummyeongjo"/>
              </a:rPr>
              <a:t>NULL ==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se-nanummyeongjo"/>
              </a:rPr>
              <a:t>숫자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se-nanummyeongjo"/>
              </a:rPr>
              <a:t>0 == '\0'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se-nanummyeongjo"/>
              </a:rPr>
              <a:t>는 같다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se-nanummyeongjo"/>
              </a:rPr>
              <a:t>.</a:t>
            </a:r>
            <a:endParaRPr lang="ko-KR" altLang="en-US" b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0386" y="1386576"/>
            <a:ext cx="3571875" cy="10001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9" name="오른쪽 화살표 8"/>
          <p:cNvSpPr/>
          <p:nvPr/>
        </p:nvSpPr>
        <p:spPr>
          <a:xfrm rot="10010992">
            <a:off x="3827616" y="1947324"/>
            <a:ext cx="2819843" cy="473725"/>
          </a:xfrm>
          <a:prstGeom prst="rightArrow">
            <a:avLst>
              <a:gd name="adj1" fmla="val 22824"/>
              <a:gd name="adj2" fmla="val 54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605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0DFA8B7-22A3-4CF6-A8C2-055C7474B1C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07041" y="717062"/>
            <a:ext cx="6412362" cy="5942635"/>
          </a:xfrm>
          <a:prstGeom prst="rect">
            <a:avLst/>
          </a:prstGeom>
          <a:ln>
            <a:solidFill>
              <a:schemeClr val="accent2">
                <a:shade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993D0F-2090-4E71-853D-9F4FA710D6B7}"/>
              </a:ext>
            </a:extLst>
          </p:cNvPr>
          <p:cNvSpPr txBox="1"/>
          <p:nvPr/>
        </p:nvSpPr>
        <p:spPr>
          <a:xfrm>
            <a:off x="65312" y="200025"/>
            <a:ext cx="120504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kern="0" spc="-30" dirty="0">
                <a:solidFill>
                  <a:srgbClr val="000000"/>
                </a:solidFill>
                <a:latin typeface="HCR Batang" panose="02030504000101010101" pitchFamily="18" charset="-127"/>
              </a:rPr>
              <a:t>개선안 </a:t>
            </a:r>
            <a:r>
              <a:rPr lang="en-US" altLang="ko-KR" sz="3000" b="1" kern="0" spc="-30" dirty="0">
                <a:solidFill>
                  <a:srgbClr val="000000"/>
                </a:solidFill>
                <a:latin typeface="HCR Batang" panose="02030504000101010101" pitchFamily="18" charset="-127"/>
              </a:rPr>
              <a:t>5 : 1</a:t>
            </a:r>
            <a:r>
              <a:rPr lang="ko-KR" altLang="en-US" sz="3000" b="1" kern="0" spc="-30" dirty="0">
                <a:solidFill>
                  <a:srgbClr val="000000"/>
                </a:solidFill>
                <a:latin typeface="HCR Batang" panose="02030504000101010101" pitchFamily="18" charset="-127"/>
              </a:rPr>
              <a:t>개 </a:t>
            </a:r>
            <a:r>
              <a:rPr lang="en-US" altLang="ko-KR" sz="3000" b="1" kern="0" spc="-30" dirty="0">
                <a:solidFill>
                  <a:srgbClr val="000000"/>
                </a:solidFill>
                <a:latin typeface="HCR Batang" panose="02030504000101010101" pitchFamily="18" charset="-127"/>
              </a:rPr>
              <a:t>Line</a:t>
            </a:r>
            <a:r>
              <a:rPr lang="ko-KR" altLang="en-US" sz="3000" b="1" kern="0" spc="-30" dirty="0">
                <a:solidFill>
                  <a:srgbClr val="000000"/>
                </a:solidFill>
                <a:latin typeface="HCR Batang" panose="02030504000101010101" pitchFamily="18" charset="-127"/>
              </a:rPr>
              <a:t>에  여러 개의 단어를 </a:t>
            </a:r>
            <a:r>
              <a:rPr lang="ko-KR" altLang="en-US" sz="3000" b="1" kern="0" spc="-30" dirty="0" err="1">
                <a:solidFill>
                  <a:srgbClr val="000000"/>
                </a:solidFill>
                <a:latin typeface="HCR Batang" panose="02030504000101010101" pitchFamily="18" charset="-127"/>
              </a:rPr>
              <a:t>입력받을</a:t>
            </a:r>
            <a:r>
              <a:rPr lang="ko-KR" altLang="en-US" sz="3000" b="1" kern="0" spc="-30" dirty="0">
                <a:solidFill>
                  <a:srgbClr val="000000"/>
                </a:solidFill>
                <a:latin typeface="HCR Batang" panose="02030504000101010101" pitchFamily="18" charset="-127"/>
              </a:rPr>
              <a:t> 수 있도록 개선하라</a:t>
            </a:r>
            <a:endParaRPr lang="ko-KR" altLang="en-US" sz="3000" b="1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205BFB5-91F9-4FB4-8307-3759631BEF25}"/>
              </a:ext>
            </a:extLst>
          </p:cNvPr>
          <p:cNvCxnSpPr>
            <a:cxnSpLocks/>
          </p:cNvCxnSpPr>
          <p:nvPr/>
        </p:nvCxnSpPr>
        <p:spPr>
          <a:xfrm flipH="1">
            <a:off x="7222558" y="1833847"/>
            <a:ext cx="7215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B727BD1-E0C8-4380-A98D-2FF8462C7E58}"/>
              </a:ext>
            </a:extLst>
          </p:cNvPr>
          <p:cNvCxnSpPr>
            <a:cxnSpLocks/>
          </p:cNvCxnSpPr>
          <p:nvPr/>
        </p:nvCxnSpPr>
        <p:spPr>
          <a:xfrm flipH="1">
            <a:off x="8831004" y="3224641"/>
            <a:ext cx="7215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269" y="1411210"/>
            <a:ext cx="5046413" cy="426546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9" name="오른쪽 화살표 8"/>
          <p:cNvSpPr/>
          <p:nvPr/>
        </p:nvSpPr>
        <p:spPr>
          <a:xfrm>
            <a:off x="4439798" y="3018621"/>
            <a:ext cx="1696597" cy="1068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B727BD1-E0C8-4380-A98D-2FF8462C7E58}"/>
              </a:ext>
            </a:extLst>
          </p:cNvPr>
          <p:cNvCxnSpPr>
            <a:cxnSpLocks/>
          </p:cNvCxnSpPr>
          <p:nvPr/>
        </p:nvCxnSpPr>
        <p:spPr>
          <a:xfrm flipH="1">
            <a:off x="8355443" y="3465176"/>
            <a:ext cx="7215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B727BD1-E0C8-4380-A98D-2FF8462C7E58}"/>
              </a:ext>
            </a:extLst>
          </p:cNvPr>
          <p:cNvCxnSpPr>
            <a:cxnSpLocks/>
          </p:cNvCxnSpPr>
          <p:nvPr/>
        </p:nvCxnSpPr>
        <p:spPr>
          <a:xfrm flipH="1">
            <a:off x="8267308" y="3894834"/>
            <a:ext cx="7215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B727BD1-E0C8-4380-A98D-2FF8462C7E58}"/>
              </a:ext>
            </a:extLst>
          </p:cNvPr>
          <p:cNvCxnSpPr>
            <a:cxnSpLocks/>
          </p:cNvCxnSpPr>
          <p:nvPr/>
        </p:nvCxnSpPr>
        <p:spPr>
          <a:xfrm flipH="1">
            <a:off x="8895269" y="5514313"/>
            <a:ext cx="7215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B727BD1-E0C8-4380-A98D-2FF8462C7E58}"/>
              </a:ext>
            </a:extLst>
          </p:cNvPr>
          <p:cNvCxnSpPr>
            <a:cxnSpLocks/>
          </p:cNvCxnSpPr>
          <p:nvPr/>
        </p:nvCxnSpPr>
        <p:spPr>
          <a:xfrm flipH="1">
            <a:off x="8597814" y="4126188"/>
            <a:ext cx="7215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94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8E462B-BDAC-4F44-B427-B3EFEF02E72B}"/>
              </a:ext>
            </a:extLst>
          </p:cNvPr>
          <p:cNvSpPr txBox="1"/>
          <p:nvPr/>
        </p:nvSpPr>
        <p:spPr>
          <a:xfrm>
            <a:off x="65312" y="200025"/>
            <a:ext cx="120504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kern="0" spc="-30" dirty="0">
                <a:solidFill>
                  <a:srgbClr val="000000"/>
                </a:solidFill>
                <a:latin typeface="HCR Batang" panose="02030504000101010101" pitchFamily="18" charset="-127"/>
              </a:rPr>
              <a:t>실행결과</a:t>
            </a:r>
            <a:endParaRPr lang="ko-KR" altLang="en-US" sz="3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564AE6-5D4A-4961-8360-23EB2E43B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475" y="200025"/>
            <a:ext cx="5295241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4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CBA490-D4D4-498E-AA91-9F80CBAACA05}"/>
              </a:ext>
            </a:extLst>
          </p:cNvPr>
          <p:cNvSpPr txBox="1"/>
          <p:nvPr/>
        </p:nvSpPr>
        <p:spPr>
          <a:xfrm>
            <a:off x="5783360" y="369633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522B0D-BA13-403C-A32D-C6047358744F}"/>
              </a:ext>
            </a:extLst>
          </p:cNvPr>
          <p:cNvSpPr txBox="1"/>
          <p:nvPr/>
        </p:nvSpPr>
        <p:spPr>
          <a:xfrm>
            <a:off x="419309" y="2863910"/>
            <a:ext cx="409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수행화면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(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코드 수정 이전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) :</a:t>
            </a:r>
            <a:endParaRPr lang="ko-KR" altLang="en-US" sz="1800" b="1" kern="0" spc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1027" name="_x202982216">
            <a:extLst>
              <a:ext uri="{FF2B5EF4-FFF2-40B4-BE49-F238E27FC236}">
                <a16:creationId xmlns:a16="http://schemas.microsoft.com/office/drawing/2014/main" id="{063DE463-A7C7-4B54-8023-8C2871915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81"/>
          <a:stretch>
            <a:fillRect/>
          </a:stretch>
        </p:blipFill>
        <p:spPr bwMode="auto">
          <a:xfrm>
            <a:off x="382685" y="3397187"/>
            <a:ext cx="5400675" cy="307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B30762-C3D4-46DF-9E29-68E0D62359E4}"/>
              </a:ext>
            </a:extLst>
          </p:cNvPr>
          <p:cNvSpPr txBox="1"/>
          <p:nvPr/>
        </p:nvSpPr>
        <p:spPr>
          <a:xfrm>
            <a:off x="6177750" y="2863910"/>
            <a:ext cx="409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수행화면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(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코드 수정 이후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) :</a:t>
            </a:r>
            <a:endParaRPr lang="ko-KR" altLang="en-US" sz="1800" b="1" kern="0" spc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1029" name="_x202983976">
            <a:extLst>
              <a:ext uri="{FF2B5EF4-FFF2-40B4-BE49-F238E27FC236}">
                <a16:creationId xmlns:a16="http://schemas.microsoft.com/office/drawing/2014/main" id="{04065B4E-A8A2-47E7-A779-910463A40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56"/>
          <a:stretch>
            <a:fillRect/>
          </a:stretch>
        </p:blipFill>
        <p:spPr bwMode="auto">
          <a:xfrm>
            <a:off x="6284119" y="3400362"/>
            <a:ext cx="5400675" cy="307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41069F-B342-4CAD-B7B5-3AB892FE0749}"/>
              </a:ext>
            </a:extLst>
          </p:cNvPr>
          <p:cNvSpPr txBox="1"/>
          <p:nvPr/>
        </p:nvSpPr>
        <p:spPr>
          <a:xfrm>
            <a:off x="382685" y="278587"/>
            <a:ext cx="97994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프로그램 실행 시 매개변수로 입력한 단어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최대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5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가 입력된 개수를 세는 프로그램</a:t>
            </a:r>
            <a:endParaRPr lang="ko-KR" altLang="en-US" sz="12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프로그램 실행 시 매개변수로 검색할 단어를 입력</a:t>
            </a:r>
            <a:endParaRPr lang="ko-KR" altLang="en-US" sz="12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실행 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Line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개 단어씩 입력한다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,</a:t>
            </a:r>
            <a:endParaRPr lang="ko-KR" altLang="en-US" sz="12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'.'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를 입력하면 입력을 종료하고 매개변수로 입력된 단어를 카운트한다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출력 내용은 매개변수로 사용된 단어의 개수와 입력된 횟수</a:t>
            </a:r>
            <a:endParaRPr lang="ko-KR" altLang="en-US" sz="1200" kern="0" spc="0" dirty="0">
              <a:solidFill>
                <a:srgbClr val="000000"/>
              </a:solidFill>
              <a:effectLst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21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C71835-8540-4479-AEFB-B08ECDDB6D91}"/>
              </a:ext>
            </a:extLst>
          </p:cNvPr>
          <p:cNvSpPr txBox="1"/>
          <p:nvPr/>
        </p:nvSpPr>
        <p:spPr>
          <a:xfrm>
            <a:off x="142504" y="154379"/>
            <a:ext cx="11906992" cy="4473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오류수정 </a:t>
            </a:r>
            <a:r>
              <a:rPr lang="en-US" altLang="ko-KR" sz="1500" b="1" kern="0" spc="0" dirty="0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:</a:t>
            </a:r>
            <a:endParaRPr lang="ko-KR" altLang="en-US" sz="1500" b="1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문제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1. </a:t>
            </a:r>
            <a:r>
              <a:rPr lang="en-US" altLang="ko-KR" sz="1500" kern="0" spc="-30" dirty="0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Switch </a:t>
            </a:r>
            <a:r>
              <a:rPr lang="ko-KR" altLang="en-US" sz="1500" kern="0" spc="-3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문의 논리적 오류를 수정하라 </a:t>
            </a:r>
            <a:r>
              <a:rPr lang="en-US" altLang="ko-KR" sz="1500" kern="0" spc="-30" dirty="0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(</a:t>
            </a:r>
            <a:r>
              <a:rPr lang="ko-KR" altLang="en-US" sz="1500" kern="0" spc="-3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힌트 </a:t>
            </a:r>
            <a:r>
              <a:rPr lang="en-US" altLang="ko-KR" sz="1500" kern="0" spc="-30" dirty="0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: -h </a:t>
            </a:r>
            <a:r>
              <a:rPr lang="ko-KR" altLang="en-US" sz="1500" kern="0" spc="-3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옵션을 사용하였을 때 어떻게 동작하는가</a:t>
            </a:r>
            <a:r>
              <a:rPr lang="en-US" altLang="ko-KR" sz="1500" kern="0" spc="-30" dirty="0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?) - O</a:t>
            </a:r>
            <a:endParaRPr lang="ko-KR" altLang="en-US" sz="15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문제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2.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매개변수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Parsing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오류를 수정하라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- O</a:t>
            </a:r>
            <a:endParaRPr lang="ko-KR" altLang="en-US" sz="15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문제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3. </a:t>
            </a:r>
            <a:r>
              <a:rPr lang="en-US" altLang="ko-KR" sz="1500" kern="0" spc="0" dirty="0" err="1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printf_result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()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함수가 올바르게 출력되도록 수정하라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. – O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5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프로그램 개선 </a:t>
            </a:r>
            <a:r>
              <a:rPr lang="en-US" altLang="ko-KR" sz="1500" b="1" kern="0" spc="0" dirty="0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:</a:t>
            </a:r>
            <a:endParaRPr lang="ko-KR" altLang="en-US" sz="1500" b="1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개선안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1 :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표준 입출력 스트림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(</a:t>
            </a:r>
            <a:r>
              <a:rPr lang="en-US" altLang="ko-KR" sz="1500" kern="0" spc="0" dirty="0" err="1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stdout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, stderr)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을 이용하여 출력하도록 프로그램을 개선하라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- O</a:t>
            </a:r>
            <a:endParaRPr lang="ko-KR" altLang="en-US" sz="15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개선안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2 :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결과를 파일로 출력하는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–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f[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파일명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]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옵션을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switch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문에 추가하라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- O</a:t>
            </a:r>
            <a:endParaRPr lang="ko-KR" altLang="en-US" sz="15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개선안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3 :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매개변수로 입력하는 단어의 개수에 제한이 없도록 프로그램을 개선하라 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- O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개선안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4 :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버퍼 </a:t>
            </a:r>
            <a:r>
              <a:rPr lang="ko-KR" altLang="en-US" sz="1500" kern="0" spc="0" dirty="0" err="1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오버플로우에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 안전하도록 프로그램을 개선하라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(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힌트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: gets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가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아닌 입력내용의 길이를 정할 수 있는 </a:t>
            </a:r>
            <a:r>
              <a:rPr lang="en-US" altLang="ko-KR" sz="1500" kern="0" spc="0" dirty="0" err="1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fgets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를 사용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) - O</a:t>
            </a:r>
            <a:endParaRPr lang="ko-KR" altLang="en-US" sz="15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개선안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5 : 1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개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Line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에 여러 개의 단어를 </a:t>
            </a:r>
            <a:r>
              <a:rPr lang="ko-KR" altLang="en-US" sz="1500" kern="0" spc="0" dirty="0" err="1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입력받을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 수 있도록 개선하라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- O</a:t>
            </a:r>
            <a:endParaRPr lang="ko-KR" altLang="en-US" sz="1500" kern="0" spc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0545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D9A57C06-BF47-4D97-B3B9-DC4596216D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5321" t="18646" r="9244" b="34270"/>
          <a:stretch/>
        </p:blipFill>
        <p:spPr>
          <a:xfrm>
            <a:off x="546452" y="1374613"/>
            <a:ext cx="6078372" cy="491489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F0DAF8-E193-4A8A-9F5A-065C1E16EEB3}"/>
              </a:ext>
            </a:extLst>
          </p:cNvPr>
          <p:cNvSpPr txBox="1"/>
          <p:nvPr/>
        </p:nvSpPr>
        <p:spPr>
          <a:xfrm>
            <a:off x="65314" y="0"/>
            <a:ext cx="101830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문제 </a:t>
            </a:r>
            <a:r>
              <a:rPr lang="en-US" altLang="ko-KR" sz="3200" b="1" kern="0" spc="0" dirty="0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1. </a:t>
            </a:r>
            <a:r>
              <a:rPr lang="en-US" altLang="ko-KR" sz="3200" b="1" kern="0" spc="-30" dirty="0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Switch </a:t>
            </a:r>
            <a:r>
              <a:rPr lang="ko-KR" altLang="en-US" sz="3200" b="1" kern="0" spc="-3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문의 논리적 오류를 수정하라 </a:t>
            </a:r>
            <a:endParaRPr lang="en-US" altLang="ko-KR" sz="3200" b="1" kern="0" spc="-30" dirty="0">
              <a:solidFill>
                <a:srgbClr val="000000"/>
              </a:solidFill>
              <a:effectLst/>
              <a:ea typeface="HCR Batang" panose="02030504000101010101" pitchFamily="18" charset="-127"/>
            </a:endParaRPr>
          </a:p>
          <a:p>
            <a:r>
              <a:rPr lang="en-US" altLang="ko-KR" sz="3200" b="1" kern="0" spc="-30" dirty="0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(</a:t>
            </a:r>
            <a:r>
              <a:rPr lang="ko-KR" altLang="en-US" sz="3200" b="1" kern="0" spc="-3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힌트 </a:t>
            </a:r>
            <a:r>
              <a:rPr lang="en-US" altLang="ko-KR" sz="3200" b="1" kern="0" spc="-30" dirty="0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: -h </a:t>
            </a:r>
            <a:r>
              <a:rPr lang="ko-KR" altLang="en-US" sz="3200" b="1" kern="0" spc="-3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옵션을 사용하였을 때 어떻게 동작하는가</a:t>
            </a:r>
            <a:r>
              <a:rPr lang="en-US" altLang="ko-KR" sz="3200" b="1" kern="0" spc="-30" dirty="0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?)</a:t>
            </a:r>
            <a:endParaRPr lang="ko-KR" altLang="en-US" sz="3200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0738B6E-BED6-423E-8C71-B91C19FD9139}"/>
              </a:ext>
            </a:extLst>
          </p:cNvPr>
          <p:cNvCxnSpPr>
            <a:cxnSpLocks/>
          </p:cNvCxnSpPr>
          <p:nvPr/>
        </p:nvCxnSpPr>
        <p:spPr>
          <a:xfrm flipH="1">
            <a:off x="1859755" y="2874167"/>
            <a:ext cx="7215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4333503-6BCF-482A-88E1-404637B9E213}"/>
              </a:ext>
            </a:extLst>
          </p:cNvPr>
          <p:cNvSpPr txBox="1"/>
          <p:nvPr/>
        </p:nvSpPr>
        <p:spPr>
          <a:xfrm>
            <a:off x="2486272" y="2689501"/>
            <a:ext cx="180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break; </a:t>
            </a:r>
            <a:r>
              <a:rPr lang="ko-KR" altLang="en-US" b="1" dirty="0"/>
              <a:t>추가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04453" y="3144274"/>
            <a:ext cx="5387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Switch </a:t>
            </a:r>
            <a:r>
              <a:rPr lang="ko-KR" altLang="en-US" dirty="0"/>
              <a:t>문에서 </a:t>
            </a:r>
            <a:r>
              <a:rPr lang="en-US" altLang="ko-KR" dirty="0"/>
              <a:t>break;</a:t>
            </a:r>
            <a:r>
              <a:rPr lang="ko-KR" altLang="en-US" dirty="0"/>
              <a:t>문을 생략하면</a:t>
            </a:r>
            <a:endParaRPr lang="en-US" altLang="ko-KR" dirty="0"/>
          </a:p>
          <a:p>
            <a:r>
              <a:rPr lang="ko-KR" altLang="en-US" dirty="0" err="1"/>
              <a:t>그다음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문을 판단하지 않고 </a:t>
            </a:r>
            <a:endParaRPr lang="en-US" altLang="ko-KR" dirty="0"/>
          </a:p>
          <a:p>
            <a:r>
              <a:rPr lang="ko-KR" altLang="en-US" dirty="0"/>
              <a:t>해당 명령문을 실행한다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9852" y="1376363"/>
            <a:ext cx="4949212" cy="162035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8" name="왼쪽 화살표 7"/>
          <p:cNvSpPr/>
          <p:nvPr/>
        </p:nvSpPr>
        <p:spPr>
          <a:xfrm rot="20793722">
            <a:off x="3613463" y="1847672"/>
            <a:ext cx="3311248" cy="683046"/>
          </a:xfrm>
          <a:prstGeom prst="leftArrow">
            <a:avLst>
              <a:gd name="adj1" fmla="val 1965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53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7247" y="952730"/>
            <a:ext cx="6429633" cy="374045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38E561-C933-4B09-B0AD-32127F51A8FD}"/>
              </a:ext>
            </a:extLst>
          </p:cNvPr>
          <p:cNvSpPr txBox="1"/>
          <p:nvPr/>
        </p:nvSpPr>
        <p:spPr>
          <a:xfrm>
            <a:off x="65314" y="0"/>
            <a:ext cx="10183091" cy="772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3200" b="1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문제 </a:t>
            </a:r>
            <a:r>
              <a:rPr lang="en-US" altLang="ko-KR" sz="3200" b="1" kern="0" spc="0" dirty="0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2. </a:t>
            </a:r>
            <a:r>
              <a:rPr lang="ko-KR" altLang="en-US" sz="3200" b="1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매개변수 </a:t>
            </a:r>
            <a:r>
              <a:rPr lang="en-US" altLang="ko-KR" sz="3200" b="1" kern="0" spc="0" dirty="0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Parsing </a:t>
            </a:r>
            <a:r>
              <a:rPr lang="ko-KR" altLang="en-US" sz="3200" b="1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오류를 수정하라 </a:t>
            </a:r>
            <a:endParaRPr lang="ko-KR" altLang="en-US" sz="3200" b="1" kern="0" spc="0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28D313B-2FB9-43E7-AB7B-563C48DB53EB}"/>
              </a:ext>
            </a:extLst>
          </p:cNvPr>
          <p:cNvCxnSpPr>
            <a:cxnSpLocks/>
          </p:cNvCxnSpPr>
          <p:nvPr/>
        </p:nvCxnSpPr>
        <p:spPr>
          <a:xfrm rot="10800000">
            <a:off x="7298725" y="4127156"/>
            <a:ext cx="849514" cy="117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_x202982216">
            <a:extLst>
              <a:ext uri="{FF2B5EF4-FFF2-40B4-BE49-F238E27FC236}">
                <a16:creationId xmlns:a16="http://schemas.microsoft.com/office/drawing/2014/main" id="{51B23881-0514-40FC-A002-66121F876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81"/>
          <a:stretch>
            <a:fillRect/>
          </a:stretch>
        </p:blipFill>
        <p:spPr bwMode="auto">
          <a:xfrm>
            <a:off x="170000" y="952239"/>
            <a:ext cx="5056372" cy="374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07C2D4-BB49-4716-8B74-E337D0CE0234}"/>
              </a:ext>
            </a:extLst>
          </p:cNvPr>
          <p:cNvSpPr txBox="1"/>
          <p:nvPr/>
        </p:nvSpPr>
        <p:spPr>
          <a:xfrm>
            <a:off x="787141" y="2728784"/>
            <a:ext cx="172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오류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6B9B7-138B-45EB-836D-808D72F035F8}"/>
              </a:ext>
            </a:extLst>
          </p:cNvPr>
          <p:cNvSpPr txBox="1"/>
          <p:nvPr/>
        </p:nvSpPr>
        <p:spPr>
          <a:xfrm>
            <a:off x="1325489" y="1337392"/>
            <a:ext cx="172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오류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22508" y="3945923"/>
            <a:ext cx="288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argv</a:t>
            </a:r>
            <a:r>
              <a:rPr lang="en-US" altLang="ko-KR" b="1" dirty="0"/>
              <a:t>++; </a:t>
            </a:r>
            <a:r>
              <a:rPr lang="ko-KR" altLang="en-US" b="1" dirty="0"/>
              <a:t>추가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06918" y="1435505"/>
            <a:ext cx="5052771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argc</a:t>
            </a:r>
            <a:r>
              <a:rPr lang="en-US" altLang="ko-KR" sz="1600" b="1" dirty="0"/>
              <a:t> = argument count / </a:t>
            </a:r>
            <a:r>
              <a:rPr lang="en-US" altLang="ko-KR" sz="1600" b="1" dirty="0" err="1"/>
              <a:t>argv</a:t>
            </a:r>
            <a:r>
              <a:rPr lang="en-US" altLang="ko-KR" sz="1600" b="1" dirty="0"/>
              <a:t> = argument vector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88324" y="4988344"/>
            <a:ext cx="28997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argc</a:t>
            </a:r>
            <a:r>
              <a:rPr lang="en-US" altLang="ko-KR" dirty="0"/>
              <a:t> = 4</a:t>
            </a:r>
          </a:p>
          <a:p>
            <a:r>
              <a:rPr lang="en-US" altLang="ko-KR" dirty="0" err="1"/>
              <a:t>argv</a:t>
            </a:r>
            <a:r>
              <a:rPr lang="en-US" altLang="ko-KR" dirty="0"/>
              <a:t>[0] = ./main</a:t>
            </a:r>
          </a:p>
          <a:p>
            <a:r>
              <a:rPr lang="en-US" altLang="ko-KR" dirty="0" err="1"/>
              <a:t>argv</a:t>
            </a:r>
            <a:r>
              <a:rPr lang="en-US" altLang="ko-KR" dirty="0"/>
              <a:t>[1] = cat</a:t>
            </a:r>
          </a:p>
          <a:p>
            <a:r>
              <a:rPr lang="en-US" altLang="ko-KR" dirty="0" err="1"/>
              <a:t>argv</a:t>
            </a:r>
            <a:r>
              <a:rPr lang="en-US" altLang="ko-KR" dirty="0"/>
              <a:t>[2] = nap</a:t>
            </a:r>
          </a:p>
          <a:p>
            <a:r>
              <a:rPr lang="en-US" altLang="ko-KR" dirty="0" err="1"/>
              <a:t>argv</a:t>
            </a:r>
            <a:r>
              <a:rPr lang="en-US" altLang="ko-KR" dirty="0"/>
              <a:t>[3] = dog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428368" y="4135395"/>
            <a:ext cx="856735" cy="7908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12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1490" y="1338264"/>
            <a:ext cx="6280532" cy="190109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96A001-6A26-441A-ABBA-9C7A7108A8C3}"/>
              </a:ext>
            </a:extLst>
          </p:cNvPr>
          <p:cNvSpPr txBox="1"/>
          <p:nvPr/>
        </p:nvSpPr>
        <p:spPr>
          <a:xfrm>
            <a:off x="65314" y="0"/>
            <a:ext cx="12126686" cy="772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3200" b="1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문제 </a:t>
            </a:r>
            <a:r>
              <a:rPr lang="en-US" altLang="ko-KR" sz="3200" b="1" kern="0" spc="0" dirty="0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3. </a:t>
            </a:r>
            <a:r>
              <a:rPr lang="en-US" altLang="ko-KR" sz="3200" b="1" kern="0" spc="0" dirty="0" err="1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printf_result</a:t>
            </a:r>
            <a:r>
              <a:rPr lang="en-US" altLang="ko-KR" sz="3200" b="1" kern="0" spc="0" dirty="0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()</a:t>
            </a:r>
            <a:r>
              <a:rPr lang="ko-KR" altLang="en-US" sz="3200" b="1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함수가 올바르게 출력되도록 수정하라</a:t>
            </a:r>
            <a:r>
              <a:rPr lang="en-US" altLang="ko-KR" sz="3200" b="1" kern="0" spc="0" dirty="0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654992-239F-454D-9F83-80196A84115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1594" y="4255484"/>
            <a:ext cx="6338661" cy="1910078"/>
          </a:xfrm>
          <a:prstGeom prst="rect">
            <a:avLst/>
          </a:prstGeom>
          <a:ln>
            <a:solidFill>
              <a:schemeClr val="accent2">
                <a:shade val="50000"/>
              </a:schemeClr>
            </a:solidFill>
          </a:ln>
        </p:spPr>
      </p:pic>
      <p:sp>
        <p:nvSpPr>
          <p:cNvPr id="5" name="아래쪽 화살표 4"/>
          <p:cNvSpPr/>
          <p:nvPr/>
        </p:nvSpPr>
        <p:spPr>
          <a:xfrm>
            <a:off x="7197091" y="2941504"/>
            <a:ext cx="1464706" cy="1372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_x202982216">
            <a:extLst>
              <a:ext uri="{FF2B5EF4-FFF2-40B4-BE49-F238E27FC236}">
                <a16:creationId xmlns:a16="http://schemas.microsoft.com/office/drawing/2014/main" id="{51B23881-0514-40FC-A002-66121F876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81"/>
          <a:stretch>
            <a:fillRect/>
          </a:stretch>
        </p:blipFill>
        <p:spPr bwMode="auto">
          <a:xfrm>
            <a:off x="197705" y="1555891"/>
            <a:ext cx="4110683" cy="374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07C2D4-BB49-4716-8B74-E337D0CE0234}"/>
              </a:ext>
            </a:extLst>
          </p:cNvPr>
          <p:cNvSpPr txBox="1"/>
          <p:nvPr/>
        </p:nvSpPr>
        <p:spPr>
          <a:xfrm>
            <a:off x="696525" y="3379573"/>
            <a:ext cx="172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오류</a:t>
            </a:r>
          </a:p>
        </p:txBody>
      </p:sp>
    </p:spTree>
    <p:extLst>
      <p:ext uri="{BB962C8B-B14F-4D97-AF65-F5344CB8AC3E}">
        <p14:creationId xmlns:p14="http://schemas.microsoft.com/office/powerpoint/2010/main" val="1658529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6F9EAD-3B33-423C-8C19-0C9A9E694980}"/>
              </a:ext>
            </a:extLst>
          </p:cNvPr>
          <p:cNvSpPr txBox="1"/>
          <p:nvPr/>
        </p:nvSpPr>
        <p:spPr>
          <a:xfrm>
            <a:off x="12926" y="0"/>
            <a:ext cx="121790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개선안 </a:t>
            </a:r>
            <a:r>
              <a:rPr lang="en-US" altLang="ko-KR" sz="3200" b="1" kern="0" spc="0" dirty="0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1 : </a:t>
            </a:r>
            <a:r>
              <a:rPr lang="ko-KR" altLang="en-US" sz="3200" b="1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표준 입출력 스트림</a:t>
            </a:r>
            <a:r>
              <a:rPr lang="en-US" altLang="ko-KR" sz="3200" b="1" kern="0" spc="0" dirty="0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(</a:t>
            </a:r>
            <a:r>
              <a:rPr lang="en-US" altLang="ko-KR" sz="3200" b="1" kern="0" spc="0" dirty="0" err="1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stdout</a:t>
            </a:r>
            <a:r>
              <a:rPr lang="en-US" altLang="ko-KR" sz="3200" b="1" kern="0" spc="0" dirty="0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, stderr)</a:t>
            </a:r>
            <a:r>
              <a:rPr lang="ko-KR" altLang="en-US" sz="3200" b="1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을 이용하여 출력하도록 프로그램을 개선하라</a:t>
            </a:r>
            <a:endParaRPr lang="ko-KR" altLang="en-US" sz="3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66EDB8-B940-4206-BAA5-E4A8CB47F80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6725" y="1521618"/>
            <a:ext cx="6743700" cy="2486025"/>
          </a:xfrm>
          <a:prstGeom prst="rect">
            <a:avLst/>
          </a:prstGeom>
          <a:ln>
            <a:solidFill>
              <a:schemeClr val="accent2">
                <a:shade val="50000"/>
              </a:schemeClr>
            </a:solidFill>
          </a:ln>
        </p:spPr>
      </p:pic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7E901DE3-80E6-4693-AA3B-11BC23FBC988}"/>
              </a:ext>
            </a:extLst>
          </p:cNvPr>
          <p:cNvSpPr/>
          <p:nvPr/>
        </p:nvSpPr>
        <p:spPr>
          <a:xfrm>
            <a:off x="3685998" y="1833563"/>
            <a:ext cx="1736108" cy="764381"/>
          </a:xfrm>
          <a:prstGeom prst="leftArrow">
            <a:avLst>
              <a:gd name="adj1" fmla="val 38785"/>
              <a:gd name="adj2" fmla="val 42523"/>
            </a:avLst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2DE0C898-D825-4D15-B87C-2CE283864464}"/>
              </a:ext>
            </a:extLst>
          </p:cNvPr>
          <p:cNvSpPr/>
          <p:nvPr/>
        </p:nvSpPr>
        <p:spPr>
          <a:xfrm>
            <a:off x="7210425" y="2597944"/>
            <a:ext cx="1497806" cy="764381"/>
          </a:xfrm>
          <a:prstGeom prst="leftArrow">
            <a:avLst>
              <a:gd name="adj1" fmla="val 38785"/>
              <a:gd name="adj2" fmla="val 42523"/>
            </a:avLst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102832-F107-46E2-A1FC-72B36E25495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6725" y="4662487"/>
            <a:ext cx="6448425" cy="1190625"/>
          </a:xfrm>
          <a:prstGeom prst="rect">
            <a:avLst/>
          </a:prstGeom>
          <a:ln>
            <a:solidFill>
              <a:schemeClr val="accent2">
                <a:shade val="50000"/>
              </a:schemeClr>
            </a:solidFill>
          </a:ln>
        </p:spPr>
      </p:pic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86D1528A-764F-48B3-88B8-C70EF94EB576}"/>
              </a:ext>
            </a:extLst>
          </p:cNvPr>
          <p:cNvSpPr/>
          <p:nvPr/>
        </p:nvSpPr>
        <p:spPr>
          <a:xfrm>
            <a:off x="6866334" y="4954191"/>
            <a:ext cx="1497806" cy="764381"/>
          </a:xfrm>
          <a:prstGeom prst="leftArrow">
            <a:avLst>
              <a:gd name="adj1" fmla="val 38785"/>
              <a:gd name="adj2" fmla="val 42523"/>
            </a:avLst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633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02AA07D7-5236-4AEA-8713-D35538071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4" y="638926"/>
            <a:ext cx="4603621" cy="6109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EA8FEB-D02C-4DB5-B9D7-9FD574C0AF63}"/>
              </a:ext>
            </a:extLst>
          </p:cNvPr>
          <p:cNvSpPr txBox="1"/>
          <p:nvPr/>
        </p:nvSpPr>
        <p:spPr>
          <a:xfrm>
            <a:off x="112815" y="112815"/>
            <a:ext cx="12079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개선안 </a:t>
            </a:r>
            <a:r>
              <a:rPr lang="en-US" altLang="ko-KR" sz="2800" b="1" kern="0" spc="0" dirty="0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2 : </a:t>
            </a:r>
            <a:r>
              <a:rPr lang="ko-KR" altLang="en-US" sz="2800" b="1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결과를 파일로 출력하는 </a:t>
            </a:r>
            <a:r>
              <a:rPr lang="en-US" altLang="ko-KR" sz="2800" b="1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–</a:t>
            </a:r>
            <a:r>
              <a:rPr lang="en-US" altLang="ko-KR" sz="2800" b="1" kern="0" spc="0" dirty="0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f[</a:t>
            </a:r>
            <a:r>
              <a:rPr lang="ko-KR" altLang="en-US" sz="2800" b="1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파일명</a:t>
            </a:r>
            <a:r>
              <a:rPr lang="en-US" altLang="ko-KR" sz="2800" b="1" kern="0" spc="0" dirty="0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] </a:t>
            </a:r>
            <a:r>
              <a:rPr lang="ko-KR" altLang="en-US" sz="2800" b="1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옵션을 </a:t>
            </a:r>
            <a:r>
              <a:rPr lang="en-US" altLang="ko-KR" sz="2800" b="1" kern="0" spc="0" dirty="0">
                <a:solidFill>
                  <a:srgbClr val="000000"/>
                </a:solidFill>
                <a:effectLst/>
                <a:latin typeface="HCR Batang" panose="02030504000101010101" pitchFamily="18" charset="-127"/>
              </a:rPr>
              <a:t>switch </a:t>
            </a:r>
            <a:r>
              <a:rPr lang="ko-KR" altLang="en-US" sz="2800" b="1" kern="0" spc="0" dirty="0">
                <a:solidFill>
                  <a:srgbClr val="000000"/>
                </a:solidFill>
                <a:effectLst/>
                <a:ea typeface="HCR Batang" panose="02030504000101010101" pitchFamily="18" charset="-127"/>
              </a:rPr>
              <a:t>문에 추가하라</a:t>
            </a:r>
            <a:endParaRPr lang="ko-KR" altLang="en-US" sz="28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513D95F-199B-4DA7-89A3-DC3635EB2B6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843" y="636035"/>
            <a:ext cx="6753225" cy="4067175"/>
          </a:xfrm>
          <a:prstGeom prst="rect">
            <a:avLst/>
          </a:prstGeom>
          <a:ln>
            <a:solidFill>
              <a:schemeClr val="accent2">
                <a:shade val="50000"/>
              </a:schemeClr>
            </a:solidFill>
          </a:ln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853EB9-C56A-45A8-BCE5-ABB6036F5232}"/>
              </a:ext>
            </a:extLst>
          </p:cNvPr>
          <p:cNvCxnSpPr>
            <a:cxnSpLocks/>
          </p:cNvCxnSpPr>
          <p:nvPr/>
        </p:nvCxnSpPr>
        <p:spPr>
          <a:xfrm flipH="1">
            <a:off x="1450180" y="1528761"/>
            <a:ext cx="7215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BB259F0-2BBC-4559-9127-93FC0BE70A97}"/>
              </a:ext>
            </a:extLst>
          </p:cNvPr>
          <p:cNvCxnSpPr>
            <a:cxnSpLocks/>
          </p:cNvCxnSpPr>
          <p:nvPr/>
        </p:nvCxnSpPr>
        <p:spPr>
          <a:xfrm flipH="1">
            <a:off x="3595108" y="6338886"/>
            <a:ext cx="7215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1216B8A-455B-4526-BD43-24B401A39744}"/>
              </a:ext>
            </a:extLst>
          </p:cNvPr>
          <p:cNvCxnSpPr>
            <a:cxnSpLocks/>
          </p:cNvCxnSpPr>
          <p:nvPr/>
        </p:nvCxnSpPr>
        <p:spPr>
          <a:xfrm flipH="1">
            <a:off x="1725214" y="2926555"/>
            <a:ext cx="7215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F7654992-239F-454D-9F83-80196A84115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52303" y="4774927"/>
            <a:ext cx="6178378" cy="1910078"/>
          </a:xfrm>
          <a:prstGeom prst="rect">
            <a:avLst/>
          </a:prstGeom>
          <a:ln>
            <a:solidFill>
              <a:schemeClr val="accent2">
                <a:shade val="50000"/>
              </a:schemeClr>
            </a:solidFill>
          </a:ln>
        </p:spPr>
      </p:pic>
      <p:sp>
        <p:nvSpPr>
          <p:cNvPr id="12" name="오른쪽으로 구부러진 화살표 11"/>
          <p:cNvSpPr/>
          <p:nvPr/>
        </p:nvSpPr>
        <p:spPr>
          <a:xfrm flipV="1">
            <a:off x="4316628" y="2496060"/>
            <a:ext cx="1309816" cy="2652581"/>
          </a:xfrm>
          <a:prstGeom prst="curvedRightArrow">
            <a:avLst>
              <a:gd name="adj1" fmla="val 22444"/>
              <a:gd name="adj2" fmla="val 50000"/>
              <a:gd name="adj3" fmla="val 187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830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7074" y="677309"/>
            <a:ext cx="5001659" cy="262775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BD7F4A-2220-4356-B7F5-42A4AB637C58}"/>
              </a:ext>
            </a:extLst>
          </p:cNvPr>
          <p:cNvSpPr txBox="1"/>
          <p:nvPr/>
        </p:nvSpPr>
        <p:spPr>
          <a:xfrm>
            <a:off x="0" y="171450"/>
            <a:ext cx="123944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b="1" kern="0" dirty="0">
                <a:solidFill>
                  <a:srgbClr val="000000"/>
                </a:solidFill>
                <a:ea typeface="HCR Batang" panose="02030504000101010101" pitchFamily="18" charset="-127"/>
              </a:rPr>
              <a:t>개선안 </a:t>
            </a:r>
            <a:r>
              <a:rPr lang="en-US" altLang="ko-KR" sz="2600" b="1" kern="0" dirty="0">
                <a:solidFill>
                  <a:srgbClr val="000000"/>
                </a:solidFill>
                <a:ea typeface="HCR Batang" panose="02030504000101010101" pitchFamily="18" charset="-127"/>
              </a:rPr>
              <a:t>3 : </a:t>
            </a:r>
            <a:r>
              <a:rPr lang="ko-KR" altLang="en-US" sz="2600" b="1" kern="0" dirty="0">
                <a:solidFill>
                  <a:srgbClr val="000000"/>
                </a:solidFill>
                <a:ea typeface="HCR Batang" panose="02030504000101010101" pitchFamily="18" charset="-127"/>
              </a:rPr>
              <a:t>매개변수로 입력하는 단어의 개수에 제한이 없도록 프로그램을 개선하라</a:t>
            </a:r>
            <a:endParaRPr lang="ko-KR" altLang="en-US" sz="2600" b="1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906158D-5389-4E62-8AA8-4AA6398CCB66}"/>
              </a:ext>
            </a:extLst>
          </p:cNvPr>
          <p:cNvCxnSpPr>
            <a:cxnSpLocks/>
          </p:cNvCxnSpPr>
          <p:nvPr/>
        </p:nvCxnSpPr>
        <p:spPr>
          <a:xfrm rot="10800000">
            <a:off x="10536409" y="2012059"/>
            <a:ext cx="844015" cy="402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4567" y="733195"/>
            <a:ext cx="5075564" cy="258288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9" name="오른쪽 화살표 8"/>
          <p:cNvSpPr/>
          <p:nvPr/>
        </p:nvSpPr>
        <p:spPr>
          <a:xfrm>
            <a:off x="4935558" y="1784734"/>
            <a:ext cx="1377108" cy="694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6697" y="3461056"/>
            <a:ext cx="5963040" cy="31931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39720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419</Words>
  <Application>Microsoft Office PowerPoint</Application>
  <PresentationFormat>와이드스크린</PresentationFormat>
  <Paragraphs>50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HCR Batang</vt:lpstr>
      <vt:lpstr>se-nanummyeongjo</vt:lpstr>
      <vt:lpstr>Spoqa Han Sans</vt:lpstr>
      <vt:lpstr>맑은 고딕</vt:lpstr>
      <vt:lpstr>Arial</vt:lpstr>
      <vt:lpstr>Office 테마</vt:lpstr>
      <vt:lpstr>운영체제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</dc:title>
  <dc:creator>이현수</dc:creator>
  <cp:lastModifiedBy>이현수</cp:lastModifiedBy>
  <cp:revision>28</cp:revision>
  <dcterms:created xsi:type="dcterms:W3CDTF">2021-03-30T11:07:06Z</dcterms:created>
  <dcterms:modified xsi:type="dcterms:W3CDTF">2021-04-06T01:26:06Z</dcterms:modified>
</cp:coreProperties>
</file>