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D7FA-A6DB-43C2-AC4E-8067523C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75682-CEC7-4092-ACAC-6B8C89A97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0966-A1BB-4598-837E-FFDEFD0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DB53C-D1A0-4955-890D-20EB1D44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315A1-6084-49A4-90A8-FDA7C398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0A94A-FF0A-4EDE-A1CE-0ED9EFAF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B40A3-6F91-4E11-95E5-C6BF6DA2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86F30-2BF5-4040-9F91-E2D0B6AD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98497-94BA-4670-8EB0-29B4258E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B9762-9338-4CFA-B0CA-3248472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78EC1-C143-4786-BC06-B9742A98B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9769C-6C5F-4659-BADA-D1B5CC49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E9376-FD3B-4A5E-A2FB-EE34D60C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28586-6B49-4C38-93D5-2C6C91FD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97B31-A7D8-48E4-AC6F-C324D8DD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0C00B-014C-4254-8FC2-BD84B666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7559B-2FEB-4579-A107-094EBA7B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CBBBA-2118-45FA-A61C-88CF15ED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E9B86-12E5-4A57-98AF-AAA5927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A324E-D9C1-4D15-A6C6-8562D1B6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1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E88C-D618-4162-B92E-38AB8DF6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BAE36-3440-45B1-A471-CFF20BC4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FE17-264E-4CC2-9D74-F46F7D95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A0D1E-4066-411F-874C-90CC185B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A4855-6576-4222-B9FE-1490A6AD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33D88-80F7-4972-A5B2-59C9ABF4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260-4258-43EF-BF7D-7E039FB5C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3E283-578A-4B99-83AB-BE27DBB5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E3685-142B-48BA-A22B-08EE71B3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06D59-D145-43C8-8EFB-D77D67E3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E3471-81FD-4DE3-BC71-3CDB3B1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5C83-B946-4D67-BC5B-38695FF2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3D46A-3C5E-4A4A-80C8-ED18724A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AD814-FAEF-4CAC-AE77-F6DD2808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3DF6B-8A57-4965-A60E-2D3DBC57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29CB0-87B3-4250-A19E-70B5AFE39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247E52-9ED2-4696-852E-517FAE18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6FADAB-ACBD-477E-AC79-E768D267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DA219A-8948-4613-9201-6E673D6A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F80D-8AD2-44BF-8BCB-AF5277B6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F3A41-D2B7-4F4B-A7EF-85C864A3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8E858C-3C65-4770-AB7C-F366B76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48133-EA9F-482D-8197-94F0D1FD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A57821-184B-4384-AB53-65B6B894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1F43E-403E-4E43-8AD7-D2C883C5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57310D-168B-48BC-8CCD-AC1DD335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DB23-F19F-4BF9-8623-347432A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8BDEF-7619-461C-B2DF-5DB661EA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5AC33-76F5-403F-830F-E5A26229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9F203-25BD-4D6B-BC8E-8B9DA68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B853B-E6DA-4A61-9794-772078E6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F14F2-3205-400E-A81F-3C4E3511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4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AD9B5-FFBE-4096-AD97-57FC4AFD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D59E13-3680-42A6-BB13-ACDFBA362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32A48-EF07-4E71-83B3-3A1361C46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0B7B8-C247-4822-9E2B-23B04222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15295-918F-41F0-A813-7AEBF882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970C4-9578-483D-AC89-B236076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2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64F090-A4D7-49D2-B1ED-0DFE9933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D6AD7-C813-4FEF-A92A-B6658600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C4180-7860-4D84-A2B2-ED95462B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7B7E-F4EE-4151-92A8-07F669AD18C3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BD6E4-4741-4A1C-ACC5-D062D63C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772B0-991F-4E97-A4DC-F5AFCE68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A391-7482-47E0-93D3-E12852225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1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648033" y="382012"/>
            <a:ext cx="5109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운영체제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360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2015305033 </a:t>
            </a:r>
            <a:r>
              <a:rPr lang="ko-KR" altLang="en-US" sz="2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박준영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6897460" y="2527729"/>
            <a:ext cx="4787914" cy="180000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333C1A-3AD4-4A10-A8E0-35452EA57E58}"/>
              </a:ext>
            </a:extLst>
          </p:cNvPr>
          <p:cNvSpPr txBox="1"/>
          <p:nvPr/>
        </p:nvSpPr>
        <p:spPr>
          <a:xfrm>
            <a:off x="6201001" y="2707729"/>
            <a:ext cx="45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Assignment_01 </a:t>
            </a:r>
            <a:r>
              <a:rPr lang="ko-KR" altLang="en-US" sz="24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홀수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9E7D0BF-C9A5-412D-9D3E-78C70776967A}"/>
              </a:ext>
            </a:extLst>
          </p:cNvPr>
          <p:cNvSpPr txBox="1"/>
          <p:nvPr/>
        </p:nvSpPr>
        <p:spPr>
          <a:xfrm>
            <a:off x="237667" y="192370"/>
            <a:ext cx="9510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개선안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4 : 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버퍼 오버플로우에 안전하도록 프로그램을 개선하라</a:t>
            </a:r>
            <a:endParaRPr lang="en-US" altLang="ko-KR" sz="240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fontAlgn="base"/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힌트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: gets 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가 아닌 입력내용의 길이를 정할 수 있는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fgets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를 사용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C183A2-F851-4742-A40E-CA6081A9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23" y="1179596"/>
            <a:ext cx="4887259" cy="15412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4BA685-645C-4A8C-97E8-7ADD8EB5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1" y="3170551"/>
            <a:ext cx="5949710" cy="1905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722001-EE13-4243-9397-011ACBE30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91" y="1230048"/>
            <a:ext cx="3558199" cy="1581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05F306-58FB-4BD0-95C9-399BFB36B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423" y="3171175"/>
            <a:ext cx="4505142" cy="190491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DF680B-AAE0-4906-A4E2-DDDD6C26D8D7}"/>
              </a:ext>
            </a:extLst>
          </p:cNvPr>
          <p:cNvCxnSpPr>
            <a:cxnSpLocks/>
          </p:cNvCxnSpPr>
          <p:nvPr/>
        </p:nvCxnSpPr>
        <p:spPr>
          <a:xfrm>
            <a:off x="6309312" y="1043779"/>
            <a:ext cx="0" cy="403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935BE-24B2-470C-9ADA-34F4AA65DE04}"/>
              </a:ext>
            </a:extLst>
          </p:cNvPr>
          <p:cNvSpPr txBox="1"/>
          <p:nvPr/>
        </p:nvSpPr>
        <p:spPr>
          <a:xfrm>
            <a:off x="63983" y="2831997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r>
              <a:rPr lang="en-US" altLang="ko-KR" sz="1600">
                <a:latin typeface="나눔스퀘어 Bold"/>
                <a:ea typeface="나눔스퀘어" panose="020B0600000101010101"/>
              </a:rPr>
              <a:t>&amp;</a:t>
            </a:r>
            <a:r>
              <a:rPr lang="ko-KR" altLang="en-US" sz="1600">
                <a:latin typeface="나눔스퀘어 Bold"/>
                <a:ea typeface="나눔스퀘어" panose="020B0600000101010101"/>
              </a:rPr>
              <a:t>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74B88-7DFF-4772-AA21-1D0D7EB47ACE}"/>
              </a:ext>
            </a:extLst>
          </p:cNvPr>
          <p:cNvSpPr txBox="1"/>
          <p:nvPr/>
        </p:nvSpPr>
        <p:spPr>
          <a:xfrm>
            <a:off x="6725423" y="2776741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r>
              <a:rPr lang="en-US" altLang="ko-KR" sz="1600">
                <a:latin typeface="나눔스퀘어 Bold"/>
                <a:ea typeface="나눔스퀘어" panose="020B0600000101010101"/>
              </a:rPr>
              <a:t>&amp;</a:t>
            </a:r>
            <a:r>
              <a:rPr lang="ko-KR" altLang="en-US" sz="1600">
                <a:latin typeface="나눔스퀘어 Bold"/>
                <a:ea typeface="나눔스퀘어" panose="020B0600000101010101"/>
              </a:rPr>
              <a:t>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A7526-0874-4E66-AC5B-1BA2D779C800}"/>
              </a:ext>
            </a:extLst>
          </p:cNvPr>
          <p:cNvSpPr/>
          <p:nvPr/>
        </p:nvSpPr>
        <p:spPr>
          <a:xfrm>
            <a:off x="6899834" y="1582614"/>
            <a:ext cx="4459828" cy="5509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EDA62-00F1-4844-9AF4-2F7838963023}"/>
              </a:ext>
            </a:extLst>
          </p:cNvPr>
          <p:cNvSpPr txBox="1"/>
          <p:nvPr/>
        </p:nvSpPr>
        <p:spPr>
          <a:xfrm>
            <a:off x="1787522" y="5446898"/>
            <a:ext cx="1088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gets()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함수는 표준 입출력에서 줄을 읽어 불러오기 때문에 제한이없이 줄을 읽고 저장함</a:t>
            </a:r>
            <a:endParaRPr lang="en-US" altLang="ko-KR" sz="16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앞에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buffer[30]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때문에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30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줄이 넘어가면 오버플로우가 발생한다</a:t>
            </a:r>
            <a:endParaRPr lang="en-US" altLang="ko-KR" sz="16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fgets()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함수는 입력 버퍼로부터 읽어 드릴 수 있는 최대크기 지정가능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9919D1-5358-4407-A227-E407786841CF}"/>
              </a:ext>
            </a:extLst>
          </p:cNvPr>
          <p:cNvSpPr/>
          <p:nvPr/>
        </p:nvSpPr>
        <p:spPr>
          <a:xfrm>
            <a:off x="1787522" y="5482374"/>
            <a:ext cx="8106755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7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94C788-81B4-470F-BC99-B0D8D6CFD5BC}"/>
              </a:ext>
            </a:extLst>
          </p:cNvPr>
          <p:cNvSpPr txBox="1"/>
          <p:nvPr/>
        </p:nvSpPr>
        <p:spPr>
          <a:xfrm>
            <a:off x="284560" y="447956"/>
            <a:ext cx="969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개선안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5 : 1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Line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에 여러개의 단어를 입력받을 수 있도록 개선하라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A41EA4-E83C-4957-AB83-592B494A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317114"/>
            <a:ext cx="5689579" cy="3989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53DE4A-2F7D-4391-B3B8-A90276080835}"/>
              </a:ext>
            </a:extLst>
          </p:cNvPr>
          <p:cNvSpPr txBox="1"/>
          <p:nvPr/>
        </p:nvSpPr>
        <p:spPr>
          <a:xfrm>
            <a:off x="391948" y="539575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1164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94C788-81B4-470F-BC99-B0D8D6CFD5BC}"/>
              </a:ext>
            </a:extLst>
          </p:cNvPr>
          <p:cNvSpPr txBox="1"/>
          <p:nvPr/>
        </p:nvSpPr>
        <p:spPr>
          <a:xfrm>
            <a:off x="284560" y="447956"/>
            <a:ext cx="969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개선안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5 : 1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Line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에 여러개의 단어를 입력받을 수 있도록 개선하라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05A8D6-80C0-4028-95B5-ED34713B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" y="1172895"/>
            <a:ext cx="6352501" cy="5446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79B36D-B0C0-469D-8563-0992E6CA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50" y="5060585"/>
            <a:ext cx="3290136" cy="15625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92D9DD-9A23-4F42-A505-FBC388536481}"/>
              </a:ext>
            </a:extLst>
          </p:cNvPr>
          <p:cNvSpPr/>
          <p:nvPr/>
        </p:nvSpPr>
        <p:spPr>
          <a:xfrm>
            <a:off x="514764" y="3610207"/>
            <a:ext cx="2751719" cy="2813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4156C-025C-47AA-B6A6-80024701A6F3}"/>
              </a:ext>
            </a:extLst>
          </p:cNvPr>
          <p:cNvSpPr/>
          <p:nvPr/>
        </p:nvSpPr>
        <p:spPr>
          <a:xfrm>
            <a:off x="436960" y="4007395"/>
            <a:ext cx="2567281" cy="2813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BB06F-A92B-4E63-978E-4AF44398A1EE}"/>
              </a:ext>
            </a:extLst>
          </p:cNvPr>
          <p:cNvSpPr/>
          <p:nvPr/>
        </p:nvSpPr>
        <p:spPr>
          <a:xfrm>
            <a:off x="284560" y="1957754"/>
            <a:ext cx="1298055" cy="2813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AD4E64-457B-42CE-AFDB-0EAB315A8672}"/>
              </a:ext>
            </a:extLst>
          </p:cNvPr>
          <p:cNvSpPr/>
          <p:nvPr/>
        </p:nvSpPr>
        <p:spPr>
          <a:xfrm>
            <a:off x="847267" y="5502278"/>
            <a:ext cx="2751718" cy="2813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798214-FB74-4374-A2B4-54372F86BE76}"/>
              </a:ext>
            </a:extLst>
          </p:cNvPr>
          <p:cNvCxnSpPr/>
          <p:nvPr/>
        </p:nvCxnSpPr>
        <p:spPr>
          <a:xfrm flipV="1">
            <a:off x="1582615" y="1324708"/>
            <a:ext cx="5076093" cy="7854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929D393-2EEA-467C-B81E-A8AED5C52389}"/>
              </a:ext>
            </a:extLst>
          </p:cNvPr>
          <p:cNvCxnSpPr>
            <a:stCxn id="5" idx="3"/>
          </p:cNvCxnSpPr>
          <p:nvPr/>
        </p:nvCxnSpPr>
        <p:spPr>
          <a:xfrm flipV="1">
            <a:off x="3266483" y="2332892"/>
            <a:ext cx="3392225" cy="14179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0ECFF0-B4A1-4E72-8B11-270214142D6C}"/>
              </a:ext>
            </a:extLst>
          </p:cNvPr>
          <p:cNvCxnSpPr/>
          <p:nvPr/>
        </p:nvCxnSpPr>
        <p:spPr>
          <a:xfrm flipV="1">
            <a:off x="3004241" y="3469530"/>
            <a:ext cx="3654467" cy="7156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B934FF-87F1-407C-B964-2FB43AE489E2}"/>
              </a:ext>
            </a:extLst>
          </p:cNvPr>
          <p:cNvCxnSpPr>
            <a:stCxn id="12" idx="3"/>
          </p:cNvCxnSpPr>
          <p:nvPr/>
        </p:nvCxnSpPr>
        <p:spPr>
          <a:xfrm flipV="1">
            <a:off x="3598985" y="4478215"/>
            <a:ext cx="3059723" cy="11647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9FD033-BD69-45B0-A2DB-065D068488E1}"/>
              </a:ext>
            </a:extLst>
          </p:cNvPr>
          <p:cNvSpPr txBox="1"/>
          <p:nvPr/>
        </p:nvSpPr>
        <p:spPr>
          <a:xfrm>
            <a:off x="6643147" y="1193270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문자열을 저장할 공간 생성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78B16-9988-4FC1-A138-A74CD790E91C}"/>
              </a:ext>
            </a:extLst>
          </p:cNvPr>
          <p:cNvSpPr txBox="1"/>
          <p:nvPr/>
        </p:nvSpPr>
        <p:spPr>
          <a:xfrm>
            <a:off x="6679168" y="2033698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Buffer</a:t>
            </a:r>
            <a:r>
              <a:rPr lang="ko-KR" altLang="en-US"/>
              <a:t>문자를 </a:t>
            </a:r>
            <a:r>
              <a:rPr lang="en-US" altLang="ko-KR"/>
              <a:t>“ “ 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스페이스바를 기준으로 자른다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03802-F3DA-4B12-9C84-4EA97722E22B}"/>
              </a:ext>
            </a:extLst>
          </p:cNvPr>
          <p:cNvSpPr txBox="1"/>
          <p:nvPr/>
        </p:nvSpPr>
        <p:spPr>
          <a:xfrm>
            <a:off x="6658708" y="2967335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Buffer</a:t>
            </a:r>
            <a:r>
              <a:rPr lang="ko-KR" altLang="en-US"/>
              <a:t>하나 하나씩 </a:t>
            </a:r>
            <a:r>
              <a:rPr lang="en-US" altLang="ko-KR"/>
              <a:t>“ “</a:t>
            </a:r>
            <a:r>
              <a:rPr lang="ko-KR" altLang="en-US"/>
              <a:t>이 나올때까지 분리하는 작업을 </a:t>
            </a:r>
            <a:r>
              <a:rPr lang="en-US" altLang="ko-KR"/>
              <a:t>NULL</a:t>
            </a:r>
            <a:r>
              <a:rPr lang="ko-KR" altLang="en-US"/>
              <a:t>이 나올때 까지 반복한다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17028-5C56-4044-9EE7-0267ECF77306}"/>
              </a:ext>
            </a:extLst>
          </p:cNvPr>
          <p:cNvSpPr txBox="1"/>
          <p:nvPr/>
        </p:nvSpPr>
        <p:spPr>
          <a:xfrm>
            <a:off x="6679168" y="409342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Strtok()</a:t>
            </a:r>
            <a:r>
              <a:rPr lang="ko-KR" altLang="en-US"/>
              <a:t>함수는 최종분리된 위치를 저장하기 때문에 마지막에 </a:t>
            </a:r>
            <a:r>
              <a:rPr lang="en-US" altLang="ko-KR"/>
              <a:t>NULL</a:t>
            </a:r>
            <a:r>
              <a:rPr lang="ko-KR" altLang="en-US"/>
              <a:t>로 다음 주소를 표시한다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2CF4CF-8339-436A-8191-51C9CE098F8F}"/>
              </a:ext>
            </a:extLst>
          </p:cNvPr>
          <p:cNvSpPr/>
          <p:nvPr/>
        </p:nvSpPr>
        <p:spPr>
          <a:xfrm>
            <a:off x="6679168" y="1193270"/>
            <a:ext cx="2871232" cy="46160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E8B83-8177-4DEF-8DC7-B0B27AB7DAA9}"/>
              </a:ext>
            </a:extLst>
          </p:cNvPr>
          <p:cNvSpPr/>
          <p:nvPr/>
        </p:nvSpPr>
        <p:spPr>
          <a:xfrm>
            <a:off x="6679168" y="2031162"/>
            <a:ext cx="3912632" cy="6417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CEEB04-6245-4508-B2F8-6A89E4CCA4F1}"/>
              </a:ext>
            </a:extLst>
          </p:cNvPr>
          <p:cNvSpPr/>
          <p:nvPr/>
        </p:nvSpPr>
        <p:spPr>
          <a:xfrm>
            <a:off x="6691868" y="3009596"/>
            <a:ext cx="3899932" cy="881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C5C036E-1A63-4DD1-A7E2-57F2C88DCE83}"/>
              </a:ext>
            </a:extLst>
          </p:cNvPr>
          <p:cNvSpPr/>
          <p:nvPr/>
        </p:nvSpPr>
        <p:spPr>
          <a:xfrm>
            <a:off x="6691868" y="4076039"/>
            <a:ext cx="389993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2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226099" y="302546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 설명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Google Shape;98;p15">
            <a:extLst>
              <a:ext uri="{FF2B5EF4-FFF2-40B4-BE49-F238E27FC236}">
                <a16:creationId xmlns:a16="http://schemas.microsoft.com/office/drawing/2014/main" id="{DE643440-430F-41C1-96CB-3BA4EFB03DB5}"/>
              </a:ext>
            </a:extLst>
          </p:cNvPr>
          <p:cNvSpPr txBox="1">
            <a:spLocks/>
          </p:cNvSpPr>
          <p:nvPr/>
        </p:nvSpPr>
        <p:spPr>
          <a:xfrm>
            <a:off x="272837" y="1683458"/>
            <a:ext cx="8702700" cy="28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ko-KR" altLang="en-US" sz="18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lr>
                <a:srgbClr val="222A35"/>
              </a:buClr>
              <a:buSzPts val="1800"/>
              <a:buFont typeface="Arial"/>
              <a:buChar char="•"/>
            </a:pP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실행 시 입력한 단어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입력된 단어 개수를 카운트</a:t>
            </a:r>
          </a:p>
          <a:p>
            <a:pPr marL="285750" indent="-17145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20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lr>
                <a:srgbClr val="222A35"/>
              </a:buClr>
              <a:buSzPts val="1800"/>
              <a:buFont typeface="Arial"/>
              <a:buChar char="•"/>
            </a:pP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실행 시 검색할 단어를 입력</a:t>
            </a:r>
          </a:p>
          <a:p>
            <a:pPr marL="285750" indent="-17145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20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lr>
                <a:srgbClr val="222A35"/>
              </a:buClr>
              <a:buSzPts val="1800"/>
              <a:buFont typeface="Arial"/>
              <a:buChar char="•"/>
            </a:pP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후 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단어씩 입력</a:t>
            </a:r>
            <a:endParaRPr lang="ko-KR" alt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20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lr>
                <a:srgbClr val="222A35"/>
              </a:buClr>
              <a:buSzPts val="1800"/>
              <a:buFont typeface="Arial"/>
              <a:buChar char="•"/>
            </a:pP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</a:t>
            </a: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입력하면 입력이 종료되고 입력된 단어 개수를 센다</a:t>
            </a:r>
            <a:r>
              <a:rPr lang="en-US" altLang="ko-KR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/>
              <a:buNone/>
            </a:pPr>
            <a:endParaRPr lang="ko-KR" altLang="en-US" sz="2000">
              <a:solidFill>
                <a:srgbClr val="222A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Clr>
                <a:srgbClr val="222A35"/>
              </a:buClr>
              <a:buSzPts val="1800"/>
              <a:buFont typeface="Arial"/>
              <a:buChar char="•"/>
            </a:pPr>
            <a:r>
              <a:rPr lang="ko-KR" altLang="en-US" sz="2000">
                <a:solidFill>
                  <a:srgbClr val="222A35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내용은 실행 시 입력한 매개변수 단어의 입력된 횟수</a:t>
            </a:r>
            <a:endParaRPr lang="ko-KR" altLang="en-US" sz="200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EBBE3E6-4FF3-4270-BE26-8F960E95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94" y="2932176"/>
            <a:ext cx="3238952" cy="1848108"/>
          </a:xfrm>
          <a:prstGeom prst="rect">
            <a:avLst/>
          </a:prstGeom>
        </p:spPr>
      </p:pic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3DBD8A9A-3D5C-4239-B155-1FC8CB2F7546}"/>
              </a:ext>
            </a:extLst>
          </p:cNvPr>
          <p:cNvSpPr txBox="1">
            <a:spLocks/>
          </p:cNvSpPr>
          <p:nvPr/>
        </p:nvSpPr>
        <p:spPr>
          <a:xfrm>
            <a:off x="9387279" y="4793224"/>
            <a:ext cx="4145357" cy="6750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altLang="ko-KR" sz="1100"/>
              <a:t>&lt; </a:t>
            </a:r>
            <a:r>
              <a:rPr lang="ko-KR" altLang="en-US" sz="1100"/>
              <a:t>실행 화면 </a:t>
            </a:r>
            <a:r>
              <a:rPr lang="en-US" altLang="ko-KR" sz="1100"/>
              <a:t>&gt; </a:t>
            </a:r>
            <a:endParaRPr lang="ko-KR" altLang="en-US" sz="11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DC728A-C964-498F-907A-61D27148DDC3}"/>
              </a:ext>
            </a:extLst>
          </p:cNvPr>
          <p:cNvCxnSpPr>
            <a:cxnSpLocks/>
          </p:cNvCxnSpPr>
          <p:nvPr/>
        </p:nvCxnSpPr>
        <p:spPr>
          <a:xfrm>
            <a:off x="7251032" y="2373225"/>
            <a:ext cx="952689" cy="7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D0D4B1-40BE-4CCF-A999-9BA47057A1A3}"/>
              </a:ext>
            </a:extLst>
          </p:cNvPr>
          <p:cNvCxnSpPr>
            <a:cxnSpLocks/>
          </p:cNvCxnSpPr>
          <p:nvPr/>
        </p:nvCxnSpPr>
        <p:spPr>
          <a:xfrm>
            <a:off x="5055079" y="3153064"/>
            <a:ext cx="3148642" cy="3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E72878-1CF7-4572-952C-49900A241727}"/>
              </a:ext>
            </a:extLst>
          </p:cNvPr>
          <p:cNvCxnSpPr>
            <a:cxnSpLocks/>
          </p:cNvCxnSpPr>
          <p:nvPr/>
        </p:nvCxnSpPr>
        <p:spPr>
          <a:xfrm flipV="1">
            <a:off x="7302260" y="4362726"/>
            <a:ext cx="901461" cy="25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14BB2D-6914-4D22-88AE-ADD592314C36}"/>
              </a:ext>
            </a:extLst>
          </p:cNvPr>
          <p:cNvSpPr/>
          <p:nvPr/>
        </p:nvSpPr>
        <p:spPr>
          <a:xfrm>
            <a:off x="8203721" y="3260785"/>
            <a:ext cx="405441" cy="6297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593740-5AB5-4456-A2F4-BF036C1B2B4B}"/>
              </a:ext>
            </a:extLst>
          </p:cNvPr>
          <p:cNvSpPr/>
          <p:nvPr/>
        </p:nvSpPr>
        <p:spPr>
          <a:xfrm>
            <a:off x="8269308" y="3063784"/>
            <a:ext cx="1469915" cy="19700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B46FB9-F794-40AB-8721-19FCE99CC59D}"/>
              </a:ext>
            </a:extLst>
          </p:cNvPr>
          <p:cNvSpPr/>
          <p:nvPr/>
        </p:nvSpPr>
        <p:spPr>
          <a:xfrm>
            <a:off x="8269308" y="3998234"/>
            <a:ext cx="546888" cy="6231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96145" y="365017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오류수정 </a:t>
            </a:r>
            <a:r>
              <a:rPr lang="en-US" altLang="ko-KR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&amp; </a:t>
            </a:r>
            <a:r>
              <a:rPr lang="ko-KR" altLang="en-US" sz="320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프로그램 개선</a:t>
            </a:r>
            <a:endParaRPr lang="ko-KR" altLang="en-US" sz="32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3DBD8A9A-3D5C-4239-B155-1FC8CB2F7546}"/>
              </a:ext>
            </a:extLst>
          </p:cNvPr>
          <p:cNvSpPr txBox="1">
            <a:spLocks/>
          </p:cNvSpPr>
          <p:nvPr/>
        </p:nvSpPr>
        <p:spPr>
          <a:xfrm>
            <a:off x="841562" y="1590433"/>
            <a:ext cx="7396664" cy="38787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>
                <a:solidFill>
                  <a:srgbClr val="00B0F0"/>
                </a:solidFill>
              </a:rPr>
              <a:t>오류수정 </a:t>
            </a:r>
            <a:r>
              <a:rPr lang="en-US" altLang="ko-KR" sz="1600">
                <a:solidFill>
                  <a:srgbClr val="00B0F0"/>
                </a:solidFill>
              </a:rPr>
              <a:t>:</a:t>
            </a:r>
            <a:r>
              <a:rPr lang="en-US" altLang="ko-KR" sz="160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문제 </a:t>
            </a:r>
            <a:r>
              <a:rPr lang="en-US" altLang="ko-KR" sz="1600"/>
              <a:t>1. Switch </a:t>
            </a:r>
            <a:r>
              <a:rPr lang="ko-KR" altLang="en-US" sz="1600"/>
              <a:t>문의 논리적 오류를 수정하라 </a:t>
            </a:r>
            <a:r>
              <a:rPr lang="en-US" altLang="ko-KR" sz="1600"/>
              <a:t>(</a:t>
            </a:r>
            <a:r>
              <a:rPr lang="ko-KR" altLang="en-US" sz="1600"/>
              <a:t>힌트 </a:t>
            </a:r>
            <a:r>
              <a:rPr lang="en-US" altLang="ko-KR" sz="1600"/>
              <a:t>: -h </a:t>
            </a:r>
            <a:r>
              <a:rPr lang="ko-KR" altLang="en-US" sz="1600"/>
              <a:t>옵션을 사용하였을 때 어떻게 동작하는가</a:t>
            </a:r>
            <a:r>
              <a:rPr lang="en-US" altLang="ko-KR" sz="1600"/>
              <a:t>?)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문제 </a:t>
            </a:r>
            <a:r>
              <a:rPr lang="en-US" altLang="ko-KR" sz="1600"/>
              <a:t>2. </a:t>
            </a:r>
            <a:r>
              <a:rPr lang="ko-KR" altLang="en-US" sz="1600"/>
              <a:t>매개변수 </a:t>
            </a:r>
            <a:r>
              <a:rPr lang="en-US" altLang="ko-KR" sz="1600"/>
              <a:t>Parsing </a:t>
            </a:r>
            <a:r>
              <a:rPr lang="ko-KR" altLang="en-US" sz="1600"/>
              <a:t>오류를 수정하라</a:t>
            </a: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문제</a:t>
            </a:r>
            <a:r>
              <a:rPr lang="en-US" altLang="ko-KR" sz="1600"/>
              <a:t> 3. printf_result()</a:t>
            </a:r>
            <a:r>
              <a:rPr lang="ko-KR" altLang="en-US" sz="1600"/>
              <a:t>함수가 올바르게 출력되도록 수정하라</a:t>
            </a:r>
            <a:r>
              <a:rPr lang="en-US" altLang="ko-KR" sz="1600"/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>
                <a:solidFill>
                  <a:srgbClr val="00B0F0"/>
                </a:solidFill>
              </a:rPr>
              <a:t>프로그램 개선 </a:t>
            </a:r>
            <a:r>
              <a:rPr lang="en-US" altLang="ko-KR" sz="1600">
                <a:solidFill>
                  <a:srgbClr val="00B0F0"/>
                </a:solidFill>
              </a:rPr>
              <a:t>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개선안 </a:t>
            </a:r>
            <a:r>
              <a:rPr lang="en-US" altLang="ko-KR" sz="1600"/>
              <a:t>1 : </a:t>
            </a:r>
            <a:r>
              <a:rPr lang="ko-KR" altLang="en-US" sz="1600"/>
              <a:t>표준 입출력 스트림</a:t>
            </a:r>
            <a:r>
              <a:rPr lang="en-US" altLang="ko-KR" sz="1600"/>
              <a:t>(stdout, stderr)</a:t>
            </a:r>
            <a:r>
              <a:rPr lang="ko-KR" altLang="en-US" sz="1600"/>
              <a:t>을 이용하여 출력하도록 프로그램을 개선하라</a:t>
            </a: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개선안 </a:t>
            </a:r>
            <a:r>
              <a:rPr lang="en-US" altLang="ko-KR" sz="1600"/>
              <a:t>2 : </a:t>
            </a:r>
            <a:r>
              <a:rPr lang="ko-KR" altLang="en-US" sz="1600"/>
              <a:t>결과를 파일로 출력하는 </a:t>
            </a:r>
            <a:r>
              <a:rPr lang="en-US" altLang="ko-KR" sz="1600"/>
              <a:t>–f(</a:t>
            </a:r>
            <a:r>
              <a:rPr lang="ko-KR" altLang="en-US" sz="1600"/>
              <a:t>파일명</a:t>
            </a:r>
            <a:r>
              <a:rPr lang="en-US" altLang="ko-KR" sz="1600"/>
              <a:t>) </a:t>
            </a:r>
            <a:r>
              <a:rPr lang="ko-KR" altLang="en-US" sz="1600"/>
              <a:t>옵션을 </a:t>
            </a:r>
            <a:r>
              <a:rPr lang="en-US" altLang="ko-KR" sz="1600"/>
              <a:t>switch </a:t>
            </a:r>
            <a:r>
              <a:rPr lang="ko-KR" altLang="en-US" sz="1600"/>
              <a:t>문에 추가하라</a:t>
            </a: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개선안 </a:t>
            </a:r>
            <a:r>
              <a:rPr lang="en-US" altLang="ko-KR" sz="1600"/>
              <a:t>3 : </a:t>
            </a:r>
            <a:r>
              <a:rPr lang="ko-KR" altLang="en-US" sz="1600"/>
              <a:t>매개변수로 입력하는 단어의 개수에 제한이 없도록 프로그램을 개선하라</a:t>
            </a: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개선안 </a:t>
            </a:r>
            <a:r>
              <a:rPr lang="en-US" altLang="ko-KR" sz="1600"/>
              <a:t>4 : </a:t>
            </a:r>
            <a:r>
              <a:rPr lang="ko-KR" altLang="en-US" sz="1600"/>
              <a:t>버퍼 오버플로우에 안전하도록 프로그램을 개선하라</a:t>
            </a:r>
            <a:endParaRPr lang="en-US" altLang="ko-KR" sz="1600"/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altLang="ko-KR" sz="1600"/>
              <a:t>              (</a:t>
            </a:r>
            <a:r>
              <a:rPr lang="ko-KR" altLang="en-US" sz="1600"/>
              <a:t>힌트 </a:t>
            </a:r>
            <a:r>
              <a:rPr lang="en-US" altLang="ko-KR" sz="1600"/>
              <a:t>: gets </a:t>
            </a:r>
            <a:r>
              <a:rPr lang="ko-KR" altLang="en-US" sz="1600"/>
              <a:t>가 아닌 입력내용의 길이를 정할 수 있는 </a:t>
            </a:r>
            <a:r>
              <a:rPr lang="en-US" altLang="ko-KR" sz="1600"/>
              <a:t>fgets</a:t>
            </a:r>
            <a:r>
              <a:rPr lang="ko-KR" altLang="en-US" sz="1600"/>
              <a:t>를 사용</a:t>
            </a:r>
            <a:r>
              <a:rPr lang="en-US" altLang="ko-KR" sz="1600"/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ko-KR" altLang="en-US" sz="1600"/>
              <a:t>개선안 </a:t>
            </a:r>
            <a:r>
              <a:rPr lang="en-US" altLang="ko-KR" sz="1600"/>
              <a:t>5 : 1</a:t>
            </a:r>
            <a:r>
              <a:rPr lang="ko-KR" altLang="en-US" sz="1600"/>
              <a:t>개 </a:t>
            </a:r>
            <a:r>
              <a:rPr lang="en-US" altLang="ko-KR" sz="1600"/>
              <a:t>Line</a:t>
            </a:r>
            <a:r>
              <a:rPr lang="ko-KR" altLang="en-US" sz="1600"/>
              <a:t>에 여러 개의 단어를 입력받을 수 있도록 개선하라</a:t>
            </a:r>
          </a:p>
        </p:txBody>
      </p:sp>
    </p:spTree>
    <p:extLst>
      <p:ext uri="{BB962C8B-B14F-4D97-AF65-F5344CB8AC3E}">
        <p14:creationId xmlns:p14="http://schemas.microsoft.com/office/powerpoint/2010/main" val="13459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67514" y="156896"/>
            <a:ext cx="749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나눔스퀘어 Bold"/>
                <a:ea typeface="나눔스퀘어" panose="020B0600000101010101"/>
              </a:rPr>
              <a:t>문제 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1. Switch 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문의 논리적 오류를 수정하라 </a:t>
            </a:r>
            <a:endParaRPr lang="en-US" altLang="ko-KR" sz="2400">
              <a:latin typeface="나눔스퀘어 Bold"/>
              <a:ea typeface="나눔스퀘어" panose="020B0600000101010101"/>
            </a:endParaRPr>
          </a:p>
          <a:p>
            <a:pPr fontAlgn="base"/>
            <a:r>
              <a:rPr lang="en-US" altLang="ko-KR" sz="2400">
                <a:latin typeface="나눔스퀘어 Bold"/>
                <a:ea typeface="나눔스퀘어" panose="020B0600000101010101"/>
              </a:rPr>
              <a:t>(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힌트 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: -h 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옵션을 사용하였을 때 어떻게 동작하는가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?)</a:t>
            </a:r>
            <a:endParaRPr lang="ko-KR" altLang="en-US" sz="2400" dirty="0">
              <a:latin typeface="나눔스퀘어 Bold"/>
              <a:ea typeface="나눔스퀘어" panose="020B0600000101010101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946598-1C97-4842-9E25-88F20FF1E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1" y="1481606"/>
            <a:ext cx="4947631" cy="1321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AF5D3-0BDB-4D1B-8047-503330E8D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1" y="4608224"/>
            <a:ext cx="4296375" cy="59090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2895241-0F9B-4B57-855B-71B13BA0A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73" y="1471460"/>
            <a:ext cx="4947631" cy="13603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756904-32D7-4597-BD86-EA39B259F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72" y="4608224"/>
            <a:ext cx="4947631" cy="519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5179FE-2446-479D-B8BE-AC27E70170BE}"/>
              </a:ext>
            </a:extLst>
          </p:cNvPr>
          <p:cNvSpPr txBox="1"/>
          <p:nvPr/>
        </p:nvSpPr>
        <p:spPr>
          <a:xfrm>
            <a:off x="526871" y="283542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ED472-8B67-42F4-A1D6-49F5B0B07EFD}"/>
              </a:ext>
            </a:extLst>
          </p:cNvPr>
          <p:cNvSpPr txBox="1"/>
          <p:nvPr/>
        </p:nvSpPr>
        <p:spPr>
          <a:xfrm>
            <a:off x="526871" y="521203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13B12-86E4-471C-BC98-C35A626A1BB6}"/>
              </a:ext>
            </a:extLst>
          </p:cNvPr>
          <p:cNvSpPr txBox="1"/>
          <p:nvPr/>
        </p:nvSpPr>
        <p:spPr>
          <a:xfrm>
            <a:off x="5882573" y="2835283"/>
            <a:ext cx="1456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1A35C-24A1-42A5-A8CB-F9F4047644C6}"/>
              </a:ext>
            </a:extLst>
          </p:cNvPr>
          <p:cNvSpPr txBox="1"/>
          <p:nvPr/>
        </p:nvSpPr>
        <p:spPr>
          <a:xfrm>
            <a:off x="5858251" y="519913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7293B-16A0-423B-A902-A69F63F02C37}"/>
              </a:ext>
            </a:extLst>
          </p:cNvPr>
          <p:cNvSpPr/>
          <p:nvPr/>
        </p:nvSpPr>
        <p:spPr>
          <a:xfrm>
            <a:off x="6281924" y="1981943"/>
            <a:ext cx="564353" cy="2454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748D5C-84BC-4284-BBC3-658EBDE76A32}"/>
              </a:ext>
            </a:extLst>
          </p:cNvPr>
          <p:cNvCxnSpPr/>
          <p:nvPr/>
        </p:nvCxnSpPr>
        <p:spPr>
          <a:xfrm>
            <a:off x="6846277" y="2227385"/>
            <a:ext cx="493030" cy="9582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62A42B-72AB-425E-B447-E7D02D86C18D}"/>
              </a:ext>
            </a:extLst>
          </p:cNvPr>
          <p:cNvSpPr txBox="1"/>
          <p:nvPr/>
        </p:nvSpPr>
        <p:spPr>
          <a:xfrm>
            <a:off x="6096000" y="3257772"/>
            <a:ext cx="391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case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문에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break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가 없어서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–h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를 입력해서 실행되도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default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의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printf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문까지 실행됨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697A9B-2783-494C-B3DC-70BC7304D020}"/>
              </a:ext>
            </a:extLst>
          </p:cNvPr>
          <p:cNvSpPr/>
          <p:nvPr/>
        </p:nvSpPr>
        <p:spPr>
          <a:xfrm>
            <a:off x="6095999" y="3292345"/>
            <a:ext cx="3917153" cy="796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F67EE8-67EA-4AB4-AE6B-5B46AD01B06F}"/>
              </a:ext>
            </a:extLst>
          </p:cNvPr>
          <p:cNvCxnSpPr/>
          <p:nvPr/>
        </p:nvCxnSpPr>
        <p:spPr>
          <a:xfrm>
            <a:off x="5627077" y="1058842"/>
            <a:ext cx="0" cy="5541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9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F9A1C9-C317-4E86-97F8-1A3B32DCF6A8}"/>
              </a:ext>
            </a:extLst>
          </p:cNvPr>
          <p:cNvSpPr txBox="1"/>
          <p:nvPr/>
        </p:nvSpPr>
        <p:spPr>
          <a:xfrm>
            <a:off x="316447" y="417178"/>
            <a:ext cx="597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나눔스퀘어 Bold"/>
                <a:ea typeface="나눔스퀘어" panose="020B0600000101010101"/>
              </a:rPr>
              <a:t>문제 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2. 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매개변수 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Parsing 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오류를 수정하라</a:t>
            </a:r>
            <a:endParaRPr lang="ko-KR" altLang="en-US" sz="2400" dirty="0">
              <a:latin typeface="나눔스퀘어 Bold"/>
              <a:ea typeface="나눔스퀘어" panose="020B060000010101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28638-E1CC-49FD-8B20-AFD693A7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1238842"/>
            <a:ext cx="4543425" cy="2486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79189F-5E63-4DFA-A11E-9AC6FC99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2" y="5769686"/>
            <a:ext cx="4543425" cy="4929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3A6344-5956-4181-BBE5-4AE6BF2F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48" y="1229318"/>
            <a:ext cx="4572000" cy="2495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3DA358-0C3E-44F3-BB5A-FF434DA02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146" y="5769686"/>
            <a:ext cx="4587462" cy="492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B0C2A-CE3D-4E57-B9DB-2AC2D332EF63}"/>
              </a:ext>
            </a:extLst>
          </p:cNvPr>
          <p:cNvSpPr txBox="1"/>
          <p:nvPr/>
        </p:nvSpPr>
        <p:spPr>
          <a:xfrm>
            <a:off x="391947" y="46789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20A2E-655F-450F-8DF2-2C604BB6E75B}"/>
              </a:ext>
            </a:extLst>
          </p:cNvPr>
          <p:cNvSpPr txBox="1"/>
          <p:nvPr/>
        </p:nvSpPr>
        <p:spPr>
          <a:xfrm>
            <a:off x="391947" y="631067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C1156-5D27-48A0-BBB8-E07A4751BED8}"/>
              </a:ext>
            </a:extLst>
          </p:cNvPr>
          <p:cNvSpPr txBox="1"/>
          <p:nvPr/>
        </p:nvSpPr>
        <p:spPr>
          <a:xfrm>
            <a:off x="5621948" y="378737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58795-EBE3-48D7-86F3-C6B9069F7F60}"/>
              </a:ext>
            </a:extLst>
          </p:cNvPr>
          <p:cNvSpPr txBox="1"/>
          <p:nvPr/>
        </p:nvSpPr>
        <p:spPr>
          <a:xfrm>
            <a:off x="5714608" y="626266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987E17-3A1C-44F8-B2F3-8944CEF41243}"/>
              </a:ext>
            </a:extLst>
          </p:cNvPr>
          <p:cNvCxnSpPr/>
          <p:nvPr/>
        </p:nvCxnSpPr>
        <p:spPr>
          <a:xfrm>
            <a:off x="5322277" y="1080683"/>
            <a:ext cx="0" cy="5541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44A50D-E5DF-4307-A0A0-E31B106545B6}"/>
              </a:ext>
            </a:extLst>
          </p:cNvPr>
          <p:cNvSpPr/>
          <p:nvPr/>
        </p:nvSpPr>
        <p:spPr>
          <a:xfrm>
            <a:off x="5551626" y="1863971"/>
            <a:ext cx="626434" cy="1951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3A164E-DA4A-44F3-B8AA-0C8F6919AA90}"/>
              </a:ext>
            </a:extLst>
          </p:cNvPr>
          <p:cNvCxnSpPr>
            <a:cxnSpLocks/>
          </p:cNvCxnSpPr>
          <p:nvPr/>
        </p:nvCxnSpPr>
        <p:spPr>
          <a:xfrm>
            <a:off x="6178060" y="1913493"/>
            <a:ext cx="796933" cy="22124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37D03F-7635-45B0-A7D7-7696C04BE751}"/>
              </a:ext>
            </a:extLst>
          </p:cNvPr>
          <p:cNvSpPr txBox="1"/>
          <p:nvPr/>
        </p:nvSpPr>
        <p:spPr>
          <a:xfrm>
            <a:off x="5931878" y="4153859"/>
            <a:ext cx="37865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argc 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입력한 문자 개수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argv : 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입력한 문자를 원소로 가지고 있는 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          2</a:t>
            </a:r>
            <a:r>
              <a:rPr lang="ko-KR" altLang="en-US" sz="14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차원 배열</a:t>
            </a:r>
            <a:endParaRPr lang="en-US" altLang="ko-KR" sz="14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endParaRPr lang="ko-KR" altLang="en-US" sz="16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1A21BC-2B5B-498F-B0BE-088892D56FB2}"/>
              </a:ext>
            </a:extLst>
          </p:cNvPr>
          <p:cNvSpPr/>
          <p:nvPr/>
        </p:nvSpPr>
        <p:spPr>
          <a:xfrm>
            <a:off x="5931876" y="4188431"/>
            <a:ext cx="5545016" cy="13196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89FD0-4873-4AB8-A331-995291870760}"/>
              </a:ext>
            </a:extLst>
          </p:cNvPr>
          <p:cNvSpPr txBox="1"/>
          <p:nvPr/>
        </p:nvSpPr>
        <p:spPr>
          <a:xfrm>
            <a:off x="5931876" y="4877134"/>
            <a:ext cx="411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매개변수를 카운터할때 </a:t>
            </a:r>
            <a:r>
              <a:rPr lang="en-US" altLang="ko-KR" sz="1400"/>
              <a:t>./main</a:t>
            </a:r>
            <a:r>
              <a:rPr lang="ko-KR" altLang="en-US" sz="1400"/>
              <a:t>까지 카운터해서 </a:t>
            </a:r>
            <a:r>
              <a:rPr lang="en-US" altLang="ko-KR" sz="1400"/>
              <a:t>argv++;</a:t>
            </a:r>
            <a:r>
              <a:rPr lang="ko-KR" altLang="en-US" sz="1400"/>
              <a:t>를 추가해서 </a:t>
            </a:r>
            <a:r>
              <a:rPr lang="en-US" altLang="ko-KR" sz="1400"/>
              <a:t>,./main</a:t>
            </a:r>
            <a:r>
              <a:rPr lang="ko-KR" altLang="en-US" sz="1400"/>
              <a:t>다음부터 나오게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A0D9A-0552-4B7D-B12A-960053ACC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82" y="3711589"/>
            <a:ext cx="3096493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81226" y="417178"/>
            <a:ext cx="8339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나눔스퀘어 Bold"/>
                <a:ea typeface="나눔스퀘어" panose="020B0600000101010101"/>
              </a:rPr>
              <a:t>문제 </a:t>
            </a:r>
            <a:r>
              <a:rPr lang="en-US" altLang="ko-KR" sz="2400">
                <a:latin typeface="나눔스퀘어 Bold"/>
                <a:ea typeface="나눔스퀘어" panose="020B0600000101010101"/>
              </a:rPr>
              <a:t>3. printf_result()</a:t>
            </a:r>
            <a:r>
              <a:rPr lang="ko-KR" altLang="en-US" sz="2400">
                <a:latin typeface="나눔스퀘어 Bold"/>
                <a:ea typeface="나눔스퀘어" panose="020B0600000101010101"/>
              </a:rPr>
              <a:t>함수가 올바르게 출력되도록 수정하라</a:t>
            </a:r>
            <a:endParaRPr lang="en-US" altLang="ko-KR" sz="2400" dirty="0">
              <a:latin typeface="나눔스퀘어 Bold"/>
              <a:ea typeface="나눔스퀘어" panose="020B0600000101010101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21D3873-FEEF-4B4E-AC3F-CFD70580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3" y="1129651"/>
            <a:ext cx="5483898" cy="17740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D615F3-171F-44A2-AED5-11EE7E64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86" y="1129651"/>
            <a:ext cx="5774501" cy="1774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70440-D14E-4015-B81E-868B54F9F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3" y="4602498"/>
            <a:ext cx="3528635" cy="17324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5DC12-1EFD-4C7F-AB5A-A4FC028B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985" y="4602498"/>
            <a:ext cx="3540359" cy="172739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8EF5DF-D80E-4C6F-A451-473859614982}"/>
              </a:ext>
            </a:extLst>
          </p:cNvPr>
          <p:cNvCxnSpPr/>
          <p:nvPr/>
        </p:nvCxnSpPr>
        <p:spPr>
          <a:xfrm>
            <a:off x="5744308" y="1058842"/>
            <a:ext cx="0" cy="5541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A5C2DE-ADDC-4478-B303-C2EB4005851D}"/>
              </a:ext>
            </a:extLst>
          </p:cNvPr>
          <p:cNvSpPr txBox="1"/>
          <p:nvPr/>
        </p:nvSpPr>
        <p:spPr>
          <a:xfrm>
            <a:off x="119733" y="637621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5B73B-5EB2-4559-AF12-DED0639588D1}"/>
              </a:ext>
            </a:extLst>
          </p:cNvPr>
          <p:cNvSpPr txBox="1"/>
          <p:nvPr/>
        </p:nvSpPr>
        <p:spPr>
          <a:xfrm>
            <a:off x="119732" y="298521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35B3-330A-41C7-BC15-409835A299B9}"/>
              </a:ext>
            </a:extLst>
          </p:cNvPr>
          <p:cNvSpPr txBox="1"/>
          <p:nvPr/>
        </p:nvSpPr>
        <p:spPr>
          <a:xfrm>
            <a:off x="5856309" y="297030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E295C-A1C1-4DE6-B1A9-F1550872FAA4}"/>
              </a:ext>
            </a:extLst>
          </p:cNvPr>
          <p:cNvSpPr txBox="1"/>
          <p:nvPr/>
        </p:nvSpPr>
        <p:spPr>
          <a:xfrm>
            <a:off x="5884985" y="637621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CF6A2-6863-4898-90D6-D806C1B42740}"/>
              </a:ext>
            </a:extLst>
          </p:cNvPr>
          <p:cNvSpPr/>
          <p:nvPr/>
        </p:nvSpPr>
        <p:spPr>
          <a:xfrm>
            <a:off x="6213128" y="2254919"/>
            <a:ext cx="1037903" cy="21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B48383-5892-4A96-B97B-27219578FFD8}"/>
              </a:ext>
            </a:extLst>
          </p:cNvPr>
          <p:cNvCxnSpPr>
            <a:cxnSpLocks/>
          </p:cNvCxnSpPr>
          <p:nvPr/>
        </p:nvCxnSpPr>
        <p:spPr>
          <a:xfrm>
            <a:off x="6993240" y="2473569"/>
            <a:ext cx="174468" cy="83529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2C3A6A-9661-4046-8B7D-EDB5045FC60C}"/>
              </a:ext>
            </a:extLst>
          </p:cNvPr>
          <p:cNvSpPr txBox="1"/>
          <p:nvPr/>
        </p:nvSpPr>
        <p:spPr>
          <a:xfrm>
            <a:off x="5964558" y="3350164"/>
            <a:ext cx="391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while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문 동작동안 </a:t>
            </a:r>
            <a:r>
              <a:rPr lang="en-US" altLang="ko-KR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entries</a:t>
            </a:r>
            <a:r>
              <a:rPr lang="ko-KR" altLang="en-US" sz="1600"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값의 변화가 없어서 같은 값이 계속 출력됨</a:t>
            </a:r>
            <a:endParaRPr lang="en-US" altLang="ko-KR" sz="1600"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9E25BC-BDB2-4B4D-85F0-23202786F6F8}"/>
              </a:ext>
            </a:extLst>
          </p:cNvPr>
          <p:cNvSpPr/>
          <p:nvPr/>
        </p:nvSpPr>
        <p:spPr>
          <a:xfrm>
            <a:off x="5964558" y="3394707"/>
            <a:ext cx="4035227" cy="5815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84560" y="447956"/>
            <a:ext cx="11814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200">
                <a:latin typeface="HY중고딕" panose="02030600000101010101" pitchFamily="18" charset="-127"/>
                <a:ea typeface="HY중고딕" panose="02030600000101010101" pitchFamily="18" charset="-127"/>
              </a:rPr>
              <a:t>개선안 </a:t>
            </a:r>
            <a:r>
              <a:rPr lang="en-US" altLang="ko-KR" sz="2200">
                <a:latin typeface="HY중고딕" panose="02030600000101010101" pitchFamily="18" charset="-127"/>
                <a:ea typeface="HY중고딕" panose="02030600000101010101" pitchFamily="18" charset="-127"/>
              </a:rPr>
              <a:t>1 : </a:t>
            </a:r>
            <a:r>
              <a:rPr lang="ko-KR" altLang="en-US" sz="2200">
                <a:latin typeface="HY중고딕" panose="02030600000101010101" pitchFamily="18" charset="-127"/>
                <a:ea typeface="HY중고딕" panose="02030600000101010101" pitchFamily="18" charset="-127"/>
              </a:rPr>
              <a:t>표준 입출력 스트림</a:t>
            </a:r>
            <a:r>
              <a:rPr lang="en-US" altLang="ko-KR" sz="2200">
                <a:latin typeface="HY중고딕" panose="02030600000101010101" pitchFamily="18" charset="-127"/>
                <a:ea typeface="HY중고딕" panose="02030600000101010101" pitchFamily="18" charset="-127"/>
              </a:rPr>
              <a:t>(stdout, stderr)</a:t>
            </a:r>
            <a:r>
              <a:rPr lang="ko-KR" altLang="en-US" sz="2200">
                <a:latin typeface="HY중고딕" panose="02030600000101010101" pitchFamily="18" charset="-127"/>
                <a:ea typeface="HY중고딕" panose="02030600000101010101" pitchFamily="18" charset="-127"/>
              </a:rPr>
              <a:t>을 이용하여 출력하도록 프로그램을 개선하라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506C646-CAC3-4BC4-9FDB-99073312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3" y="1347892"/>
            <a:ext cx="5305424" cy="1790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AECEB5-D89F-438C-8DBB-CE0C7533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3" y="3317932"/>
            <a:ext cx="5305425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BB5997-C28E-4DAC-BABD-F72575B5C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85" y="3317932"/>
            <a:ext cx="6224262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81E4F-B8FA-42E2-9789-26CB84086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53" y="1373557"/>
            <a:ext cx="6259016" cy="179003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578F2E-9105-4D74-B83B-64CBD3141165}"/>
              </a:ext>
            </a:extLst>
          </p:cNvPr>
          <p:cNvCxnSpPr>
            <a:cxnSpLocks/>
          </p:cNvCxnSpPr>
          <p:nvPr/>
        </p:nvCxnSpPr>
        <p:spPr>
          <a:xfrm>
            <a:off x="5589984" y="1058842"/>
            <a:ext cx="0" cy="32582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F42517-B4E1-4B6A-BBBA-26CFFECE37B3}"/>
              </a:ext>
            </a:extLst>
          </p:cNvPr>
          <p:cNvSpPr txBox="1"/>
          <p:nvPr/>
        </p:nvSpPr>
        <p:spPr>
          <a:xfrm>
            <a:off x="2182879" y="41370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7FDEF-6E16-409E-9419-258CF4B29637}"/>
              </a:ext>
            </a:extLst>
          </p:cNvPr>
          <p:cNvSpPr txBox="1"/>
          <p:nvPr/>
        </p:nvSpPr>
        <p:spPr>
          <a:xfrm>
            <a:off x="8223454" y="41478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EEC38-02D4-48D0-B54F-16C7FACFCB5C}"/>
              </a:ext>
            </a:extLst>
          </p:cNvPr>
          <p:cNvSpPr txBox="1"/>
          <p:nvPr/>
        </p:nvSpPr>
        <p:spPr>
          <a:xfrm>
            <a:off x="391947" y="4654062"/>
            <a:ext cx="11707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stdout : </a:t>
            </a:r>
            <a:r>
              <a:rPr lang="ko-KR" altLang="en-US"/>
              <a:t>표준 출력 스트림</a:t>
            </a:r>
            <a:r>
              <a:rPr lang="en-US" altLang="ko-KR"/>
              <a:t> </a:t>
            </a:r>
          </a:p>
          <a:p>
            <a:r>
              <a:rPr lang="en-US" altLang="ko-KR"/>
              <a:t>stderr : </a:t>
            </a:r>
            <a:r>
              <a:rPr lang="ko-KR" altLang="en-US"/>
              <a:t>표준 오류 스트림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printf(const char *format, … )   </a:t>
            </a:r>
            <a:r>
              <a:rPr lang="ko-KR" altLang="en-US"/>
              <a:t>와  </a:t>
            </a:r>
            <a:r>
              <a:rPr lang="en-US" altLang="ko-KR"/>
              <a:t>fprintf(FILE *stream, const char *format, … ) </a:t>
            </a:r>
            <a:r>
              <a:rPr lang="ko-KR" altLang="en-US"/>
              <a:t>차이</a:t>
            </a:r>
            <a:endParaRPr lang="en-US" altLang="ko-KR"/>
          </a:p>
          <a:p>
            <a:r>
              <a:rPr lang="en-US" altLang="ko-KR"/>
              <a:t>printf</a:t>
            </a:r>
            <a:r>
              <a:rPr lang="ko-KR" altLang="en-US"/>
              <a:t>는 표준 출력 스트림 </a:t>
            </a:r>
            <a:r>
              <a:rPr lang="en-US" altLang="ko-KR"/>
              <a:t>stdout</a:t>
            </a:r>
            <a:r>
              <a:rPr lang="ko-KR" altLang="en-US"/>
              <a:t>에 일련의 문자와 값의 형식을 지정하고 출력하고</a:t>
            </a:r>
            <a:endParaRPr lang="en-US" altLang="ko-KR"/>
          </a:p>
          <a:p>
            <a:r>
              <a:rPr lang="en-US" altLang="ko-KR"/>
              <a:t>fprintf</a:t>
            </a:r>
            <a:r>
              <a:rPr lang="ko-KR" altLang="en-US"/>
              <a:t>는 문자와 값을 형식화하여 출력 </a:t>
            </a:r>
            <a:r>
              <a:rPr lang="en-US" altLang="ko-KR"/>
              <a:t>stream</a:t>
            </a:r>
            <a:r>
              <a:rPr lang="ko-KR" altLang="en-US"/>
              <a:t>에 쓰게됩니다 </a:t>
            </a:r>
            <a:r>
              <a:rPr lang="en-US" altLang="ko-KR"/>
              <a:t>(stdout</a:t>
            </a:r>
            <a:r>
              <a:rPr lang="ko-KR" altLang="en-US"/>
              <a:t>은 프로그램 출력데이터를 기록하는 스트림</a:t>
            </a:r>
            <a:r>
              <a:rPr lang="en-US" altLang="ko-KR"/>
              <a:t>)</a:t>
            </a:r>
          </a:p>
          <a:p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두 동작은 동일합니다 </a:t>
            </a:r>
            <a:endParaRPr lang="en-US" alt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10BF0C-F7FC-41B2-A1C0-7FF07F31068B}"/>
              </a:ext>
            </a:extLst>
          </p:cNvPr>
          <p:cNvSpPr/>
          <p:nvPr/>
        </p:nvSpPr>
        <p:spPr>
          <a:xfrm>
            <a:off x="391947" y="4654062"/>
            <a:ext cx="11707541" cy="2079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7F23EB-6F5D-4916-8001-ACCE1312312B}"/>
              </a:ext>
            </a:extLst>
          </p:cNvPr>
          <p:cNvSpPr/>
          <p:nvPr/>
        </p:nvSpPr>
        <p:spPr>
          <a:xfrm>
            <a:off x="6004564" y="2332830"/>
            <a:ext cx="1392698" cy="2421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EA9986-DE26-4D75-8678-7C2804973578}"/>
              </a:ext>
            </a:extLst>
          </p:cNvPr>
          <p:cNvSpPr/>
          <p:nvPr/>
        </p:nvSpPr>
        <p:spPr>
          <a:xfrm>
            <a:off x="6004564" y="3514341"/>
            <a:ext cx="1246468" cy="2117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4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1F6F00-8067-442C-82F2-F7281BFF9C50}"/>
              </a:ext>
            </a:extLst>
          </p:cNvPr>
          <p:cNvSpPr txBox="1"/>
          <p:nvPr/>
        </p:nvSpPr>
        <p:spPr>
          <a:xfrm>
            <a:off x="284560" y="447956"/>
            <a:ext cx="10650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나눔스퀘어" panose="020B0600000101010101"/>
              </a:rPr>
              <a:t>개선안 </a:t>
            </a:r>
            <a:r>
              <a:rPr lang="en-US" altLang="ko-KR" sz="2400">
                <a:latin typeface="나눔스퀘어" panose="020B0600000101010101"/>
              </a:rPr>
              <a:t>2 : </a:t>
            </a:r>
            <a:r>
              <a:rPr lang="ko-KR" altLang="en-US" sz="2400">
                <a:latin typeface="나눔스퀘어" panose="020B0600000101010101"/>
              </a:rPr>
              <a:t>결과를 파일로 출력하는 </a:t>
            </a:r>
            <a:r>
              <a:rPr lang="en-US" altLang="ko-KR" sz="2400">
                <a:latin typeface="나눔스퀘어" panose="020B0600000101010101"/>
              </a:rPr>
              <a:t>–f[</a:t>
            </a:r>
            <a:r>
              <a:rPr lang="ko-KR" altLang="en-US" sz="2400">
                <a:latin typeface="나눔스퀘어" panose="020B0600000101010101"/>
              </a:rPr>
              <a:t>파일명</a:t>
            </a:r>
            <a:r>
              <a:rPr lang="en-US" altLang="ko-KR" sz="2400">
                <a:latin typeface="나눔스퀘어" panose="020B0600000101010101"/>
              </a:rPr>
              <a:t>] </a:t>
            </a:r>
            <a:r>
              <a:rPr lang="ko-KR" altLang="en-US" sz="2400">
                <a:latin typeface="나눔스퀘어" panose="020B0600000101010101"/>
              </a:rPr>
              <a:t>옵션을 </a:t>
            </a:r>
            <a:r>
              <a:rPr lang="en-US" altLang="ko-KR" sz="2400">
                <a:latin typeface="나눔스퀘어" panose="020B0600000101010101"/>
              </a:rPr>
              <a:t>switch </a:t>
            </a:r>
            <a:r>
              <a:rPr lang="ko-KR" altLang="en-US" sz="2400">
                <a:latin typeface="나눔스퀘어" panose="020B0600000101010101"/>
              </a:rPr>
              <a:t>문에 추가하라</a:t>
            </a:r>
            <a:endParaRPr lang="ko-KR" altLang="en-US" sz="2400" dirty="0">
              <a:latin typeface="나눔스퀘어" panose="020B060000010101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226BE-4F0B-4E9E-BFF2-45137D0D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8" y="2324934"/>
            <a:ext cx="4857750" cy="2381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7DF90-900F-45C9-BD10-ACE72C40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1" y="4724400"/>
            <a:ext cx="5219700" cy="2133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ECA98-C753-40F1-9197-6C3D89F2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14" y="5650675"/>
            <a:ext cx="4598955" cy="1207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90F853-C5DF-4E69-9219-EBD8DF91C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48" y="1093900"/>
            <a:ext cx="2009775" cy="1219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744222-7072-4BE5-B094-5CDE6C560F8A}"/>
              </a:ext>
            </a:extLst>
          </p:cNvPr>
          <p:cNvSpPr/>
          <p:nvPr/>
        </p:nvSpPr>
        <p:spPr>
          <a:xfrm>
            <a:off x="458989" y="1650914"/>
            <a:ext cx="971226" cy="4779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70175-801A-4434-A88D-CBD0B5F5D7B2}"/>
              </a:ext>
            </a:extLst>
          </p:cNvPr>
          <p:cNvCxnSpPr>
            <a:stCxn id="11" idx="3"/>
          </p:cNvCxnSpPr>
          <p:nvPr/>
        </p:nvCxnSpPr>
        <p:spPr>
          <a:xfrm flipV="1">
            <a:off x="1430215" y="1650914"/>
            <a:ext cx="1207477" cy="238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5FD45F-1678-4946-A28C-FA04B2A054B2}"/>
              </a:ext>
            </a:extLst>
          </p:cNvPr>
          <p:cNvSpPr txBox="1"/>
          <p:nvPr/>
        </p:nvSpPr>
        <p:spPr>
          <a:xfrm>
            <a:off x="2919046" y="1289538"/>
            <a:ext cx="58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실행창에 </a:t>
            </a:r>
            <a:r>
              <a:rPr lang="en-US" altLang="ko-KR"/>
              <a:t>-f</a:t>
            </a:r>
            <a:r>
              <a:rPr lang="ko-KR" altLang="en-US"/>
              <a:t>입력시 </a:t>
            </a:r>
            <a:r>
              <a:rPr lang="en-US" altLang="ko-KR"/>
              <a:t>save</a:t>
            </a:r>
            <a:r>
              <a:rPr lang="ko-KR" altLang="en-US"/>
              <a:t>변수를 </a:t>
            </a:r>
            <a:r>
              <a:rPr lang="en-US" altLang="ko-KR"/>
              <a:t>1</a:t>
            </a:r>
            <a:r>
              <a:rPr lang="ko-KR" altLang="en-US"/>
              <a:t>로 만들어  결과값을 파일로 출력하도록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2895A3-A54D-412D-ACB7-5DA4CCAAB2B3}"/>
              </a:ext>
            </a:extLst>
          </p:cNvPr>
          <p:cNvSpPr/>
          <p:nvPr/>
        </p:nvSpPr>
        <p:spPr>
          <a:xfrm>
            <a:off x="458988" y="2578057"/>
            <a:ext cx="2917257" cy="2920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AF5A02-5A4C-44EF-9AD6-7A7D0413B686}"/>
              </a:ext>
            </a:extLst>
          </p:cNvPr>
          <p:cNvCxnSpPr>
            <a:cxnSpLocks/>
          </p:cNvCxnSpPr>
          <p:nvPr/>
        </p:nvCxnSpPr>
        <p:spPr>
          <a:xfrm flipV="1">
            <a:off x="3376245" y="2548007"/>
            <a:ext cx="2063263" cy="149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F0BF4B-A7A1-4BC6-B683-BE7881EBF944}"/>
              </a:ext>
            </a:extLst>
          </p:cNvPr>
          <p:cNvCxnSpPr>
            <a:cxnSpLocks/>
          </p:cNvCxnSpPr>
          <p:nvPr/>
        </p:nvCxnSpPr>
        <p:spPr>
          <a:xfrm>
            <a:off x="1641231" y="4436994"/>
            <a:ext cx="4314092" cy="2755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A2132F-641F-4A6B-9393-63153217CDE0}"/>
              </a:ext>
            </a:extLst>
          </p:cNvPr>
          <p:cNvCxnSpPr>
            <a:cxnSpLocks/>
          </p:cNvCxnSpPr>
          <p:nvPr/>
        </p:nvCxnSpPr>
        <p:spPr>
          <a:xfrm flipV="1">
            <a:off x="5169877" y="3698152"/>
            <a:ext cx="2081155" cy="93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A939D7-414F-4538-9E06-9083F2530690}"/>
              </a:ext>
            </a:extLst>
          </p:cNvPr>
          <p:cNvSpPr/>
          <p:nvPr/>
        </p:nvSpPr>
        <p:spPr>
          <a:xfrm>
            <a:off x="575324" y="3567358"/>
            <a:ext cx="4571107" cy="4479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FAB2BF-D812-441C-AA75-7A64E426F593}"/>
              </a:ext>
            </a:extLst>
          </p:cNvPr>
          <p:cNvSpPr/>
          <p:nvPr/>
        </p:nvSpPr>
        <p:spPr>
          <a:xfrm>
            <a:off x="458762" y="4276772"/>
            <a:ext cx="1182469" cy="2681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E1266-8D23-4AE1-9E28-F2A10C53F117}"/>
              </a:ext>
            </a:extLst>
          </p:cNvPr>
          <p:cNvSpPr txBox="1"/>
          <p:nvPr/>
        </p:nvSpPr>
        <p:spPr>
          <a:xfrm>
            <a:off x="5609960" y="2128821"/>
            <a:ext cx="542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File *fopen()</a:t>
            </a:r>
            <a:r>
              <a:rPr lang="ko-KR" altLang="en-US"/>
              <a:t>은 열을 파일의 이름과 파일 접근모드를 설정해줍니다 여기선 </a:t>
            </a:r>
            <a:r>
              <a:rPr lang="en-US" altLang="ko-KR"/>
              <a:t>result.txt</a:t>
            </a:r>
            <a:r>
              <a:rPr lang="ko-KR" altLang="en-US"/>
              <a:t>파일을 쓰기모드로 접근했습니다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7C603-F3AA-42F9-BF4B-0C03A0F6191C}"/>
              </a:ext>
            </a:extLst>
          </p:cNvPr>
          <p:cNvSpPr txBox="1"/>
          <p:nvPr/>
        </p:nvSpPr>
        <p:spPr>
          <a:xfrm>
            <a:off x="7251032" y="3247292"/>
            <a:ext cx="403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위에 </a:t>
            </a:r>
            <a:r>
              <a:rPr lang="en-US" altLang="ko-KR"/>
              <a:t>case</a:t>
            </a:r>
            <a:r>
              <a:rPr lang="ko-KR" altLang="en-US"/>
              <a:t>문에 </a:t>
            </a:r>
            <a:r>
              <a:rPr lang="en-US" altLang="ko-KR"/>
              <a:t>–f</a:t>
            </a:r>
            <a:r>
              <a:rPr lang="ko-KR" altLang="en-US"/>
              <a:t>실행된다면 </a:t>
            </a:r>
            <a:r>
              <a:rPr lang="en-US" altLang="ko-KR"/>
              <a:t>save</a:t>
            </a:r>
            <a:r>
              <a:rPr lang="ko-KR" altLang="en-US"/>
              <a:t>변수가 </a:t>
            </a:r>
            <a:r>
              <a:rPr lang="en-US" altLang="ko-KR"/>
              <a:t>1</a:t>
            </a:r>
            <a:r>
              <a:rPr lang="ko-KR" altLang="en-US"/>
              <a:t>이되는데 만약 </a:t>
            </a:r>
            <a:r>
              <a:rPr lang="en-US" altLang="ko-KR"/>
              <a:t>save</a:t>
            </a:r>
            <a:r>
              <a:rPr lang="ko-KR" altLang="en-US"/>
              <a:t>변수가 </a:t>
            </a:r>
            <a:r>
              <a:rPr lang="en-US" altLang="ko-KR"/>
              <a:t>1</a:t>
            </a:r>
            <a:r>
              <a:rPr lang="ko-KR" altLang="en-US"/>
              <a:t>이된다면 </a:t>
            </a:r>
            <a:r>
              <a:rPr lang="en-US" altLang="ko-KR"/>
              <a:t>fout</a:t>
            </a:r>
            <a:r>
              <a:rPr lang="ko-KR" altLang="en-US"/>
              <a:t>포인터가 지정하는 파일에 결과값을 입력하게됩니다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E29811-E1B7-4D47-8CBC-B1B9DCB4B49A}"/>
              </a:ext>
            </a:extLst>
          </p:cNvPr>
          <p:cNvSpPr txBox="1"/>
          <p:nvPr/>
        </p:nvSpPr>
        <p:spPr>
          <a:xfrm>
            <a:off x="6096000" y="4642762"/>
            <a:ext cx="417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아까 파일을 열었으니 </a:t>
            </a:r>
            <a:r>
              <a:rPr lang="en-US" altLang="ko-KR"/>
              <a:t>fclose</a:t>
            </a:r>
            <a:r>
              <a:rPr lang="ko-KR" altLang="en-US"/>
              <a:t>를 이용해 파일을 닫습니다</a:t>
            </a:r>
            <a:endParaRPr lang="en-US" altLang="ko-KR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44ECF2-57DA-405C-9B02-C524D83D3697}"/>
              </a:ext>
            </a:extLst>
          </p:cNvPr>
          <p:cNvSpPr/>
          <p:nvPr/>
        </p:nvSpPr>
        <p:spPr>
          <a:xfrm>
            <a:off x="3004241" y="1289538"/>
            <a:ext cx="5811513" cy="729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130FA-F7C0-4880-9CF4-09153FC95BAC}"/>
              </a:ext>
            </a:extLst>
          </p:cNvPr>
          <p:cNvSpPr/>
          <p:nvPr/>
        </p:nvSpPr>
        <p:spPr>
          <a:xfrm>
            <a:off x="5672814" y="2085832"/>
            <a:ext cx="5205233" cy="10212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ED3291-9655-421B-A278-0F59EF81DEC4}"/>
              </a:ext>
            </a:extLst>
          </p:cNvPr>
          <p:cNvSpPr/>
          <p:nvPr/>
        </p:nvSpPr>
        <p:spPr>
          <a:xfrm>
            <a:off x="7274478" y="3260533"/>
            <a:ext cx="3951965" cy="1187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D159C9-7C84-45C4-A120-C245A610F46F}"/>
              </a:ext>
            </a:extLst>
          </p:cNvPr>
          <p:cNvSpPr/>
          <p:nvPr/>
        </p:nvSpPr>
        <p:spPr>
          <a:xfrm>
            <a:off x="6096000" y="4601064"/>
            <a:ext cx="4038291" cy="6880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08DDD7-A585-4189-8A83-D0FC6DE67C0D}"/>
              </a:ext>
            </a:extLst>
          </p:cNvPr>
          <p:cNvSpPr txBox="1"/>
          <p:nvPr/>
        </p:nvSpPr>
        <p:spPr>
          <a:xfrm>
            <a:off x="284560" y="447956"/>
            <a:ext cx="11798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개선안 </a:t>
            </a:r>
            <a:r>
              <a:rPr lang="en-US" altLang="ko-KR" sz="2400">
                <a:latin typeface="HY중고딕" panose="02030600000101010101" pitchFamily="18" charset="-127"/>
                <a:ea typeface="HY중고딕" panose="02030600000101010101" pitchFamily="18" charset="-127"/>
              </a:rPr>
              <a:t>3 : </a:t>
            </a:r>
            <a:r>
              <a:rPr lang="ko-KR" altLang="en-US" sz="2400">
                <a:latin typeface="HY중고딕" panose="02030600000101010101" pitchFamily="18" charset="-127"/>
                <a:ea typeface="HY중고딕" panose="02030600000101010101" pitchFamily="18" charset="-127"/>
              </a:rPr>
              <a:t>매개변수로 입력하는 단어의 개수에 제한이 없도록 프로그램을 개선하라 </a:t>
            </a:r>
            <a:endParaRPr lang="ko-KR" alt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0A33AF-EBD6-4119-A786-4DFAC5E9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1" y="1965081"/>
            <a:ext cx="4694494" cy="1891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09DAA0-5733-4E51-83BA-960C0337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2" y="4264635"/>
            <a:ext cx="4694494" cy="2009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8FFA2-F0E3-4DB4-92BD-B10A1E1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60856"/>
            <a:ext cx="4958862" cy="1896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1F929B-F77E-450E-804C-EAF3AFBAF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35327"/>
            <a:ext cx="4772025" cy="247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14FD9D-5447-4F7E-B17A-DD6648B25C0A}"/>
              </a:ext>
            </a:extLst>
          </p:cNvPr>
          <p:cNvSpPr txBox="1"/>
          <p:nvPr/>
        </p:nvSpPr>
        <p:spPr>
          <a:xfrm>
            <a:off x="6049108" y="3896773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수정후 코드</a:t>
            </a:r>
            <a:r>
              <a:rPr lang="en-US" altLang="ko-KR" sz="1600">
                <a:latin typeface="나눔스퀘어 Bold"/>
                <a:ea typeface="나눔스퀘어" panose="020B0600000101010101"/>
              </a:rPr>
              <a:t>&amp;</a:t>
            </a:r>
            <a:r>
              <a:rPr lang="ko-KR" altLang="en-US" sz="1600">
                <a:latin typeface="나눔스퀘어 Bold"/>
                <a:ea typeface="나눔스퀘어" panose="020B0600000101010101"/>
              </a:rPr>
              <a:t>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80823-E0B6-4175-8C19-769553D65A79}"/>
              </a:ext>
            </a:extLst>
          </p:cNvPr>
          <p:cNvSpPr txBox="1"/>
          <p:nvPr/>
        </p:nvSpPr>
        <p:spPr>
          <a:xfrm>
            <a:off x="391948" y="392608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코드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D9D40-AFA8-4054-9DDB-307978667DF6}"/>
              </a:ext>
            </a:extLst>
          </p:cNvPr>
          <p:cNvSpPr txBox="1"/>
          <p:nvPr/>
        </p:nvSpPr>
        <p:spPr>
          <a:xfrm>
            <a:off x="489681" y="629314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600">
                <a:latin typeface="나눔스퀘어 Bold"/>
                <a:ea typeface="나눔스퀘어" panose="020B0600000101010101"/>
              </a:rPr>
              <a:t>수정전 결과</a:t>
            </a:r>
            <a:endParaRPr lang="ko-KR" altLang="en-US" sz="1600" dirty="0">
              <a:latin typeface="나눔스퀘어 Bold"/>
              <a:ea typeface="나눔스퀘어" panose="020B0600000101010101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EA3A0A-02C6-4235-8971-BAF709D021B4}"/>
              </a:ext>
            </a:extLst>
          </p:cNvPr>
          <p:cNvSpPr/>
          <p:nvPr/>
        </p:nvSpPr>
        <p:spPr>
          <a:xfrm>
            <a:off x="9577754" y="3065585"/>
            <a:ext cx="1160584" cy="4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5A8FEA-4985-4E8B-9A93-1D38388D575E}"/>
              </a:ext>
            </a:extLst>
          </p:cNvPr>
          <p:cNvCxnSpPr/>
          <p:nvPr/>
        </p:nvCxnSpPr>
        <p:spPr>
          <a:xfrm flipH="1">
            <a:off x="9530862" y="3516923"/>
            <a:ext cx="234461" cy="1101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A9F106-4EC7-4CFB-A7CB-E2EBF3321478}"/>
              </a:ext>
            </a:extLst>
          </p:cNvPr>
          <p:cNvSpPr txBox="1"/>
          <p:nvPr/>
        </p:nvSpPr>
        <p:spPr>
          <a:xfrm>
            <a:off x="7744622" y="4714362"/>
            <a:ext cx="3917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5</a:t>
            </a:r>
            <a:r>
              <a:rPr lang="ko-KR" altLang="en-US" sz="160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로 고정되어 있던 </a:t>
            </a:r>
            <a:r>
              <a:rPr lang="en-US" altLang="ko-KR" sz="160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entries</a:t>
            </a:r>
            <a:r>
              <a:rPr lang="ko-KR" altLang="en-US" sz="160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의 크기를</a:t>
            </a:r>
            <a:endParaRPr lang="en-US" altLang="ko-KR" sz="1600">
              <a:solidFill>
                <a:srgbClr val="00B0F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r>
              <a:rPr lang="ko-KR" altLang="en-US" sz="1600">
                <a:solidFill>
                  <a:srgbClr val="00B0F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Lato"/>
                <a:sym typeface="Lato"/>
              </a:rPr>
              <a:t>사용자가 입력하는 만큼으로 설정한다</a:t>
            </a:r>
            <a:endParaRPr lang="en-US" altLang="ko-KR" sz="1600">
              <a:solidFill>
                <a:srgbClr val="00B0F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  <a:p>
            <a:pPr lvl="0"/>
            <a:endParaRPr lang="ko-KR" altLang="en-US" sz="1600">
              <a:solidFill>
                <a:srgbClr val="00B0F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Lato"/>
              <a:sym typeface="Lato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280D4-EEF8-4A02-BC14-4406ECE15E55}"/>
              </a:ext>
            </a:extLst>
          </p:cNvPr>
          <p:cNvSpPr/>
          <p:nvPr/>
        </p:nvSpPr>
        <p:spPr>
          <a:xfrm>
            <a:off x="7744623" y="4758904"/>
            <a:ext cx="3603316" cy="5399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547DFB-5FCD-4BA2-9B49-BF765112F017}"/>
              </a:ext>
            </a:extLst>
          </p:cNvPr>
          <p:cNvCxnSpPr>
            <a:cxnSpLocks/>
          </p:cNvCxnSpPr>
          <p:nvPr/>
        </p:nvCxnSpPr>
        <p:spPr>
          <a:xfrm>
            <a:off x="5589984" y="1058842"/>
            <a:ext cx="0" cy="53654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9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643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HY중고딕</vt:lpstr>
      <vt:lpstr>나눔바른고딕 UltraLight</vt:lpstr>
      <vt:lpstr>나눔스퀘어</vt:lpstr>
      <vt:lpstr>나눔스퀘어 Bold</vt:lpstr>
      <vt:lpstr>나눔스퀘어 ExtraBold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준영</dc:creator>
  <cp:lastModifiedBy>박 준영</cp:lastModifiedBy>
  <cp:revision>34</cp:revision>
  <dcterms:created xsi:type="dcterms:W3CDTF">2021-04-05T04:59:42Z</dcterms:created>
  <dcterms:modified xsi:type="dcterms:W3CDTF">2021-04-06T05:32:53Z</dcterms:modified>
</cp:coreProperties>
</file>