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50F-088C-432F-B547-9780EF9BBEC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C80-170C-47EB-981F-C47A42604E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8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50F-088C-432F-B547-9780EF9BBEC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C80-170C-47EB-981F-C47A4260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8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50F-088C-432F-B547-9780EF9BBEC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C80-170C-47EB-981F-C47A4260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7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50F-088C-432F-B547-9780EF9BBEC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C80-170C-47EB-981F-C47A4260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7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50F-088C-432F-B547-9780EF9BBEC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C80-170C-47EB-981F-C47A42604E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5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50F-088C-432F-B547-9780EF9BBEC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C80-170C-47EB-981F-C47A4260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3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50F-088C-432F-B547-9780EF9BBEC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C80-170C-47EB-981F-C47A4260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3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50F-088C-432F-B547-9780EF9BBEC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C80-170C-47EB-981F-C47A4260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8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50F-088C-432F-B547-9780EF9BBEC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C80-170C-47EB-981F-C47A4260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0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2050F-088C-432F-B547-9780EF9BBEC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165C80-170C-47EB-981F-C47A4260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50F-088C-432F-B547-9780EF9BBEC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5C80-170C-47EB-981F-C47A4260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0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2050F-088C-432F-B547-9780EF9BBEC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165C80-170C-47EB-981F-C47A42604E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kbh3983&amp;logNo=220787640591&amp;proxyReferer=https:%2F%2Fwww.google.com%2F" TargetMode="External"/><Relationship Id="rId2" Type="http://schemas.openxmlformats.org/officeDocument/2006/relationships/hyperlink" Target="https://www.it-note.kr/13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detravel.tistory.com/30" TargetMode="External"/><Relationship Id="rId5" Type="http://schemas.openxmlformats.org/officeDocument/2006/relationships/hyperlink" Target="https://jangpd007.tistory.com/60" TargetMode="External"/><Relationship Id="rId4" Type="http://schemas.openxmlformats.org/officeDocument/2006/relationships/hyperlink" Target="https://wkdtjsgur100.github.io/process-system-c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08EB9-1015-44A6-9E0A-675ED1A2C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66160"/>
          </a:xfrm>
        </p:spPr>
        <p:txBody>
          <a:bodyPr/>
          <a:lstStyle/>
          <a:p>
            <a:pPr algn="ctr"/>
            <a:r>
              <a:rPr lang="en-US" altLang="ko-KR" dirty="0"/>
              <a:t> </a:t>
            </a:r>
            <a:r>
              <a:rPr lang="ko-KR" altLang="en-US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운영체재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8673E-E8E0-496E-BAFF-E91EEEA78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2017305056 </a:t>
            </a:r>
            <a:r>
              <a:rPr lang="ko-KR" altLang="en-US" dirty="0"/>
              <a:t>이상원</a:t>
            </a:r>
          </a:p>
        </p:txBody>
      </p:sp>
    </p:spTree>
    <p:extLst>
      <p:ext uri="{BB962C8B-B14F-4D97-AF65-F5344CB8AC3E}">
        <p14:creationId xmlns:p14="http://schemas.microsoft.com/office/powerpoint/2010/main" val="142305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8F9C3-545C-4343-BB39-8D5DB1B3EB00}"/>
              </a:ext>
            </a:extLst>
          </p:cNvPr>
          <p:cNvSpPr txBox="1"/>
          <p:nvPr/>
        </p:nvSpPr>
        <p:spPr>
          <a:xfrm>
            <a:off x="779497" y="233866"/>
            <a:ext cx="7533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문제 요구 조건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waitpid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를 이용해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아래와 같이 실행 결과가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나올수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있도록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os_pgml.c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프로그램을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작성하시오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code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값은 달라질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9DC8C-B2DC-4B30-9096-703F595BEAAB}"/>
              </a:ext>
            </a:extLst>
          </p:cNvPr>
          <p:cNvSpPr txBox="1"/>
          <p:nvPr/>
        </p:nvSpPr>
        <p:spPr>
          <a:xfrm>
            <a:off x="862626" y="2136338"/>
            <a:ext cx="5578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$ ./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os_pgml.c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run child-1[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12883]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run child-2[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12884]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child 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12883] terminated with code 200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$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619E3-178B-4912-9060-9368D27F0A6F}"/>
              </a:ext>
            </a:extLst>
          </p:cNvPr>
          <p:cNvSpPr txBox="1"/>
          <p:nvPr/>
        </p:nvSpPr>
        <p:spPr>
          <a:xfrm>
            <a:off x="7148776" y="2274519"/>
            <a:ext cx="4454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첫번째 자식 프로세스가 먼저 나오게 할 것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 후 두번째 자식 프로세스의 결과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마지막으로 첫번째 자식 프로세스의 </a:t>
            </a:r>
            <a:r>
              <a:rPr lang="en-US" altLang="ko-KR" dirty="0" err="1"/>
              <a:t>pid</a:t>
            </a:r>
            <a:r>
              <a:rPr lang="ko-KR" altLang="en-US" dirty="0"/>
              <a:t>값과 종료 코드 보이기</a:t>
            </a:r>
          </a:p>
        </p:txBody>
      </p:sp>
    </p:spTree>
    <p:extLst>
      <p:ext uri="{BB962C8B-B14F-4D97-AF65-F5344CB8AC3E}">
        <p14:creationId xmlns:p14="http://schemas.microsoft.com/office/powerpoint/2010/main" val="109340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427F0D-EF74-4FE8-AFAA-3D9B018125E6}"/>
              </a:ext>
            </a:extLst>
          </p:cNvPr>
          <p:cNvSpPr/>
          <p:nvPr/>
        </p:nvSpPr>
        <p:spPr>
          <a:xfrm>
            <a:off x="5145798" y="768360"/>
            <a:ext cx="1174458" cy="1333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a=3;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fork();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51E168-2F99-4F2E-B2BB-1F9A4763083C}"/>
              </a:ext>
            </a:extLst>
          </p:cNvPr>
          <p:cNvSpPr/>
          <p:nvPr/>
        </p:nvSpPr>
        <p:spPr>
          <a:xfrm>
            <a:off x="3676328" y="2660839"/>
            <a:ext cx="1174458" cy="1333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a=3;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316;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13613A-5E82-407D-A4B9-B7A4523E5BB7}"/>
              </a:ext>
            </a:extLst>
          </p:cNvPr>
          <p:cNvSpPr/>
          <p:nvPr/>
        </p:nvSpPr>
        <p:spPr>
          <a:xfrm>
            <a:off x="6513204" y="2733262"/>
            <a:ext cx="1174458" cy="1333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a=3;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C99AD-0F7A-4BBA-9A54-F8D6A5A83B97}"/>
              </a:ext>
            </a:extLst>
          </p:cNvPr>
          <p:cNvSpPr txBox="1"/>
          <p:nvPr/>
        </p:nvSpPr>
        <p:spPr>
          <a:xfrm>
            <a:off x="5187744" y="399028"/>
            <a:ext cx="132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Pid</a:t>
            </a:r>
            <a:r>
              <a:rPr lang="en-US" altLang="ko-KR" dirty="0"/>
              <a:t> 315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FEB93-8495-4A4E-8710-95E3BCFC3DF8}"/>
              </a:ext>
            </a:extLst>
          </p:cNvPr>
          <p:cNvSpPr txBox="1"/>
          <p:nvPr/>
        </p:nvSpPr>
        <p:spPr>
          <a:xfrm>
            <a:off x="3536934" y="1936387"/>
            <a:ext cx="132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부모</a:t>
            </a:r>
            <a:endParaRPr lang="en-US" altLang="ko-KR" dirty="0"/>
          </a:p>
          <a:p>
            <a:pPr algn="ctr"/>
            <a:r>
              <a:rPr lang="en-US" altLang="ko-KR" dirty="0" err="1"/>
              <a:t>Pid</a:t>
            </a:r>
            <a:r>
              <a:rPr lang="en-US" altLang="ko-KR" dirty="0"/>
              <a:t> 315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0F3D4-316A-46AB-9CC4-5E166357233C}"/>
              </a:ext>
            </a:extLst>
          </p:cNvPr>
          <p:cNvSpPr txBox="1"/>
          <p:nvPr/>
        </p:nvSpPr>
        <p:spPr>
          <a:xfrm>
            <a:off x="6425118" y="2060013"/>
            <a:ext cx="132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자식</a:t>
            </a:r>
            <a:endParaRPr lang="en-US" altLang="ko-KR" dirty="0"/>
          </a:p>
          <a:p>
            <a:pPr algn="ctr"/>
            <a:r>
              <a:rPr lang="en-US" altLang="ko-KR" dirty="0" err="1"/>
              <a:t>Pid</a:t>
            </a:r>
            <a:r>
              <a:rPr lang="en-US" altLang="ko-KR" dirty="0"/>
              <a:t> 316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8260F1-BB3F-4708-96DC-6200F3128AC5}"/>
              </a:ext>
            </a:extLst>
          </p:cNvPr>
          <p:cNvSpPr/>
          <p:nvPr/>
        </p:nvSpPr>
        <p:spPr>
          <a:xfrm>
            <a:off x="5337347" y="1539930"/>
            <a:ext cx="847288" cy="369332"/>
          </a:xfrm>
          <a:prstGeom prst="rect">
            <a:avLst/>
          </a:prstGeom>
          <a:noFill/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155220-FEDB-488C-87B6-33F1BCA9CCE2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4340455" y="1909262"/>
            <a:ext cx="1420536" cy="1560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1D7A43-599F-40D0-8B7F-CC1FD768EA0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760991" y="1909262"/>
            <a:ext cx="1378590" cy="1560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DAB646-CC51-4E45-BDAF-4D86C71A1782}"/>
              </a:ext>
            </a:extLst>
          </p:cNvPr>
          <p:cNvSpPr/>
          <p:nvPr/>
        </p:nvSpPr>
        <p:spPr>
          <a:xfrm>
            <a:off x="3916811" y="3469399"/>
            <a:ext cx="847288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070C13-C0EA-4DF6-9AFA-CA96E024A28A}"/>
              </a:ext>
            </a:extLst>
          </p:cNvPr>
          <p:cNvSpPr/>
          <p:nvPr/>
        </p:nvSpPr>
        <p:spPr>
          <a:xfrm>
            <a:off x="6671196" y="3469399"/>
            <a:ext cx="847288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08406-A85F-450D-BE15-1351E66F9D75}"/>
              </a:ext>
            </a:extLst>
          </p:cNvPr>
          <p:cNvSpPr txBox="1"/>
          <p:nvPr/>
        </p:nvSpPr>
        <p:spPr>
          <a:xfrm>
            <a:off x="3536934" y="4353666"/>
            <a:ext cx="318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fork() </a:t>
            </a:r>
            <a:r>
              <a:rPr lang="ko-KR" altLang="en-US" dirty="0"/>
              <a:t>함수의 </a:t>
            </a:r>
            <a:r>
              <a:rPr lang="ko-KR" altLang="en-US" dirty="0" err="1"/>
              <a:t>반환값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자식 프로세스 </a:t>
            </a:r>
            <a:r>
              <a:rPr lang="en-US" altLang="ko-KR" dirty="0"/>
              <a:t>0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부모 프로세스 </a:t>
            </a:r>
            <a:r>
              <a:rPr lang="en-US" altLang="ko-KR" dirty="0"/>
              <a:t>0&lt;</a:t>
            </a:r>
            <a:r>
              <a:rPr lang="en-US" altLang="ko-KR" dirty="0" err="1"/>
              <a:t>val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11CE3-1D80-4DF8-8767-EC90267996A6}"/>
              </a:ext>
            </a:extLst>
          </p:cNvPr>
          <p:cNvSpPr txBox="1"/>
          <p:nvPr/>
        </p:nvSpPr>
        <p:spPr>
          <a:xfrm>
            <a:off x="6326993" y="4307499"/>
            <a:ext cx="2382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</a:t>
            </a:r>
            <a:r>
              <a:rPr lang="en-US" altLang="ko-KR" dirty="0"/>
              <a:t>,</a:t>
            </a:r>
            <a:r>
              <a:rPr lang="ko-KR" altLang="en-US" dirty="0"/>
              <a:t>자식 프로세스 </a:t>
            </a:r>
            <a:r>
              <a:rPr lang="ko-KR" altLang="en-US" dirty="0">
                <a:solidFill>
                  <a:srgbClr val="0070C0"/>
                </a:solidFill>
              </a:rPr>
              <a:t>순서는 매번 달라질 수 있음 </a:t>
            </a:r>
          </a:p>
        </p:txBody>
      </p:sp>
    </p:spTree>
    <p:extLst>
      <p:ext uri="{BB962C8B-B14F-4D97-AF65-F5344CB8AC3E}">
        <p14:creationId xmlns:p14="http://schemas.microsoft.com/office/powerpoint/2010/main" val="45918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1AEA1-FC77-4E4B-A30D-9D2F2B0FAE1E}"/>
              </a:ext>
            </a:extLst>
          </p:cNvPr>
          <p:cNvSpPr/>
          <p:nvPr/>
        </p:nvSpPr>
        <p:spPr>
          <a:xfrm>
            <a:off x="1368846" y="2603722"/>
            <a:ext cx="1228435" cy="1067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Pid1=fork();</a:t>
            </a:r>
          </a:p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FB1B108-21C5-4B78-A472-B763A3457113}"/>
              </a:ext>
            </a:extLst>
          </p:cNvPr>
          <p:cNvCxnSpPr/>
          <p:nvPr/>
        </p:nvCxnSpPr>
        <p:spPr>
          <a:xfrm flipV="1">
            <a:off x="2597281" y="2500280"/>
            <a:ext cx="591127" cy="6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F65B7E-724C-4CAB-B9F8-5995DB24B829}"/>
              </a:ext>
            </a:extLst>
          </p:cNvPr>
          <p:cNvSpPr/>
          <p:nvPr/>
        </p:nvSpPr>
        <p:spPr>
          <a:xfrm>
            <a:off x="3188408" y="1535985"/>
            <a:ext cx="1228435" cy="1067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rgbClr val="0070C0"/>
                </a:solidFill>
              </a:rPr>
              <a:t>자식 기다리기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r>
              <a:rPr lang="en-US" altLang="ko-KR" dirty="0"/>
              <a:t>Pid1=123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D5CFE-3AC2-41F2-84B3-807297D325BE}"/>
              </a:ext>
            </a:extLst>
          </p:cNvPr>
          <p:cNvSpPr/>
          <p:nvPr/>
        </p:nvSpPr>
        <p:spPr>
          <a:xfrm>
            <a:off x="3188407" y="3236380"/>
            <a:ext cx="1228435" cy="1067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Pid1=0;</a:t>
            </a:r>
          </a:p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1A777-98E5-4D01-847D-3CB051BEB151}"/>
              </a:ext>
            </a:extLst>
          </p:cNvPr>
          <p:cNvSpPr txBox="1"/>
          <p:nvPr/>
        </p:nvSpPr>
        <p:spPr>
          <a:xfrm>
            <a:off x="1373463" y="2182669"/>
            <a:ext cx="11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Pid</a:t>
            </a:r>
            <a:r>
              <a:rPr lang="en-US" altLang="ko-KR" dirty="0"/>
              <a:t> = 123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5BD2B7-6385-409E-A640-D80DC8A5BB2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597281" y="3137591"/>
            <a:ext cx="591126" cy="6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108645-0C47-4BF7-8A76-72FDA119AB5E}"/>
              </a:ext>
            </a:extLst>
          </p:cNvPr>
          <p:cNvSpPr/>
          <p:nvPr/>
        </p:nvSpPr>
        <p:spPr>
          <a:xfrm>
            <a:off x="5049535" y="802660"/>
            <a:ext cx="1228435" cy="1067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자식 기다리기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/>
              <a:t>Pid2</a:t>
            </a:r>
          </a:p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8924D9-544C-47C4-B9E9-D1E58303624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416843" y="1336530"/>
            <a:ext cx="591127" cy="73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80E3DD-1399-482D-8C79-E6597415410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416843" y="2069854"/>
            <a:ext cx="591127" cy="105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BAF068-D838-4250-A287-314378B8DFEF}"/>
              </a:ext>
            </a:extLst>
          </p:cNvPr>
          <p:cNvSpPr txBox="1"/>
          <p:nvPr/>
        </p:nvSpPr>
        <p:spPr>
          <a:xfrm>
            <a:off x="3197641" y="1175023"/>
            <a:ext cx="11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Pid</a:t>
            </a:r>
            <a:r>
              <a:rPr lang="en-US" altLang="ko-KR" dirty="0"/>
              <a:t> = 123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D47C0-556D-49B5-A6DB-E440EE72EBD4}"/>
              </a:ext>
            </a:extLst>
          </p:cNvPr>
          <p:cNvSpPr txBox="1"/>
          <p:nvPr/>
        </p:nvSpPr>
        <p:spPr>
          <a:xfrm>
            <a:off x="3229972" y="2893796"/>
            <a:ext cx="133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Pid</a:t>
            </a:r>
            <a:r>
              <a:rPr lang="en-US" altLang="ko-KR" dirty="0">
                <a:solidFill>
                  <a:srgbClr val="0070C0"/>
                </a:solidFill>
              </a:rPr>
              <a:t> = 124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9DB7E1-C27D-4370-9983-46B748CD3E5B}"/>
              </a:ext>
            </a:extLst>
          </p:cNvPr>
          <p:cNvSpPr txBox="1"/>
          <p:nvPr/>
        </p:nvSpPr>
        <p:spPr>
          <a:xfrm>
            <a:off x="3271529" y="4322590"/>
            <a:ext cx="12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Child 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EF8044-4D2E-4BAE-A866-FC94EB5F0977}"/>
              </a:ext>
            </a:extLst>
          </p:cNvPr>
          <p:cNvSpPr txBox="1"/>
          <p:nvPr/>
        </p:nvSpPr>
        <p:spPr>
          <a:xfrm>
            <a:off x="5095717" y="433328"/>
            <a:ext cx="11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Pid</a:t>
            </a:r>
            <a:r>
              <a:rPr lang="en-US" altLang="ko-KR" dirty="0"/>
              <a:t> = 123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C28C11-2E8F-4306-AE09-0A6510F9A3CF}"/>
              </a:ext>
            </a:extLst>
          </p:cNvPr>
          <p:cNvSpPr txBox="1"/>
          <p:nvPr/>
        </p:nvSpPr>
        <p:spPr>
          <a:xfrm>
            <a:off x="5141899" y="2265857"/>
            <a:ext cx="11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Pid</a:t>
            </a:r>
            <a:r>
              <a:rPr lang="en-US" altLang="ko-KR" dirty="0">
                <a:solidFill>
                  <a:srgbClr val="FF0000"/>
                </a:solidFill>
              </a:rPr>
              <a:t> = 125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35D8B5-C34A-42FE-B738-3748EC524BB2}"/>
              </a:ext>
            </a:extLst>
          </p:cNvPr>
          <p:cNvSpPr/>
          <p:nvPr/>
        </p:nvSpPr>
        <p:spPr>
          <a:xfrm>
            <a:off x="5049534" y="2595448"/>
            <a:ext cx="1228435" cy="1067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Pid2</a:t>
            </a:r>
          </a:p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D3966-D0AB-4142-820D-3DF6E82B60B1}"/>
              </a:ext>
            </a:extLst>
          </p:cNvPr>
          <p:cNvSpPr txBox="1"/>
          <p:nvPr/>
        </p:nvSpPr>
        <p:spPr>
          <a:xfrm>
            <a:off x="5261971" y="3671459"/>
            <a:ext cx="12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Child 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B326D-F219-435A-9FD4-762BA9DFDD13}"/>
              </a:ext>
            </a:extLst>
          </p:cNvPr>
          <p:cNvSpPr txBox="1"/>
          <p:nvPr/>
        </p:nvSpPr>
        <p:spPr>
          <a:xfrm>
            <a:off x="6762882" y="360986"/>
            <a:ext cx="52082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solidFill>
                  <a:srgbClr val="A626A4"/>
                </a:solidFill>
                <a:effectLst/>
                <a:latin typeface="KoPub Dotum"/>
              </a:rPr>
              <a:t>pid_t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 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KoPub Dotum"/>
              </a:rPr>
              <a:t>waitpid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(</a:t>
            </a:r>
            <a:r>
              <a:rPr lang="en-US" altLang="ko-KR" b="0" i="0" dirty="0" err="1">
                <a:solidFill>
                  <a:srgbClr val="A626A4"/>
                </a:solidFill>
                <a:effectLst/>
                <a:latin typeface="KoPub Dotum"/>
              </a:rPr>
              <a:t>pid_t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 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KoPub Dotum"/>
              </a:rPr>
              <a:t>pid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, 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KoPub Dotum"/>
              </a:rPr>
              <a:t>int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 *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status, 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KoPub Dotum"/>
              </a:rPr>
              <a:t>int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options);</a:t>
            </a:r>
            <a:br>
              <a:rPr lang="ko-KR" altLang="en-US" dirty="0"/>
            </a:br>
            <a:endParaRPr lang="en-US" altLang="ko-KR" dirty="0"/>
          </a:p>
          <a:p>
            <a:r>
              <a:rPr lang="en-US" altLang="ko-KR" b="0" i="0" dirty="0" err="1">
                <a:solidFill>
                  <a:srgbClr val="383A42"/>
                </a:solidFill>
                <a:effectLst/>
                <a:latin typeface="Menlo"/>
              </a:rPr>
              <a:t>pid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Menlo"/>
              </a:rPr>
              <a:t> - wait</a:t>
            </a:r>
            <a:r>
              <a:rPr lang="ko-KR" altLang="en-US" b="0" i="0" dirty="0">
                <a:solidFill>
                  <a:srgbClr val="383A42"/>
                </a:solidFill>
                <a:effectLst/>
                <a:latin typeface="Menlo"/>
              </a:rPr>
              <a:t>할 자식 프로세스의 유형 </a:t>
            </a:r>
            <a:br>
              <a:rPr lang="ko-KR" altLang="en-US" dirty="0"/>
            </a:br>
            <a:endParaRPr lang="en-US" altLang="ko-KR" dirty="0"/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status - 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KoPub Dotum"/>
              </a:rPr>
              <a:t>return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된 자식 프로세스의 상태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KoPub Dotum"/>
              </a:rPr>
              <a:t>변경값을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 저장하는 변수입니다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r>
              <a:rPr lang="en-US" altLang="ko-KR" b="0" i="0" dirty="0">
                <a:solidFill>
                  <a:srgbClr val="383A42"/>
                </a:solidFill>
                <a:effectLst/>
                <a:latin typeface="Menlo"/>
              </a:rPr>
              <a:t>option-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0</a:t>
            </a:r>
            <a:r>
              <a:rPr lang="ko-KR" altLang="en-US" b="0" i="0" dirty="0">
                <a:solidFill>
                  <a:srgbClr val="383A42"/>
                </a:solidFill>
                <a:effectLst/>
                <a:latin typeface="Menlo"/>
              </a:rPr>
              <a:t> 또는 아래의 상수의 조합으로 설정됩니다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Menlo"/>
              </a:rPr>
              <a:t>.</a:t>
            </a:r>
          </a:p>
          <a:p>
            <a:br>
              <a:rPr lang="ko-KR" altLang="en-US" dirty="0"/>
            </a:br>
            <a:r>
              <a:rPr lang="en-US" altLang="ko-KR" b="0" i="0" dirty="0">
                <a:solidFill>
                  <a:srgbClr val="986801"/>
                </a:solidFill>
                <a:effectLst/>
                <a:latin typeface="KoPub Dotum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결과를 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KoPub Dotum"/>
              </a:rPr>
              <a:t>return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할 때까지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block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KoPub Dotum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WNOHANG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현재 종료된 자식 프로세스가 없으면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block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하지 않고 바로 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KoPub Dotum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을 반환함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. 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KoPub Dotum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WUNTRACED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자식 프로세스가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STOP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하면 반환함 </a:t>
            </a:r>
            <a:endParaRPr lang="en-US" altLang="ko-KR" b="0" i="0" dirty="0">
              <a:solidFill>
                <a:srgbClr val="333333"/>
              </a:solidFill>
              <a:effectLst/>
              <a:latin typeface="KoPub Dotum"/>
            </a:endParaRPr>
          </a:p>
          <a:p>
            <a:endParaRPr lang="en-US" altLang="ko-KR" dirty="0">
              <a:solidFill>
                <a:srgbClr val="333333"/>
              </a:solidFill>
              <a:latin typeface="KoPub Dotum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WCONTINUED: STOP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되었던 자식 프로세스가 재 실행되면 반환함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7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1A8EA4-26E8-41F6-8B0C-6263593F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5" y="475263"/>
            <a:ext cx="8429047" cy="57396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696629-5A9B-4346-9A0E-09F6194F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735" y="475263"/>
            <a:ext cx="3810000" cy="1028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1F0578-B8F6-4BEA-BBAA-C3118CB91CC2}"/>
              </a:ext>
            </a:extLst>
          </p:cNvPr>
          <p:cNvSpPr txBox="1"/>
          <p:nvPr/>
        </p:nvSpPr>
        <p:spPr>
          <a:xfrm>
            <a:off x="8028265" y="2325244"/>
            <a:ext cx="3926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707D8A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WIFEXITED(status)</a:t>
            </a:r>
            <a:r>
              <a:rPr lang="ko-KR" altLang="en-US" sz="1400" b="1" i="0" dirty="0">
                <a:solidFill>
                  <a:srgbClr val="707D8A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매크로 </a:t>
            </a:r>
            <a:r>
              <a:rPr lang="en-US" altLang="ko-KR" sz="1400" b="1" dirty="0" err="1">
                <a:solidFill>
                  <a:srgbClr val="707D8A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wait.h</a:t>
            </a:r>
            <a:r>
              <a:rPr lang="ko-KR" altLang="en-US" sz="1400" b="1" dirty="0">
                <a:solidFill>
                  <a:srgbClr val="707D8A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정의</a:t>
            </a:r>
            <a:endParaRPr lang="en-US" altLang="ko-KR" sz="1400" b="1" i="0" dirty="0">
              <a:solidFill>
                <a:srgbClr val="707D8A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400" b="1" i="0" dirty="0">
                <a:solidFill>
                  <a:srgbClr val="707D8A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자식 프로세스가 </a:t>
            </a:r>
            <a:r>
              <a:rPr lang="ko-KR" altLang="en-US" sz="1400" b="1" i="0" dirty="0" err="1">
                <a:solidFill>
                  <a:srgbClr val="707D8A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정상종료했음을</a:t>
            </a:r>
            <a:r>
              <a:rPr lang="ko-KR" altLang="en-US" sz="1400" b="1" i="0" dirty="0">
                <a:solidFill>
                  <a:srgbClr val="707D8A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확인하면 이 매크로를 통하여 종료 코드를 확인할 수 있다</a:t>
            </a:r>
            <a:r>
              <a:rPr lang="en-US" altLang="ko-KR" sz="1400" b="1" i="0" dirty="0">
                <a:solidFill>
                  <a:srgbClr val="707D8A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799352E-D3D1-4314-BC08-7FE79EEA7065}"/>
              </a:ext>
            </a:extLst>
          </p:cNvPr>
          <p:cNvCxnSpPr>
            <a:cxnSpLocks/>
          </p:cNvCxnSpPr>
          <p:nvPr/>
        </p:nvCxnSpPr>
        <p:spPr>
          <a:xfrm flipH="1">
            <a:off x="7617205" y="2833075"/>
            <a:ext cx="411060" cy="96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9658F4-6B36-48BE-9811-666FCB98322E}"/>
              </a:ext>
            </a:extLst>
          </p:cNvPr>
          <p:cNvSpPr/>
          <p:nvPr/>
        </p:nvSpPr>
        <p:spPr>
          <a:xfrm>
            <a:off x="1468073" y="2248250"/>
            <a:ext cx="2978092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A6A6E5-BAA0-40A1-92B4-A9927FF041C2}"/>
              </a:ext>
            </a:extLst>
          </p:cNvPr>
          <p:cNvSpPr/>
          <p:nvPr/>
        </p:nvSpPr>
        <p:spPr>
          <a:xfrm>
            <a:off x="1820411" y="3682767"/>
            <a:ext cx="1862356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32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09E9B1-A366-43FD-9C5E-A3E97CAD1510}"/>
              </a:ext>
            </a:extLst>
          </p:cNvPr>
          <p:cNvSpPr txBox="1"/>
          <p:nvPr/>
        </p:nvSpPr>
        <p:spPr>
          <a:xfrm>
            <a:off x="1021976" y="804400"/>
            <a:ext cx="6096000" cy="1812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wait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시스템 콜을 사용하여 자식프로세스가 끝날 때까지 부모 프로세스가 기다리고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자식 프로세스의 종료상태를 검사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여기서는 종료코드 값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37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할당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하는 프로그램을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작성하시오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0FEAC09-F432-4302-9880-F2FE6FBF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6" y="3077383"/>
            <a:ext cx="4723130" cy="16954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465643-8F3C-49CC-B6B2-A92038D96847}"/>
              </a:ext>
            </a:extLst>
          </p:cNvPr>
          <p:cNvSpPr txBox="1"/>
          <p:nvPr/>
        </p:nvSpPr>
        <p:spPr>
          <a:xfrm>
            <a:off x="7675419" y="951346"/>
            <a:ext cx="3971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조건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자식 프로세스가 </a:t>
            </a:r>
            <a:r>
              <a:rPr lang="ko-KR" altLang="en-US" dirty="0" err="1"/>
              <a:t>끝날때까지</a:t>
            </a:r>
            <a:r>
              <a:rPr lang="ko-KR" altLang="en-US" dirty="0"/>
              <a:t> 부모 프로세스가 기다리기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자식 프로세스의 종료상태 검사</a:t>
            </a:r>
            <a:endParaRPr lang="en-US" altLang="ko-KR" dirty="0"/>
          </a:p>
          <a:p>
            <a:r>
              <a:rPr lang="en-US" altLang="ko-KR" dirty="0"/>
              <a:t>	(</a:t>
            </a:r>
            <a:r>
              <a:rPr lang="ko-KR" altLang="en-US" dirty="0"/>
              <a:t>종료코드 </a:t>
            </a:r>
            <a:r>
              <a:rPr lang="en-US" altLang="ko-KR" dirty="0"/>
              <a:t>37)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16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17AECA-BD32-4676-9E32-BDD7E6A0CB18}"/>
              </a:ext>
            </a:extLst>
          </p:cNvPr>
          <p:cNvSpPr txBox="1"/>
          <p:nvPr/>
        </p:nvSpPr>
        <p:spPr>
          <a:xfrm>
            <a:off x="1518294" y="498909"/>
            <a:ext cx="76705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 </a:t>
            </a:r>
            <a:r>
              <a:rPr lang="en-US" altLang="ko-KR" b="0" i="0" dirty="0" err="1">
                <a:solidFill>
                  <a:srgbClr val="A626A4"/>
                </a:solidFill>
                <a:effectLst/>
                <a:latin typeface="KoPub Dotum"/>
              </a:rPr>
              <a:t>pid_t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wait(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 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KoPub Dotum"/>
              </a:rPr>
              <a:t>int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 *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/>
              </a:rPr>
              <a:t>statloc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);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자식 프로세스 정상적 종료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프로세스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반환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						   WIFEXITED(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/>
              </a:rPr>
              <a:t>statloc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를 반환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 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자식 프로세스 비정상적 종료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프로세스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반환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						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 WIFSIGNALED(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/>
              </a:rPr>
              <a:t>statloc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를 반환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                                     		     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오류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: -1</a:t>
            </a:r>
          </a:p>
        </p:txBody>
      </p:sp>
    </p:spTree>
    <p:extLst>
      <p:ext uri="{BB962C8B-B14F-4D97-AF65-F5344CB8AC3E}">
        <p14:creationId xmlns:p14="http://schemas.microsoft.com/office/powerpoint/2010/main" val="3471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32639C-48EB-4317-AADA-A0CB8CE9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499" y="2040010"/>
            <a:ext cx="2886075" cy="2190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004984-F1ED-46AE-94E0-16472E42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80" y="530996"/>
            <a:ext cx="7239000" cy="5057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F510B4-7E24-4132-AE33-38889F68083E}"/>
              </a:ext>
            </a:extLst>
          </p:cNvPr>
          <p:cNvSpPr/>
          <p:nvPr/>
        </p:nvSpPr>
        <p:spPr>
          <a:xfrm>
            <a:off x="1442906" y="2040010"/>
            <a:ext cx="2382474" cy="216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85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23093-3174-4D9A-BFEF-EBB4813600B0}"/>
              </a:ext>
            </a:extLst>
          </p:cNvPr>
          <p:cNvSpPr txBox="1"/>
          <p:nvPr/>
        </p:nvSpPr>
        <p:spPr>
          <a:xfrm>
            <a:off x="2860646" y="922789"/>
            <a:ext cx="56038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/>
              </a:rPr>
              <a:t>궁금하신 점 있으시면 </a:t>
            </a:r>
            <a:r>
              <a:rPr lang="en-US" altLang="ko-KR" dirty="0">
                <a:hlinkClick r:id="rId2"/>
              </a:rPr>
              <a:t>tkddnjs206@gmail.com</a:t>
            </a:r>
            <a:r>
              <a:rPr lang="ko-KR" altLang="en-US" dirty="0">
                <a:hlinkClick r:id="rId2"/>
              </a:rPr>
              <a:t>으로 메일 주시기 바랍니다</a:t>
            </a:r>
            <a:r>
              <a:rPr lang="en-US" altLang="ko-KR" dirty="0">
                <a:hlinkClick r:id="rId2"/>
              </a:rPr>
              <a:t>!</a:t>
            </a:r>
            <a:br>
              <a:rPr lang="en-US" altLang="ko-KR" dirty="0">
                <a:hlinkClick r:id="rId2"/>
              </a:rPr>
            </a:br>
            <a:br>
              <a:rPr lang="en-US" altLang="ko-KR" dirty="0">
                <a:hlinkClick r:id="rId2"/>
              </a:rPr>
            </a:br>
            <a:r>
              <a:rPr lang="en-US" altLang="ko-KR" dirty="0">
                <a:hlinkClick r:id="rId2"/>
              </a:rPr>
              <a:t>https://www.it-note.kr/133</a:t>
            </a:r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https://m.blog.naver.com/PostView.nhn?blogId=kbh3983&amp;logNo=220787640591&amp;proxyReferer=https:%2F%2Fwww.google.com%2F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https://wkdtjsgur100.github.io/process-system-call/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https://jangpd007.tistory.com/60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https://codetravel.tistory.com/30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57703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</TotalTime>
  <Words>483</Words>
  <Application>Microsoft Office PowerPoint</Application>
  <PresentationFormat>와이드스크린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HY견고딕</vt:lpstr>
      <vt:lpstr>HY헤드라인M</vt:lpstr>
      <vt:lpstr>KoPub Dotum</vt:lpstr>
      <vt:lpstr>Menlo</vt:lpstr>
      <vt:lpstr>Ubuntu Condensed</vt:lpstr>
      <vt:lpstr>돋움</vt:lpstr>
      <vt:lpstr>한양신명조</vt:lpstr>
      <vt:lpstr>함초롬바탕</vt:lpstr>
      <vt:lpstr>Calibri</vt:lpstr>
      <vt:lpstr>Calibri Light</vt:lpstr>
      <vt:lpstr>추억</vt:lpstr>
      <vt:lpstr> 운영체재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상원</dc:creator>
  <cp:lastModifiedBy>이 상원</cp:lastModifiedBy>
  <cp:revision>25</cp:revision>
  <dcterms:created xsi:type="dcterms:W3CDTF">2021-04-04T08:44:37Z</dcterms:created>
  <dcterms:modified xsi:type="dcterms:W3CDTF">2021-04-06T04:07:52Z</dcterms:modified>
</cp:coreProperties>
</file>