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2" r:id="rId5"/>
    <p:sldId id="260" r:id="rId6"/>
    <p:sldId id="265" r:id="rId7"/>
    <p:sldId id="261" r:id="rId8"/>
    <p:sldId id="264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55F3C-431C-47CA-A7D2-6E0492EB2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CCC3C-63C6-4D55-85C2-7B2719089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73C25-CEBD-4C37-B9F5-E03ACEBA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955A-422A-4358-B7D6-8455073432A0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08F4E-338E-4042-90E0-A4C69268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B8662D-9FC1-4CA4-96A6-A9635BF2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8B19-CE06-4A6A-A6BB-C44A8C48B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51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EB4FB-FC25-4B39-9D23-BADAA01A8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BA262D-6144-41FF-8841-82533F6D9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75DAD5-CCB8-4B2C-98F5-E82902689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955A-422A-4358-B7D6-8455073432A0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5CDBC-6613-4EFC-8B68-E309F999E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303268-5894-428D-827E-E3C38ED5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8B19-CE06-4A6A-A6BB-C44A8C48B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62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7D514F-992B-4346-BEB6-E6649A4CFC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E37E8C-119C-44CE-9B30-D1A0A797F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DCA99-D8DE-4EB6-99A3-6BD86AEB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955A-422A-4358-B7D6-8455073432A0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7B68CF-174E-4127-8CA8-FBFA8CEF4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02B2A8-80F3-4DB4-BD65-91E2CCC4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8B19-CE06-4A6A-A6BB-C44A8C48B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63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13520-7FB2-4329-97AF-9EFEC2B8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55697-B9EC-4EA9-899F-FD0DF1873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9A6488-E3F4-42C4-8BF3-1FF69294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955A-422A-4358-B7D6-8455073432A0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DB1DB9-07D5-42FF-93C9-7BF9AD19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9CCFD-CE57-4085-A7A8-9E273250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8B19-CE06-4A6A-A6BB-C44A8C48B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76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407A5-1E3D-455C-B6BD-70E0ABEAB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1B9059-5F81-434E-B30B-BACBE6FFC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A4E5F-A7C3-4A51-A991-877418FEE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955A-422A-4358-B7D6-8455073432A0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70DDA4-68DC-4628-A4E5-D29EA2A4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C88CFE-3469-4D49-AB15-6EA316FED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8B19-CE06-4A6A-A6BB-C44A8C48B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63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9969C-1031-4E32-9678-F396C884C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E25E15-CDBA-4797-8850-091E56630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07667C-108A-4ED6-837A-004EB4588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A001CD-F5E8-43AC-BA70-C334387F9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955A-422A-4358-B7D6-8455073432A0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1B4ED1-C86C-457F-977E-21037CE8D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C412A4-297D-461C-8D8D-07CCFC1FF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8B19-CE06-4A6A-A6BB-C44A8C48B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29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5FB46-D6D3-43DB-978A-B48D18501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52D8B1-728A-4F4F-B57E-54418DCAF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734967-BC67-481C-A17D-31D530C6E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443464-FB79-4CB8-80FD-48F645BEF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C9CF0D-7B3B-4C8A-83A7-BD4139575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2E6062-3E5A-414B-B438-FC5DB86D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955A-422A-4358-B7D6-8455073432A0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F299C1-0874-4587-A69F-0E256ACBE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7C3C40-283F-4575-9ADC-80FE0C50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8B19-CE06-4A6A-A6BB-C44A8C48B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16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751E5-AE74-413F-8EAF-CCBD1EE3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597F0B-A475-45C3-A9CF-8C98C083D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955A-422A-4358-B7D6-8455073432A0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AA3E26-418D-4F8C-8660-7EA27D86E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540A55-369E-4B9A-8A74-4951985D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8B19-CE06-4A6A-A6BB-C44A8C48B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39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923506-2C37-422F-9F69-F52A3112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955A-422A-4358-B7D6-8455073432A0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172CE6-25C2-44C6-8759-6D7A0E60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6EF322-F6E1-432B-8551-9D11C0D8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8B19-CE06-4A6A-A6BB-C44A8C48B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1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CD195-EEF9-419A-B32C-52DB3ABAE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092F70-C8B3-41E7-A052-0FE31110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A66D80-4BA3-4339-92A3-251488ED4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1A816F-1C87-4B3E-B1FF-94683343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955A-422A-4358-B7D6-8455073432A0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294C6-6A72-474B-B92E-E6C95F4D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A6F519-4105-4278-90A6-6DD241D9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8B19-CE06-4A6A-A6BB-C44A8C48B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39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94A9-3346-4BB2-BFAC-4BDD5E16D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BFB794-65FB-494D-8B74-617D32A47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54D86D-7154-4DBB-B3D8-4E2DF0D5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9BD0FC-68DB-4167-BA3A-1E5287A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955A-422A-4358-B7D6-8455073432A0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8B1CD1-10F9-4D02-8896-6F6CD212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98E548-144E-43D1-9F73-4D0391BB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8B19-CE06-4A6A-A6BB-C44A8C48B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61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C1C295-3756-44CC-A381-38692D0F7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FB8ABF-B717-4BC1-A5AF-0F2174973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EB8406-7371-48DB-AA87-B4EC3E3D1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3955A-422A-4358-B7D6-8455073432A0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300A3-21C5-4848-8AC9-15C9F729D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EAD3D4-2890-4EE9-974F-603B4215B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98B19-CE06-4A6A-A6BB-C44A8C48B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6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inc.co.kr/modules/moniwiki/wiki.php/manSearch?google=none&amp;name=start_routine)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DFED8-A6D3-4CA9-845C-04F26D0F2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운영체제 과제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6995B5-12D4-4D11-A9C7-49388E00E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2019305059 </a:t>
            </a:r>
            <a:r>
              <a:rPr lang="ko-KR" altLang="en-US" dirty="0"/>
              <a:t>이현수</a:t>
            </a:r>
          </a:p>
        </p:txBody>
      </p:sp>
    </p:spTree>
    <p:extLst>
      <p:ext uri="{BB962C8B-B14F-4D97-AF65-F5344CB8AC3E}">
        <p14:creationId xmlns:p14="http://schemas.microsoft.com/office/powerpoint/2010/main" val="335112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4DD4E9-2346-4EBF-885D-309F6E6FF65D}"/>
              </a:ext>
            </a:extLst>
          </p:cNvPr>
          <p:cNvSpPr txBox="1"/>
          <p:nvPr/>
        </p:nvSpPr>
        <p:spPr>
          <a:xfrm>
            <a:off x="207818" y="112815"/>
            <a:ext cx="1163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문제</a:t>
            </a:r>
            <a:r>
              <a:rPr lang="en-US" altLang="ko-KR" b="1" dirty="0"/>
              <a:t>1: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연습문제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#4.9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를 그대로 코딩한 후 수행결과를 </a:t>
            </a:r>
            <a:r>
              <a:rPr lang="ko-KR" altLang="en-US" sz="1800" b="1" kern="0" spc="0" dirty="0" err="1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설명하시오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.</a:t>
            </a:r>
            <a:endParaRPr lang="ko-KR" altLang="en-US" sz="1800" b="1" kern="0" spc="0" dirty="0">
              <a:solidFill>
                <a:srgbClr val="000000"/>
              </a:solidFill>
              <a:effectLst/>
            </a:endParaRP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B1E450-D996-4C0F-9443-5B8D06E40C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1" t="7083" r="26459" b="4480"/>
          <a:stretch/>
        </p:blipFill>
        <p:spPr>
          <a:xfrm>
            <a:off x="264318" y="541524"/>
            <a:ext cx="5257802" cy="606504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32F012-85BC-4458-8C3B-69C370652833}"/>
              </a:ext>
            </a:extLst>
          </p:cNvPr>
          <p:cNvCxnSpPr>
            <a:cxnSpLocks/>
          </p:cNvCxnSpPr>
          <p:nvPr/>
        </p:nvCxnSpPr>
        <p:spPr>
          <a:xfrm flipH="1">
            <a:off x="1882239" y="609807"/>
            <a:ext cx="39485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BC9C90-A9BC-460A-92A5-18A0417AE912}"/>
              </a:ext>
            </a:extLst>
          </p:cNvPr>
          <p:cNvSpPr/>
          <p:nvPr/>
        </p:nvSpPr>
        <p:spPr>
          <a:xfrm>
            <a:off x="5753592" y="458298"/>
            <a:ext cx="4892636" cy="438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pthread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함수를 쓰기 위해서 </a:t>
            </a:r>
            <a:r>
              <a:rPr lang="en-US" altLang="ko-KR" sz="1200" dirty="0" err="1">
                <a:solidFill>
                  <a:schemeClr val="tx1"/>
                </a:solidFill>
              </a:rPr>
              <a:t>pthread.h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파일을 </a:t>
            </a:r>
            <a:r>
              <a:rPr lang="en-US" altLang="ko-KR" sz="1200" dirty="0">
                <a:solidFill>
                  <a:schemeClr val="tx1"/>
                </a:solidFill>
              </a:rPr>
              <a:t>include</a:t>
            </a:r>
            <a:r>
              <a:rPr lang="ko-KR" altLang="en-US" sz="1200" dirty="0">
                <a:solidFill>
                  <a:schemeClr val="tx1"/>
                </a:solidFill>
              </a:rPr>
              <a:t>해야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CAD2331-033E-4509-B4DD-4787576D9C3A}"/>
              </a:ext>
            </a:extLst>
          </p:cNvPr>
          <p:cNvCxnSpPr>
            <a:cxnSpLocks/>
          </p:cNvCxnSpPr>
          <p:nvPr/>
        </p:nvCxnSpPr>
        <p:spPr>
          <a:xfrm flipH="1">
            <a:off x="3267696" y="5486607"/>
            <a:ext cx="270559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BD5DFA-8465-4605-9EAE-35FB8AB06363}"/>
              </a:ext>
            </a:extLst>
          </p:cNvPr>
          <p:cNvSpPr/>
          <p:nvPr/>
        </p:nvSpPr>
        <p:spPr>
          <a:xfrm>
            <a:off x="5753592" y="1001650"/>
            <a:ext cx="6299862" cy="438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i="0" dirty="0">
                <a:solidFill>
                  <a:schemeClr val="tx1"/>
                </a:solidFill>
                <a:effectLst/>
                <a:latin typeface="Helvetica Neue"/>
              </a:rPr>
              <a:t>생성된 쓰레드는 </a:t>
            </a:r>
            <a:r>
              <a:rPr lang="en-US" altLang="ko-KR" sz="1200" i="0" dirty="0" err="1">
                <a:solidFill>
                  <a:schemeClr val="tx1"/>
                </a:solidFill>
                <a:effectLst/>
                <a:latin typeface="Helvetica Neue"/>
              </a:rPr>
              <a:t>pthread_exit</a:t>
            </a:r>
            <a:r>
              <a:rPr lang="en-US" altLang="ko-KR" sz="1200" i="0" dirty="0">
                <a:solidFill>
                  <a:schemeClr val="tx1"/>
                </a:solidFill>
                <a:effectLst/>
                <a:latin typeface="Helvetica Neue"/>
              </a:rPr>
              <a:t>(3)</a:t>
            </a:r>
            <a:r>
              <a:rPr lang="ko-KR" altLang="en-US" sz="1200" i="0" dirty="0">
                <a:solidFill>
                  <a:schemeClr val="tx1"/>
                </a:solidFill>
                <a:effectLst/>
                <a:latin typeface="Helvetica Neue"/>
              </a:rPr>
              <a:t>을 호출하거나 </a:t>
            </a:r>
            <a:r>
              <a:rPr lang="en-US" altLang="ko-KR" sz="1200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Helvetica Neue"/>
              </a:rPr>
              <a:t>또는 </a:t>
            </a:r>
            <a:r>
              <a:rPr lang="ko-KR" altLang="en-US" sz="1200" dirty="0" err="1">
                <a:solidFill>
                  <a:schemeClr val="tx1"/>
                </a:solidFill>
                <a:latin typeface="Helvetica Neue"/>
              </a:rPr>
              <a:t>쓰레드함수</a:t>
            </a:r>
            <a:r>
              <a:rPr lang="ko-KR" altLang="en-US" sz="1200" i="0" dirty="0" err="1">
                <a:solidFill>
                  <a:schemeClr val="tx1"/>
                </a:solidFill>
                <a:effectLst/>
                <a:latin typeface="Helvetica Neue"/>
              </a:rPr>
              <a:t>에서</a:t>
            </a:r>
            <a:r>
              <a:rPr lang="ko-KR" altLang="en-US" sz="1200" i="0" dirty="0">
                <a:solidFill>
                  <a:schemeClr val="tx1"/>
                </a:solidFill>
                <a:effectLst/>
                <a:latin typeface="Helvetica Neue"/>
              </a:rPr>
              <a:t> </a:t>
            </a:r>
            <a:r>
              <a:rPr lang="en-US" altLang="ko-KR" sz="1200" i="0" dirty="0">
                <a:solidFill>
                  <a:schemeClr val="tx1"/>
                </a:solidFill>
                <a:effectLst/>
                <a:latin typeface="Helvetica Neue"/>
              </a:rPr>
              <a:t>return </a:t>
            </a:r>
            <a:r>
              <a:rPr lang="ko-KR" altLang="en-US" sz="1200" i="0" dirty="0" err="1">
                <a:solidFill>
                  <a:schemeClr val="tx1"/>
                </a:solidFill>
                <a:effectLst/>
                <a:latin typeface="Helvetica Neue"/>
              </a:rPr>
              <a:t>할경우</a:t>
            </a:r>
            <a:r>
              <a:rPr lang="ko-KR" altLang="en-US" sz="1200" i="0" dirty="0">
                <a:solidFill>
                  <a:schemeClr val="tx1"/>
                </a:solidFill>
                <a:effectLst/>
                <a:latin typeface="Helvetica Neue"/>
              </a:rPr>
              <a:t> 제거</a:t>
            </a:r>
            <a:r>
              <a:rPr lang="en-US" altLang="ko-KR" sz="1200" i="0" dirty="0">
                <a:solidFill>
                  <a:schemeClr val="tx1"/>
                </a:solidFill>
                <a:effectLst/>
                <a:latin typeface="Helvetica Neue"/>
              </a:rPr>
              <a:t>.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FE692BEB-C827-472F-B39B-63421F206565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V="1">
            <a:off x="1591294" y="1221043"/>
            <a:ext cx="4162298" cy="1753725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A661E34-5417-426B-81B6-2134B6F58BBE}"/>
              </a:ext>
            </a:extLst>
          </p:cNvPr>
          <p:cNvSpPr/>
          <p:nvPr/>
        </p:nvSpPr>
        <p:spPr>
          <a:xfrm>
            <a:off x="5753593" y="1607536"/>
            <a:ext cx="6299861" cy="2531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solidFill>
                  <a:schemeClr val="tx1"/>
                </a:solidFill>
              </a:rPr>
              <a:t>pthread_create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: </a:t>
            </a:r>
            <a:r>
              <a:rPr lang="ko-KR" altLang="en-US" sz="1200" i="0" dirty="0">
                <a:solidFill>
                  <a:schemeClr val="tx1"/>
                </a:solidFill>
                <a:effectLst/>
                <a:latin typeface="Helvetica Neue"/>
              </a:rPr>
              <a:t>새로운 쓰레드를 생성한다</a:t>
            </a:r>
            <a:endParaRPr lang="en-US" altLang="ko-KR" sz="1200" i="0" dirty="0">
              <a:solidFill>
                <a:schemeClr val="tx1"/>
              </a:solidFill>
              <a:effectLst/>
              <a:latin typeface="Helvetica Neue"/>
            </a:endParaRPr>
          </a:p>
          <a:p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 Unicode MS" panose="020B0604020202020204" pitchFamily="50" charset="-127"/>
              <a:ea typeface="Courier New" panose="02070309020205020404" pitchFamily="49" charset="0"/>
            </a:endParaRPr>
          </a:p>
          <a:p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00FFFF"/>
                </a:highlight>
                <a:latin typeface="Arial Unicode MS" panose="020B0604020202020204" pitchFamily="50" charset="-127"/>
                <a:ea typeface="Courier New" panose="02070309020205020404" pitchFamily="49" charset="0"/>
              </a:rPr>
              <a:t>int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00FFFF"/>
                </a:highlight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00FFFF"/>
                </a:highlight>
                <a:latin typeface="Arial Unicode MS" panose="020B0604020202020204" pitchFamily="50" charset="-127"/>
                <a:ea typeface="Courier New" panose="02070309020205020404" pitchFamily="49" charset="0"/>
              </a:rPr>
              <a:t>pthread_create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00FFFF"/>
                </a:highlight>
                <a:latin typeface="Arial Unicode MS" panose="020B0604020202020204" pitchFamily="50" charset="-127"/>
                <a:ea typeface="Courier New" panose="02070309020205020404" pitchFamily="49" charset="0"/>
              </a:rPr>
              <a:t>(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00FFFF"/>
                </a:highlight>
                <a:latin typeface="Arial Unicode MS" panose="020B0604020202020204" pitchFamily="50" charset="-127"/>
                <a:ea typeface="Courier New" panose="02070309020205020404" pitchFamily="49" charset="0"/>
              </a:rPr>
              <a:t>pthread_t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00FFFF"/>
                </a:highlight>
                <a:latin typeface="Arial Unicode MS" panose="020B0604020202020204" pitchFamily="50" charset="-127"/>
                <a:ea typeface="Courier New" panose="02070309020205020404" pitchFamily="49" charset="0"/>
              </a:rPr>
              <a:t> *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00FFFF"/>
                </a:highlight>
                <a:latin typeface="Arial Unicode MS" panose="020B0604020202020204" pitchFamily="50" charset="-127"/>
                <a:ea typeface="Courier New" panose="02070309020205020404" pitchFamily="49" charset="0"/>
              </a:rPr>
              <a:t>thread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00FFFF"/>
                </a:highlight>
                <a:latin typeface="Arial Unicode MS" panose="020B0604020202020204" pitchFamily="50" charset="-127"/>
                <a:ea typeface="Courier New" panose="02070309020205020404" pitchFamily="49" charset="0"/>
              </a:rPr>
              <a:t>,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00FFFF"/>
                </a:highlight>
                <a:latin typeface="Arial Unicode MS" panose="020B0604020202020204" pitchFamily="50" charset="-127"/>
                <a:ea typeface="Courier New" panose="02070309020205020404" pitchFamily="49" charset="0"/>
              </a:rPr>
              <a:t>pthread_attr_t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00FFFF"/>
                </a:highlight>
                <a:latin typeface="Arial Unicode MS" panose="020B0604020202020204" pitchFamily="50" charset="-127"/>
                <a:ea typeface="Courier New" panose="02070309020205020404" pitchFamily="49" charset="0"/>
              </a:rPr>
              <a:t> *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00FFFF"/>
                </a:highlight>
                <a:latin typeface="Arial Unicode MS" panose="020B0604020202020204" pitchFamily="50" charset="-127"/>
                <a:ea typeface="Courier New" panose="02070309020205020404" pitchFamily="49" charset="0"/>
              </a:rPr>
              <a:t>attr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00FFFF"/>
                </a:highlight>
                <a:latin typeface="Arial Unicode MS" panose="020B0604020202020204" pitchFamily="50" charset="-127"/>
                <a:ea typeface="Courier New" panose="02070309020205020404" pitchFamily="49" charset="0"/>
              </a:rPr>
              <a:t>,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00FFFF"/>
                </a:highlight>
                <a:latin typeface="Arial Unicode MS" panose="020B0604020202020204" pitchFamily="50" charset="-127"/>
                <a:ea typeface="Courier New" panose="02070309020205020404" pitchFamily="49" charset="0"/>
              </a:rPr>
              <a:t>void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00FFFF"/>
                </a:highlight>
                <a:latin typeface="Arial Unicode MS" panose="020B0604020202020204" pitchFamily="50" charset="-127"/>
                <a:ea typeface="Courier New" panose="02070309020205020404" pitchFamily="49" charset="0"/>
              </a:rPr>
              <a:t> * (*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2BA6CB"/>
                </a:solidFill>
                <a:effectLst/>
                <a:highlight>
                  <a:srgbClr val="00FFFF"/>
                </a:highlight>
                <a:latin typeface="Arial Unicode MS" panose="020B0604020202020204" pitchFamily="50" charset="-127"/>
                <a:ea typeface="Courier New" panose="02070309020205020404" pitchFamily="49" charset="0"/>
                <a:hlinkClick r:id="rId3"/>
              </a:rPr>
              <a:t>start_routine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2BA6CB"/>
                </a:solidFill>
                <a:effectLst/>
                <a:highlight>
                  <a:srgbClr val="00FFFF"/>
                </a:highlight>
                <a:latin typeface="Arial Unicode MS" panose="020B0604020202020204" pitchFamily="50" charset="-127"/>
                <a:ea typeface="Courier New" panose="02070309020205020404" pitchFamily="49" charset="0"/>
                <a:hlinkClick r:id="rId3"/>
              </a:rPr>
              <a:t>)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00FFFF"/>
                </a:highlight>
                <a:latin typeface="Arial Unicode MS" panose="020B0604020202020204" pitchFamily="50" charset="-127"/>
                <a:ea typeface="Courier New" panose="02070309020205020404" pitchFamily="49" charset="0"/>
              </a:rPr>
              <a:t>(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00FFFF"/>
                </a:highlight>
                <a:latin typeface="Arial Unicode MS" panose="020B0604020202020204" pitchFamily="50" charset="-127"/>
                <a:ea typeface="Courier New" panose="02070309020205020404" pitchFamily="49" charset="0"/>
              </a:rPr>
              <a:t>void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00FFFF"/>
                </a:highlight>
                <a:latin typeface="Arial Unicode MS" panose="020B0604020202020204" pitchFamily="50" charset="-127"/>
                <a:ea typeface="Courier New" panose="02070309020205020404" pitchFamily="49" charset="0"/>
              </a:rPr>
              <a:t> *),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00FFFF"/>
                </a:highlight>
                <a:latin typeface="Arial Unicode MS" panose="020B0604020202020204" pitchFamily="50" charset="-127"/>
                <a:ea typeface="Courier New" panose="02070309020205020404" pitchFamily="49" charset="0"/>
              </a:rPr>
              <a:t>void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00FFFF"/>
                </a:highlight>
                <a:latin typeface="Arial Unicode MS" panose="020B0604020202020204" pitchFamily="50" charset="-127"/>
                <a:ea typeface="Courier New" panose="02070309020205020404" pitchFamily="49" charset="0"/>
              </a:rPr>
              <a:t> *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00FFFF"/>
                </a:highlight>
                <a:latin typeface="Arial Unicode MS" panose="020B0604020202020204" pitchFamily="50" charset="-127"/>
                <a:ea typeface="Courier New" panose="02070309020205020404" pitchFamily="49" charset="0"/>
              </a:rPr>
              <a:t>arg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00FFFF"/>
                </a:highlight>
                <a:latin typeface="Arial Unicode MS" panose="020B0604020202020204" pitchFamily="50" charset="-127"/>
                <a:ea typeface="Courier New" panose="02070309020205020404" pitchFamily="49" charset="0"/>
              </a:rPr>
              <a:t>);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</a:rPr>
              <a:t> 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l"/>
            <a:r>
              <a:rPr lang="ko-KR" altLang="en-US" sz="1200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첫번째 매개변수는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쓰레드가 성공적으로 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생성되었을때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생성된 쓰레드를 식별하기 위해서 사용되는 쓰레드 식별자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. </a:t>
            </a:r>
          </a:p>
          <a:p>
            <a:pPr algn="l"/>
            <a:r>
              <a:rPr lang="ko-KR" altLang="en-US" sz="1200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두번째 매개변수는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쓰레드 특성을 지정하기 위해서 사용하며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기본 쓰레드 특성을 이용하고자 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할경우에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NULL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을 사용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. </a:t>
            </a:r>
          </a:p>
          <a:p>
            <a:pPr algn="l"/>
            <a:r>
              <a:rPr lang="ko-KR" altLang="en-US" sz="1200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세번째 매개변수는 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분기시켜서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실행할 쓰레드 함수</a:t>
            </a:r>
            <a:r>
              <a:rPr lang="en-US" altLang="ko-KR" sz="1200" dirty="0">
                <a:solidFill>
                  <a:srgbClr val="333333"/>
                </a:solidFill>
                <a:latin typeface="Source Sans Pro" panose="020B0503030403020204" pitchFamily="34" charset="0"/>
              </a:rPr>
              <a:t>.</a:t>
            </a:r>
            <a:endParaRPr lang="en-US" altLang="ko-KR" sz="1200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pPr algn="l"/>
            <a:r>
              <a:rPr lang="ko-KR" altLang="en-US" sz="1200" b="1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네번째 매개변수는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쓰레드 함수의 매개변수로 넘김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/>
            <a:endParaRPr lang="en-US" altLang="ko-KR" sz="1200" b="0" i="0" dirty="0">
              <a:solidFill>
                <a:schemeClr val="tx1"/>
              </a:solidFill>
              <a:effectLst/>
              <a:latin typeface="Source Sans Pro" panose="020B0503030403020204" pitchFamily="34" charset="0"/>
            </a:endParaRPr>
          </a:p>
          <a:p>
            <a:r>
              <a:rPr lang="ko-KR" altLang="en-US" sz="1200" dirty="0" err="1">
                <a:solidFill>
                  <a:schemeClr val="tx1"/>
                </a:solidFill>
              </a:rPr>
              <a:t>리턴값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성공할 경우 </a:t>
            </a:r>
            <a:r>
              <a:rPr lang="ko-KR" altLang="en-US" sz="1200" dirty="0" err="1">
                <a:solidFill>
                  <a:schemeClr val="tx1"/>
                </a:solidFill>
              </a:rPr>
              <a:t>쓰레드식별자인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thread</a:t>
            </a:r>
            <a:r>
              <a:rPr lang="ko-KR" altLang="en-US" sz="1200" dirty="0">
                <a:solidFill>
                  <a:schemeClr val="tx1"/>
                </a:solidFill>
              </a:rPr>
              <a:t>에 쓰레드 식별번호를 저장하고</a:t>
            </a:r>
            <a:r>
              <a:rPr lang="en-US" altLang="ko-KR" sz="1200" dirty="0">
                <a:solidFill>
                  <a:schemeClr val="tx1"/>
                </a:solidFill>
              </a:rPr>
              <a:t>, 0</a:t>
            </a:r>
            <a:r>
              <a:rPr lang="ko-KR" altLang="en-US" sz="1200" dirty="0">
                <a:solidFill>
                  <a:schemeClr val="tx1"/>
                </a:solidFill>
              </a:rPr>
              <a:t>을 리턴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실패했을 경우 </a:t>
            </a:r>
            <a:r>
              <a:rPr lang="en-US" altLang="ko-KR" sz="1200" dirty="0">
                <a:solidFill>
                  <a:schemeClr val="tx1"/>
                </a:solidFill>
              </a:rPr>
              <a:t>0</a:t>
            </a:r>
            <a:r>
              <a:rPr lang="ko-KR" altLang="en-US" sz="1200" dirty="0">
                <a:solidFill>
                  <a:schemeClr val="tx1"/>
                </a:solidFill>
              </a:rPr>
              <a:t>이 아닌 에러코드 값을 리턴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en-US" altLang="ko-KR" sz="1200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BE5ECD4-6CE0-446A-A581-2E3B4BDCD13B}"/>
              </a:ext>
            </a:extLst>
          </p:cNvPr>
          <p:cNvSpPr/>
          <p:nvPr/>
        </p:nvSpPr>
        <p:spPr>
          <a:xfrm>
            <a:off x="5753592" y="4488879"/>
            <a:ext cx="6299861" cy="1753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pthread_join</a:t>
            </a:r>
            <a:r>
              <a:rPr lang="en-US" altLang="ko-KR" sz="1000" dirty="0">
                <a:solidFill>
                  <a:schemeClr val="tx1"/>
                </a:solidFill>
                <a:latin typeface="Source Sans Pro" panose="020B0503030403020204" pitchFamily="34" charset="0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latin typeface="Source Sans Pro" panose="020B0503030403020204" pitchFamily="34" charset="0"/>
              </a:rPr>
              <a:t>특정 쓰레드가 종료하기를 기다렸다가</a:t>
            </a:r>
            <a:r>
              <a:rPr lang="en-US" altLang="ko-KR" sz="1000" dirty="0">
                <a:solidFill>
                  <a:schemeClr val="tx1"/>
                </a:solidFill>
                <a:latin typeface="Source Sans Pro" panose="020B0503030403020204" pitchFamily="34" charset="0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Source Sans Pro" panose="020B0503030403020204" pitchFamily="34" charset="0"/>
              </a:rPr>
              <a:t>쓰레드가 종료된 이후 다음 진행</a:t>
            </a:r>
            <a:endParaRPr lang="en-US" altLang="ko-KR" sz="1000" dirty="0">
              <a:solidFill>
                <a:schemeClr val="tx1"/>
              </a:solidFill>
              <a:latin typeface="Source Sans Pro" panose="020B0503030403020204" pitchFamily="34" charset="0"/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 Unicode MS" panose="020B0604020202020204" pitchFamily="50" charset="-127"/>
                <a:ea typeface="Menlo"/>
              </a:rPr>
              <a:t>int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 Unicode MS" panose="020B0604020202020204" pitchFamily="50" charset="-127"/>
                <a:ea typeface="Menlo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 Unicode MS" panose="020B0604020202020204" pitchFamily="50" charset="-127"/>
                <a:ea typeface="Menlo"/>
              </a:rPr>
              <a:t>pthread_join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 Unicode MS" panose="020B0604020202020204" pitchFamily="50" charset="-127"/>
                <a:ea typeface="Menlo"/>
              </a:rPr>
              <a:t>(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 Unicode MS" panose="020B0604020202020204" pitchFamily="50" charset="-127"/>
                <a:ea typeface="Menlo"/>
              </a:rPr>
              <a:t>pthread_t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 Unicode MS" panose="020B0604020202020204" pitchFamily="50" charset="-127"/>
                <a:ea typeface="Menlo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 Unicode MS" panose="020B0604020202020204" pitchFamily="50" charset="-127"/>
                <a:ea typeface="Menlo"/>
              </a:rPr>
              <a:t>th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 Unicode MS" panose="020B0604020202020204" pitchFamily="50" charset="-127"/>
                <a:ea typeface="Menlo"/>
              </a:rPr>
              <a:t>,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 Unicode MS" panose="020B0604020202020204" pitchFamily="50" charset="-127"/>
                <a:ea typeface="Menlo"/>
              </a:rPr>
              <a:t>void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 Unicode MS" panose="020B0604020202020204" pitchFamily="50" charset="-127"/>
                <a:ea typeface="Menlo"/>
              </a:rPr>
              <a:t> **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 Unicode MS" panose="020B0604020202020204" pitchFamily="50" charset="-127"/>
                <a:ea typeface="Menlo"/>
              </a:rPr>
              <a:t>thread_return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 Unicode MS" panose="020B0604020202020204" pitchFamily="50" charset="-127"/>
                <a:ea typeface="Menlo"/>
              </a:rPr>
              <a:t>);</a:t>
            </a:r>
            <a:endParaRPr lang="ko-KR" altLang="en-US" sz="1200" b="1" i="0" dirty="0">
              <a:solidFill>
                <a:schemeClr val="tx1"/>
              </a:solidFill>
              <a:effectLst/>
              <a:latin typeface="Source Sans Pro" panose="020B0503030403020204" pitchFamily="34" charset="0"/>
            </a:endParaRPr>
          </a:p>
          <a:p>
            <a:pPr algn="l"/>
            <a:r>
              <a:rPr lang="ko-KR" altLang="en-US" sz="1200" b="1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첫번째 매개변수는 </a:t>
            </a:r>
            <a:r>
              <a:rPr lang="ko-KR" altLang="en-US" sz="120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기다릴 쓰레드의 식별자</a:t>
            </a:r>
            <a:r>
              <a:rPr lang="en-US" altLang="ko-KR" sz="120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.</a:t>
            </a:r>
            <a:br>
              <a:rPr lang="en-US" altLang="ko-KR" sz="120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</a:br>
            <a:r>
              <a:rPr lang="ko-KR" altLang="en-US" sz="1200" b="1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두번째 매개변수는 </a:t>
            </a:r>
            <a:r>
              <a:rPr lang="ko-KR" altLang="en-US" sz="120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쓰레드의 </a:t>
            </a:r>
            <a:r>
              <a:rPr lang="ko-KR" altLang="en-US" sz="120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리턴값</a:t>
            </a:r>
            <a:r>
              <a:rPr lang="en-US" altLang="ko-KR" sz="120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.  </a:t>
            </a:r>
            <a:r>
              <a:rPr lang="en-US" altLang="ko-KR" sz="120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thread_return</a:t>
            </a:r>
            <a:r>
              <a:rPr lang="en-US" altLang="ko-KR" sz="120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ko-KR" altLang="en-US" sz="120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이 </a:t>
            </a:r>
            <a:r>
              <a:rPr lang="en-US" altLang="ko-KR" sz="120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NULL</a:t>
            </a:r>
            <a:r>
              <a:rPr lang="ko-KR" altLang="en-US" sz="120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이 아닌 경우 해당 포인터로 쓰레드의 리턴 값을 받음</a:t>
            </a:r>
            <a:r>
              <a:rPr lang="en-US" altLang="ko-KR" sz="120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.  </a:t>
            </a:r>
            <a:endParaRPr lang="en-US" altLang="ko-KR" sz="1200" dirty="0">
              <a:solidFill>
                <a:schemeClr val="tx1"/>
              </a:solidFill>
              <a:latin typeface="Source Sans Pro" panose="020B0503030403020204" pitchFamily="34" charset="0"/>
            </a:endParaRPr>
          </a:p>
          <a:p>
            <a:pPr algn="l"/>
            <a:endParaRPr lang="en-US" altLang="ko-KR" sz="1200" i="0" dirty="0">
              <a:solidFill>
                <a:schemeClr val="tx1"/>
              </a:solidFill>
              <a:effectLst/>
              <a:latin typeface="Source Sans Pro" panose="020B0503030403020204" pitchFamily="34" charset="0"/>
            </a:endParaRPr>
          </a:p>
          <a:p>
            <a:pPr algn="l"/>
            <a:r>
              <a:rPr lang="ko-KR" altLang="en-US" sz="120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리턴값</a:t>
            </a:r>
            <a:r>
              <a:rPr lang="en-US" altLang="ko-KR" sz="120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: </a:t>
            </a:r>
            <a:r>
              <a:rPr lang="ko-KR" altLang="en-US" sz="120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성공하면 </a:t>
            </a:r>
            <a:r>
              <a:rPr lang="en-US" altLang="ko-KR" sz="120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0,  </a:t>
            </a:r>
            <a:r>
              <a:rPr lang="ko-KR" altLang="en-US" sz="120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실패하면 에러코드 리턴</a:t>
            </a:r>
          </a:p>
        </p:txBody>
      </p:sp>
      <p:sp>
        <p:nvSpPr>
          <p:cNvPr id="27" name="화살표: 위로 굽음 26">
            <a:extLst>
              <a:ext uri="{FF2B5EF4-FFF2-40B4-BE49-F238E27FC236}">
                <a16:creationId xmlns:a16="http://schemas.microsoft.com/office/drawing/2014/main" id="{2F1D7BF9-9721-4F69-A250-6292E746436D}"/>
              </a:ext>
            </a:extLst>
          </p:cNvPr>
          <p:cNvSpPr/>
          <p:nvPr/>
        </p:nvSpPr>
        <p:spPr>
          <a:xfrm rot="10800000">
            <a:off x="4212818" y="2440379"/>
            <a:ext cx="1540774" cy="1360532"/>
          </a:xfrm>
          <a:prstGeom prst="bentUpArrow">
            <a:avLst>
              <a:gd name="adj1" fmla="val 11471"/>
              <a:gd name="adj2" fmla="val 25000"/>
              <a:gd name="adj3" fmla="val 1409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00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C49B597-3294-4A93-8D3A-5E834A3CCF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1" t="7083" r="26459" b="4480"/>
          <a:stretch/>
        </p:blipFill>
        <p:spPr>
          <a:xfrm>
            <a:off x="215333" y="552203"/>
            <a:ext cx="5257802" cy="60650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31FA96-EBFD-4D4F-B0FE-392D8DC97D44}"/>
              </a:ext>
            </a:extLst>
          </p:cNvPr>
          <p:cNvSpPr txBox="1"/>
          <p:nvPr/>
        </p:nvSpPr>
        <p:spPr>
          <a:xfrm>
            <a:off x="5689858" y="541524"/>
            <a:ext cx="623782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0" i="0" dirty="0">
                <a:solidFill>
                  <a:srgbClr val="000000"/>
                </a:solidFill>
                <a:effectLst/>
                <a:latin typeface="KoPub Dotum"/>
              </a:rPr>
              <a:t>버퍼에 데이터가 남게 되면 정상적인 입출력을 하지 못하기 때문에 </a:t>
            </a:r>
            <a:endParaRPr lang="ko-KR" altLang="en-US" sz="14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KoPub Dotum"/>
              </a:rPr>
              <a:t>fflush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KoPub Dotum"/>
              </a:rPr>
              <a:t>()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KoPub Dotum"/>
              </a:rPr>
              <a:t>함수를 이용하여 버퍼에 있는 데이터를 비워줘야 합니다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KoPub Dotum"/>
              </a:rPr>
              <a:t>.</a:t>
            </a:r>
          </a:p>
          <a:p>
            <a:pPr algn="just"/>
            <a:endParaRPr lang="ko-KR" altLang="en-US" sz="14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l"/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fflush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는 스트림을 비워주는 함수이고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, 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stdout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(</a:t>
            </a:r>
            <a:r>
              <a:rPr lang="ko-KR" altLang="en-US" sz="1400" dirty="0" err="1">
                <a:solidFill>
                  <a:srgbClr val="000000"/>
                </a:solidFill>
                <a:latin typeface="Tahoma" panose="020B0604030504040204" pitchFamily="34" charset="0"/>
              </a:rPr>
              <a:t>출력스트림</a:t>
            </a:r>
            <a:r>
              <a:rPr lang="en-US" altLang="ko-KR" sz="1400" dirty="0">
                <a:solidFill>
                  <a:srgbClr val="000000"/>
                </a:solidFill>
                <a:latin typeface="Tahoma" panose="020B0604030504040204" pitchFamily="34" charset="0"/>
              </a:rPr>
              <a:t>)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은 스트림을 비우고 그 값을 내보낼 경로가 된다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.</a:t>
            </a:r>
          </a:p>
          <a:p>
            <a:pPr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그래서 바로바로 콘솔로 찍히게 된다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1D9D56-41C2-49E1-AC3D-E8736ED191FA}"/>
              </a:ext>
            </a:extLst>
          </p:cNvPr>
          <p:cNvSpPr txBox="1"/>
          <p:nvPr/>
        </p:nvSpPr>
        <p:spPr>
          <a:xfrm>
            <a:off x="5693816" y="1958529"/>
            <a:ext cx="6237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/>
              <a:t>sleep(1) : 1</a:t>
            </a:r>
            <a:r>
              <a:rPr lang="ko-KR" altLang="en-US" sz="1400" dirty="0" err="1"/>
              <a:t>초동안</a:t>
            </a:r>
            <a:r>
              <a:rPr lang="ko-KR" altLang="en-US" sz="1400" dirty="0"/>
              <a:t> 정지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E9D59-4C41-4790-8171-AEEC884B93C9}"/>
              </a:ext>
            </a:extLst>
          </p:cNvPr>
          <p:cNvSpPr txBox="1"/>
          <p:nvPr/>
        </p:nvSpPr>
        <p:spPr>
          <a:xfrm>
            <a:off x="5642356" y="5253172"/>
            <a:ext cx="6237824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1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exit()</a:t>
            </a:r>
            <a:endParaRPr lang="en-US" altLang="ko-KR" sz="1600" b="0" i="0" dirty="0">
              <a:solidFill>
                <a:srgbClr val="000000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/>
            <a:r>
              <a:rPr lang="ko-KR" altLang="en-US" sz="16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원형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: void exit(int status)</a:t>
            </a:r>
          </a:p>
          <a:p>
            <a:pPr algn="l"/>
            <a:r>
              <a:rPr lang="ko-KR" altLang="en-US" sz="16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헤더 파일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stdlib.h</a:t>
            </a:r>
            <a:endParaRPr lang="en-US" altLang="ko-KR" sz="1600" b="0" i="0" dirty="0">
              <a:solidFill>
                <a:srgbClr val="000000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/>
            <a:r>
              <a:rPr lang="en-US" altLang="ko-KR" sz="16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-&gt; EXIT_SUCCESS :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정상적인 종료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(0)</a:t>
            </a:r>
            <a:br>
              <a:rPr lang="ko-KR" altLang="en-US" sz="16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ko-KR" altLang="en-US" sz="16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  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EXIT_FAILURE :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비정상적인 종료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(1)</a:t>
            </a:r>
            <a:endParaRPr lang="ko-KR" altLang="en-US" sz="1600" b="0" i="0" dirty="0">
              <a:solidFill>
                <a:srgbClr val="000000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4405AE5-7C86-418A-A6B9-52067554CFDC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 flipV="1">
            <a:off x="1757548" y="4308975"/>
            <a:ext cx="3884808" cy="1533684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3626E436-BC35-4CDC-8471-B78B91D9EAB6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1419106" y="5914892"/>
            <a:ext cx="4223251" cy="390904"/>
          </a:xfrm>
          <a:prstGeom prst="bentConnector3">
            <a:avLst>
              <a:gd name="adj1" fmla="val 3270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오른쪽 대괄호 30">
            <a:extLst>
              <a:ext uri="{FF2B5EF4-FFF2-40B4-BE49-F238E27FC236}">
                <a16:creationId xmlns:a16="http://schemas.microsoft.com/office/drawing/2014/main" id="{39F2ADDC-6B8E-4AE2-B661-9A2DDF613C72}"/>
              </a:ext>
            </a:extLst>
          </p:cNvPr>
          <p:cNvSpPr/>
          <p:nvPr/>
        </p:nvSpPr>
        <p:spPr>
          <a:xfrm>
            <a:off x="2095995" y="2266306"/>
            <a:ext cx="83128" cy="311128"/>
          </a:xfrm>
          <a:prstGeom prst="rightBracke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대괄호 31">
            <a:extLst>
              <a:ext uri="{FF2B5EF4-FFF2-40B4-BE49-F238E27FC236}">
                <a16:creationId xmlns:a16="http://schemas.microsoft.com/office/drawing/2014/main" id="{EF3A9818-3AA1-419D-BD36-429FE41D5D10}"/>
              </a:ext>
            </a:extLst>
          </p:cNvPr>
          <p:cNvSpPr/>
          <p:nvPr/>
        </p:nvSpPr>
        <p:spPr>
          <a:xfrm>
            <a:off x="2020290" y="4959890"/>
            <a:ext cx="91044" cy="259180"/>
          </a:xfrm>
          <a:prstGeom prst="rightBracke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39BA1B-5832-4343-A33C-20B5531324D0}"/>
              </a:ext>
            </a:extLst>
          </p:cNvPr>
          <p:cNvSpPr txBox="1"/>
          <p:nvPr/>
        </p:nvSpPr>
        <p:spPr>
          <a:xfrm>
            <a:off x="5642356" y="3770366"/>
            <a:ext cx="623782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1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abort()</a:t>
            </a:r>
            <a:endParaRPr lang="ko-KR" altLang="en-US" sz="1600" b="0" i="0" dirty="0">
              <a:solidFill>
                <a:srgbClr val="000000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/>
            <a:r>
              <a:rPr lang="ko-KR" altLang="en-US" sz="16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원형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: void abort(void)</a:t>
            </a:r>
            <a:endParaRPr lang="ko-KR" altLang="en-US" sz="1600" b="0" i="0" dirty="0">
              <a:solidFill>
                <a:srgbClr val="000000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/>
            <a:r>
              <a:rPr lang="ko-KR" altLang="en-US" sz="16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헤더 파일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stdlib.h</a:t>
            </a:r>
            <a:endParaRPr lang="ko-KR" altLang="en-US" sz="1600" b="0" i="0" dirty="0">
              <a:solidFill>
                <a:srgbClr val="000000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/>
            <a:r>
              <a:rPr lang="en-US" altLang="ko-KR" sz="16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-&gt;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프로그램을 비정상적으로 종료한다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80F3764-449E-4C1F-A156-3EC95381C0F8}"/>
              </a:ext>
            </a:extLst>
          </p:cNvPr>
          <p:cNvCxnSpPr>
            <a:stCxn id="33" idx="1"/>
          </p:cNvCxnSpPr>
          <p:nvPr/>
        </p:nvCxnSpPr>
        <p:spPr>
          <a:xfrm flipH="1" flipV="1">
            <a:off x="1810986" y="4278890"/>
            <a:ext cx="3831370" cy="30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48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10B92B-0362-41FF-A740-F1CBA40C16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84" t="12093" r="24471" b="23319"/>
          <a:stretch/>
        </p:blipFill>
        <p:spPr>
          <a:xfrm>
            <a:off x="185242" y="122704"/>
            <a:ext cx="5450681" cy="9109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F2ABD4A-4A49-45FF-9053-003792A017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93" t="22912" r="69553" b="58415"/>
          <a:stretch/>
        </p:blipFill>
        <p:spPr>
          <a:xfrm>
            <a:off x="2211986" y="4497094"/>
            <a:ext cx="3347592" cy="19653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B98FD3-E1AB-4DD9-B4F6-5F8F81ADDC37}"/>
              </a:ext>
            </a:extLst>
          </p:cNvPr>
          <p:cNvSpPr txBox="1"/>
          <p:nvPr/>
        </p:nvSpPr>
        <p:spPr>
          <a:xfrm>
            <a:off x="127920" y="1076458"/>
            <a:ext cx="586900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‘o’</a:t>
            </a:r>
            <a:r>
              <a:rPr lang="ko-KR" altLang="en-US" sz="1400" dirty="0"/>
              <a:t>가 찍히고 </a:t>
            </a:r>
            <a:r>
              <a:rPr lang="en-US" altLang="ko-KR" sz="1400" dirty="0"/>
              <a:t>‘.’</a:t>
            </a:r>
            <a:r>
              <a:rPr lang="ko-KR" altLang="en-US" sz="1400" dirty="0"/>
              <a:t>이 출력된다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/>
              <a:t>이것을 각각 </a:t>
            </a:r>
            <a:r>
              <a:rPr lang="en-US" altLang="ko-KR" sz="1400" dirty="0"/>
              <a:t>20</a:t>
            </a:r>
            <a:r>
              <a:rPr lang="ko-KR" altLang="en-US" sz="1400" dirty="0"/>
              <a:t>번 반복해서</a:t>
            </a:r>
            <a:r>
              <a:rPr lang="en-US" altLang="ko-KR" sz="1400" dirty="0"/>
              <a:t> ‘o’</a:t>
            </a:r>
            <a:r>
              <a:rPr lang="ko-KR" altLang="en-US" sz="1400" dirty="0"/>
              <a:t>가 </a:t>
            </a:r>
            <a:r>
              <a:rPr lang="en-US" altLang="ko-KR" sz="1400" dirty="0"/>
              <a:t>20</a:t>
            </a:r>
            <a:r>
              <a:rPr lang="ko-KR" altLang="en-US" sz="1400" dirty="0"/>
              <a:t>번</a:t>
            </a:r>
            <a:r>
              <a:rPr lang="en-US" altLang="ko-KR" sz="1400" dirty="0"/>
              <a:t> ‘.’</a:t>
            </a:r>
            <a:r>
              <a:rPr lang="ko-KR" altLang="en-US" sz="1400" dirty="0"/>
              <a:t>가 </a:t>
            </a:r>
            <a:r>
              <a:rPr lang="en-US" altLang="ko-KR" sz="1400" dirty="0"/>
              <a:t>20</a:t>
            </a:r>
            <a:r>
              <a:rPr lang="ko-KR" altLang="en-US" sz="1400" dirty="0"/>
              <a:t>번씩 출력된다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600" b="1" dirty="0"/>
              <a:t>■ </a:t>
            </a:r>
            <a:r>
              <a:rPr lang="en-US" altLang="ko-KR" sz="1600" b="1" dirty="0" err="1"/>
              <a:t>myglobal</a:t>
            </a:r>
            <a:r>
              <a:rPr lang="en-US" altLang="ko-KR" sz="1600" b="1" dirty="0"/>
              <a:t> = 21</a:t>
            </a:r>
            <a:r>
              <a:rPr lang="ko-KR" altLang="en-US" sz="1600" b="1" dirty="0"/>
              <a:t>인 이유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초기 </a:t>
            </a:r>
            <a:r>
              <a:rPr lang="en-US" altLang="ko-KR" sz="1600" b="1" dirty="0" err="1"/>
              <a:t>myglobal</a:t>
            </a:r>
            <a:r>
              <a:rPr lang="en-US" altLang="ko-KR" sz="1600" b="1" dirty="0"/>
              <a:t>=0)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68813902-D9E6-4894-85A1-D21137E22CFD}"/>
              </a:ext>
            </a:extLst>
          </p:cNvPr>
          <p:cNvSpPr/>
          <p:nvPr/>
        </p:nvSpPr>
        <p:spPr>
          <a:xfrm>
            <a:off x="6423466" y="159339"/>
            <a:ext cx="2137558" cy="6539322"/>
          </a:xfrm>
          <a:prstGeom prst="downArrow">
            <a:avLst>
              <a:gd name="adj1" fmla="val 83333"/>
              <a:gd name="adj2" fmla="val 16944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8441CFEE-9873-4047-A3FF-70AD92840AB0}"/>
              </a:ext>
            </a:extLst>
          </p:cNvPr>
          <p:cNvSpPr/>
          <p:nvPr/>
        </p:nvSpPr>
        <p:spPr>
          <a:xfrm>
            <a:off x="9165659" y="159339"/>
            <a:ext cx="2137558" cy="6539322"/>
          </a:xfrm>
          <a:prstGeom prst="downArrow">
            <a:avLst>
              <a:gd name="adj1" fmla="val 83333"/>
              <a:gd name="adj2" fmla="val 16944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24AA553-9532-40AA-82E1-3A4AC0FDA728}"/>
              </a:ext>
            </a:extLst>
          </p:cNvPr>
          <p:cNvSpPr/>
          <p:nvPr/>
        </p:nvSpPr>
        <p:spPr>
          <a:xfrm>
            <a:off x="6675816" y="358576"/>
            <a:ext cx="1632857" cy="41563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myglobal</a:t>
            </a:r>
            <a:r>
              <a:rPr lang="en-US" altLang="ko-KR" dirty="0">
                <a:solidFill>
                  <a:sysClr val="windowText" lastClr="000000"/>
                </a:solidFill>
              </a:rPr>
              <a:t>=1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43109D6-D2BA-40B3-8DCD-6F95CA105E90}"/>
              </a:ext>
            </a:extLst>
          </p:cNvPr>
          <p:cNvSpPr/>
          <p:nvPr/>
        </p:nvSpPr>
        <p:spPr>
          <a:xfrm>
            <a:off x="6675816" y="1293138"/>
            <a:ext cx="1632857" cy="41563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myglobal</a:t>
            </a:r>
            <a:r>
              <a:rPr lang="en-US" altLang="ko-KR" dirty="0">
                <a:solidFill>
                  <a:sysClr val="windowText" lastClr="000000"/>
                </a:solidFill>
              </a:rPr>
              <a:t>=2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F1C91DD-167E-4A43-80CD-8BF4D30DD221}"/>
              </a:ext>
            </a:extLst>
          </p:cNvPr>
          <p:cNvSpPr/>
          <p:nvPr/>
        </p:nvSpPr>
        <p:spPr>
          <a:xfrm>
            <a:off x="6675816" y="2233982"/>
            <a:ext cx="1632857" cy="41563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myglobal</a:t>
            </a:r>
            <a:r>
              <a:rPr lang="en-US" altLang="ko-KR" dirty="0">
                <a:solidFill>
                  <a:sysClr val="windowText" lastClr="000000"/>
                </a:solidFill>
              </a:rPr>
              <a:t>=3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화살표: 왼쪽으로 구부러짐 13">
            <a:extLst>
              <a:ext uri="{FF2B5EF4-FFF2-40B4-BE49-F238E27FC236}">
                <a16:creationId xmlns:a16="http://schemas.microsoft.com/office/drawing/2014/main" id="{221758D5-29DD-47ED-9E38-C8FB59A12526}"/>
              </a:ext>
            </a:extLst>
          </p:cNvPr>
          <p:cNvSpPr/>
          <p:nvPr/>
        </p:nvSpPr>
        <p:spPr>
          <a:xfrm flipH="1">
            <a:off x="6313540" y="621001"/>
            <a:ext cx="362276" cy="91091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왼쪽으로 구부러짐 14">
            <a:extLst>
              <a:ext uri="{FF2B5EF4-FFF2-40B4-BE49-F238E27FC236}">
                <a16:creationId xmlns:a16="http://schemas.microsoft.com/office/drawing/2014/main" id="{A561B663-7FFE-4C5D-B069-8619B4537B59}"/>
              </a:ext>
            </a:extLst>
          </p:cNvPr>
          <p:cNvSpPr/>
          <p:nvPr/>
        </p:nvSpPr>
        <p:spPr>
          <a:xfrm flipH="1">
            <a:off x="6327390" y="1575161"/>
            <a:ext cx="362276" cy="91091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D96DC4C-0F9D-4B35-B210-2538FA00771A}"/>
              </a:ext>
            </a:extLst>
          </p:cNvPr>
          <p:cNvSpPr/>
          <p:nvPr/>
        </p:nvSpPr>
        <p:spPr>
          <a:xfrm>
            <a:off x="9441680" y="1472241"/>
            <a:ext cx="1632857" cy="41563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myglobal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=j=2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1ACA345-F817-4BED-94FA-E42FC7D1E2DA}"/>
              </a:ext>
            </a:extLst>
          </p:cNvPr>
          <p:cNvSpPr/>
          <p:nvPr/>
        </p:nvSpPr>
        <p:spPr>
          <a:xfrm>
            <a:off x="9418010" y="650864"/>
            <a:ext cx="1632857" cy="27518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j=2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화살표: 왼쪽으로 구부러짐 17">
            <a:extLst>
              <a:ext uri="{FF2B5EF4-FFF2-40B4-BE49-F238E27FC236}">
                <a16:creationId xmlns:a16="http://schemas.microsoft.com/office/drawing/2014/main" id="{3F1A26E0-0807-48A8-AE0B-FA6AB82ECD84}"/>
              </a:ext>
            </a:extLst>
          </p:cNvPr>
          <p:cNvSpPr/>
          <p:nvPr/>
        </p:nvSpPr>
        <p:spPr>
          <a:xfrm>
            <a:off x="10979748" y="817884"/>
            <a:ext cx="389524" cy="91091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76A657-9A67-47B4-ABEC-A21E27C6484A}"/>
              </a:ext>
            </a:extLst>
          </p:cNvPr>
          <p:cNvSpPr/>
          <p:nvPr/>
        </p:nvSpPr>
        <p:spPr>
          <a:xfrm>
            <a:off x="5721368" y="864843"/>
            <a:ext cx="622836" cy="280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Sleep(1)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A97ECEC-4DDF-4849-B75F-F7269BD7D487}"/>
              </a:ext>
            </a:extLst>
          </p:cNvPr>
          <p:cNvSpPr/>
          <p:nvPr/>
        </p:nvSpPr>
        <p:spPr>
          <a:xfrm>
            <a:off x="5733802" y="1890170"/>
            <a:ext cx="622836" cy="280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Sleep(1)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483D7C2-ABDA-48CC-AB92-13BF0A8A5EBA}"/>
              </a:ext>
            </a:extLst>
          </p:cNvPr>
          <p:cNvSpPr/>
          <p:nvPr/>
        </p:nvSpPr>
        <p:spPr>
          <a:xfrm>
            <a:off x="11174510" y="1114217"/>
            <a:ext cx="622836" cy="280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Sleep(1)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850EFFC-A6D3-4FF7-A660-699A4475C652}"/>
              </a:ext>
            </a:extLst>
          </p:cNvPr>
          <p:cNvSpPr/>
          <p:nvPr/>
        </p:nvSpPr>
        <p:spPr>
          <a:xfrm>
            <a:off x="9458102" y="2474383"/>
            <a:ext cx="1632857" cy="41563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myglobal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=j=3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7DEFC62-5AA8-431C-8189-741A86A209A3}"/>
              </a:ext>
            </a:extLst>
          </p:cNvPr>
          <p:cNvSpPr/>
          <p:nvPr/>
        </p:nvSpPr>
        <p:spPr>
          <a:xfrm>
            <a:off x="9458103" y="1844228"/>
            <a:ext cx="1632857" cy="3237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j=3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6" name="화살표: 왼쪽으로 구부러짐 25">
            <a:extLst>
              <a:ext uri="{FF2B5EF4-FFF2-40B4-BE49-F238E27FC236}">
                <a16:creationId xmlns:a16="http://schemas.microsoft.com/office/drawing/2014/main" id="{E19A55B0-A1C2-47DE-BF81-CD7019B9A792}"/>
              </a:ext>
            </a:extLst>
          </p:cNvPr>
          <p:cNvSpPr/>
          <p:nvPr/>
        </p:nvSpPr>
        <p:spPr>
          <a:xfrm>
            <a:off x="11047617" y="1950492"/>
            <a:ext cx="400729" cy="91091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71D6E20-3FB8-4432-A9FC-99BD5A05464E}"/>
              </a:ext>
            </a:extLst>
          </p:cNvPr>
          <p:cNvSpPr/>
          <p:nvPr/>
        </p:nvSpPr>
        <p:spPr>
          <a:xfrm>
            <a:off x="11174510" y="2265501"/>
            <a:ext cx="622836" cy="280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Sleep(1)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3ACAC1C-0652-4F53-8824-075CA9F915B9}"/>
              </a:ext>
            </a:extLst>
          </p:cNvPr>
          <p:cNvCxnSpPr/>
          <p:nvPr/>
        </p:nvCxnSpPr>
        <p:spPr>
          <a:xfrm>
            <a:off x="8241475" y="1293138"/>
            <a:ext cx="1371600" cy="2078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3A4ED1D-DA3B-46D5-9097-A3BD7C022E63}"/>
              </a:ext>
            </a:extLst>
          </p:cNvPr>
          <p:cNvCxnSpPr/>
          <p:nvPr/>
        </p:nvCxnSpPr>
        <p:spPr>
          <a:xfrm>
            <a:off x="8209114" y="1661239"/>
            <a:ext cx="1371600" cy="2078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4A7173F-BD27-4E76-AD0D-EEBECAEC9831}"/>
              </a:ext>
            </a:extLst>
          </p:cNvPr>
          <p:cNvCxnSpPr/>
          <p:nvPr/>
        </p:nvCxnSpPr>
        <p:spPr>
          <a:xfrm>
            <a:off x="8209114" y="2278258"/>
            <a:ext cx="1371600" cy="2078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619A094-423D-42BD-B6CA-B5DDDFAC42FD}"/>
              </a:ext>
            </a:extLst>
          </p:cNvPr>
          <p:cNvCxnSpPr/>
          <p:nvPr/>
        </p:nvCxnSpPr>
        <p:spPr>
          <a:xfrm>
            <a:off x="8189210" y="2634755"/>
            <a:ext cx="1371600" cy="2078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F7E68D84-00AC-4295-9C37-D833EEC4B6CD}"/>
              </a:ext>
            </a:extLst>
          </p:cNvPr>
          <p:cNvSpPr/>
          <p:nvPr/>
        </p:nvSpPr>
        <p:spPr>
          <a:xfrm>
            <a:off x="7370618" y="3159876"/>
            <a:ext cx="87086" cy="123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580605C-4B6B-4F28-82D1-C3E1BD787DE4}"/>
              </a:ext>
            </a:extLst>
          </p:cNvPr>
          <p:cNvSpPr/>
          <p:nvPr/>
        </p:nvSpPr>
        <p:spPr>
          <a:xfrm>
            <a:off x="7370618" y="3463166"/>
            <a:ext cx="87086" cy="123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A6D4466-9A80-405C-AF9C-3E49214C74C6}"/>
              </a:ext>
            </a:extLst>
          </p:cNvPr>
          <p:cNvSpPr/>
          <p:nvPr/>
        </p:nvSpPr>
        <p:spPr>
          <a:xfrm>
            <a:off x="7370618" y="3813908"/>
            <a:ext cx="87086" cy="123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B54E538-D5B6-4F80-BA54-A135E90A4B92}"/>
              </a:ext>
            </a:extLst>
          </p:cNvPr>
          <p:cNvSpPr/>
          <p:nvPr/>
        </p:nvSpPr>
        <p:spPr>
          <a:xfrm>
            <a:off x="10214568" y="3187932"/>
            <a:ext cx="87086" cy="123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A39ED5A-327F-4FD9-AF16-E961FF8B394E}"/>
              </a:ext>
            </a:extLst>
          </p:cNvPr>
          <p:cNvSpPr/>
          <p:nvPr/>
        </p:nvSpPr>
        <p:spPr>
          <a:xfrm>
            <a:off x="10214568" y="3491222"/>
            <a:ext cx="87086" cy="123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FB68C00-9F3E-43C2-BABF-13587F750CA6}"/>
              </a:ext>
            </a:extLst>
          </p:cNvPr>
          <p:cNvSpPr/>
          <p:nvPr/>
        </p:nvSpPr>
        <p:spPr>
          <a:xfrm>
            <a:off x="10214568" y="3841964"/>
            <a:ext cx="87086" cy="123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B2023B4-F8F7-439C-80AA-3B4AE666E469}"/>
              </a:ext>
            </a:extLst>
          </p:cNvPr>
          <p:cNvSpPr/>
          <p:nvPr/>
        </p:nvSpPr>
        <p:spPr>
          <a:xfrm>
            <a:off x="6669326" y="4633381"/>
            <a:ext cx="1632857" cy="41563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myglobal</a:t>
            </a:r>
            <a:r>
              <a:rPr lang="en-US" altLang="ko-KR" dirty="0">
                <a:solidFill>
                  <a:sysClr val="windowText" lastClr="000000"/>
                </a:solidFill>
              </a:rPr>
              <a:t>=20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9DD5123-4D4E-4ED8-AA3F-1E3F87914763}"/>
              </a:ext>
            </a:extLst>
          </p:cNvPr>
          <p:cNvSpPr/>
          <p:nvPr/>
        </p:nvSpPr>
        <p:spPr>
          <a:xfrm>
            <a:off x="9441680" y="5156061"/>
            <a:ext cx="1632857" cy="3237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j=21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9EBE265D-8512-49D4-9B5F-D64553A637EB}"/>
              </a:ext>
            </a:extLst>
          </p:cNvPr>
          <p:cNvSpPr/>
          <p:nvPr/>
        </p:nvSpPr>
        <p:spPr>
          <a:xfrm>
            <a:off x="9441679" y="5720162"/>
            <a:ext cx="1632857" cy="41563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</a:rPr>
              <a:t>myglobal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=j=21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2" name="화살표: 왼쪽으로 구부러짐 41">
            <a:extLst>
              <a:ext uri="{FF2B5EF4-FFF2-40B4-BE49-F238E27FC236}">
                <a16:creationId xmlns:a16="http://schemas.microsoft.com/office/drawing/2014/main" id="{AACBA2C7-FC0E-4DF2-9AC8-A474D172FDF5}"/>
              </a:ext>
            </a:extLst>
          </p:cNvPr>
          <p:cNvSpPr/>
          <p:nvPr/>
        </p:nvSpPr>
        <p:spPr>
          <a:xfrm>
            <a:off x="11074536" y="5224883"/>
            <a:ext cx="400729" cy="91091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A884B9B-00C6-4A1A-A551-FE92DD829740}"/>
              </a:ext>
            </a:extLst>
          </p:cNvPr>
          <p:cNvSpPr/>
          <p:nvPr/>
        </p:nvSpPr>
        <p:spPr>
          <a:xfrm>
            <a:off x="11174510" y="5529438"/>
            <a:ext cx="622836" cy="280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Sleep(1)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DF23B90-088D-492A-94BD-CED7ACD8E879}"/>
              </a:ext>
            </a:extLst>
          </p:cNvPr>
          <p:cNvSpPr/>
          <p:nvPr/>
        </p:nvSpPr>
        <p:spPr>
          <a:xfrm>
            <a:off x="9441678" y="4813737"/>
            <a:ext cx="1632857" cy="41563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</a:rPr>
              <a:t>myglobal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=j=20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51344D6-E750-47B6-833C-80B58E288761}"/>
              </a:ext>
            </a:extLst>
          </p:cNvPr>
          <p:cNvCxnSpPr/>
          <p:nvPr/>
        </p:nvCxnSpPr>
        <p:spPr>
          <a:xfrm>
            <a:off x="8221018" y="4633381"/>
            <a:ext cx="1371600" cy="2078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8AD121D-00BE-4598-80E2-EE9BC3CB8973}"/>
              </a:ext>
            </a:extLst>
          </p:cNvPr>
          <p:cNvCxnSpPr/>
          <p:nvPr/>
        </p:nvCxnSpPr>
        <p:spPr>
          <a:xfrm>
            <a:off x="8151243" y="4982684"/>
            <a:ext cx="1371600" cy="2078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id="{8CA60C9F-D65E-4CE4-B5B0-F3B3304341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4" t="64513" r="66879" b="21498"/>
          <a:stretch/>
        </p:blipFill>
        <p:spPr>
          <a:xfrm>
            <a:off x="1579399" y="2338041"/>
            <a:ext cx="4014539" cy="15566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2B2720-6762-4034-A7AB-9E2CC59FDEAC}"/>
              </a:ext>
            </a:extLst>
          </p:cNvPr>
          <p:cNvSpPr txBox="1"/>
          <p:nvPr/>
        </p:nvSpPr>
        <p:spPr>
          <a:xfrm>
            <a:off x="-1636" y="2960417"/>
            <a:ext cx="2113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Main</a:t>
            </a:r>
            <a:r>
              <a:rPr lang="ko-KR" altLang="en-US" sz="1600" b="1" dirty="0"/>
              <a:t>함수 </a:t>
            </a:r>
            <a:r>
              <a:rPr lang="en-US" altLang="ko-KR" sz="1600" b="1" dirty="0"/>
              <a:t>for</a:t>
            </a:r>
            <a:r>
              <a:rPr lang="ko-KR" altLang="en-US" sz="1600" b="1" dirty="0"/>
              <a:t>문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EFE595-693F-44B1-9713-E954F9CB5056}"/>
              </a:ext>
            </a:extLst>
          </p:cNvPr>
          <p:cNvSpPr txBox="1"/>
          <p:nvPr/>
        </p:nvSpPr>
        <p:spPr>
          <a:xfrm>
            <a:off x="338977" y="5224883"/>
            <a:ext cx="2113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thread</a:t>
            </a:r>
            <a:r>
              <a:rPr lang="ko-KR" altLang="en-US" sz="1600" b="1" dirty="0"/>
              <a:t>함수 </a:t>
            </a:r>
            <a:r>
              <a:rPr lang="en-US" altLang="ko-KR" sz="1600" b="1" dirty="0"/>
              <a:t>for</a:t>
            </a:r>
            <a:r>
              <a:rPr lang="ko-KR" altLang="en-US" sz="1600" b="1" dirty="0"/>
              <a:t>문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D70160B-1F26-44B3-AE53-9555A4A30FAD}"/>
              </a:ext>
            </a:extLst>
          </p:cNvPr>
          <p:cNvSpPr/>
          <p:nvPr/>
        </p:nvSpPr>
        <p:spPr>
          <a:xfrm>
            <a:off x="9458102" y="2811433"/>
            <a:ext cx="1632857" cy="28405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j=4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4D666D5E-F839-4825-9047-A47FA4F4CE36}"/>
              </a:ext>
            </a:extLst>
          </p:cNvPr>
          <p:cNvSpPr/>
          <p:nvPr/>
        </p:nvSpPr>
        <p:spPr>
          <a:xfrm>
            <a:off x="6880626" y="5049017"/>
            <a:ext cx="1175657" cy="6962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END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924703B-0043-430C-95E6-A3B37E430C58}"/>
              </a:ext>
            </a:extLst>
          </p:cNvPr>
          <p:cNvSpPr/>
          <p:nvPr/>
        </p:nvSpPr>
        <p:spPr>
          <a:xfrm>
            <a:off x="9713825" y="6092468"/>
            <a:ext cx="1175657" cy="6962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END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483D1C-DDAD-470E-8D9C-6D0FED4C3D7B}"/>
              </a:ext>
            </a:extLst>
          </p:cNvPr>
          <p:cNvSpPr txBox="1"/>
          <p:nvPr/>
        </p:nvSpPr>
        <p:spPr>
          <a:xfrm>
            <a:off x="7089569" y="-22709"/>
            <a:ext cx="165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Main</a:t>
            </a:r>
            <a:endParaRPr lang="ko-KR" altLang="en-US" b="1" dirty="0"/>
          </a:p>
        </p:txBody>
      </p:sp>
      <p:sp>
        <p:nvSpPr>
          <p:cNvPr id="52" name="TextBox 47">
            <a:extLst>
              <a:ext uri="{FF2B5EF4-FFF2-40B4-BE49-F238E27FC236}">
                <a16:creationId xmlns:a16="http://schemas.microsoft.com/office/drawing/2014/main" id="{BFEFE595-693F-44B1-9713-E954F9CB5056}"/>
              </a:ext>
            </a:extLst>
          </p:cNvPr>
          <p:cNvSpPr txBox="1"/>
          <p:nvPr/>
        </p:nvSpPr>
        <p:spPr>
          <a:xfrm>
            <a:off x="9794690" y="8176"/>
            <a:ext cx="2113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thread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5640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4776E1-CEE9-4B9A-A240-A9E36AF1373B}"/>
              </a:ext>
            </a:extLst>
          </p:cNvPr>
          <p:cNvSpPr txBox="1"/>
          <p:nvPr/>
        </p:nvSpPr>
        <p:spPr>
          <a:xfrm>
            <a:off x="207818" y="31549"/>
            <a:ext cx="11631880" cy="47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/>
              <a:t>문제</a:t>
            </a:r>
            <a:r>
              <a:rPr lang="en-US" altLang="ko-KR" b="1" dirty="0"/>
              <a:t>2 : 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연습문제 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#4.9 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프로그램 명령 순서를 다음과 같이 </a:t>
            </a:r>
            <a:r>
              <a:rPr lang="ko-KR" altLang="en-US" sz="1600" b="1" kern="0" spc="0" dirty="0" err="1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바꾼후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 실행해보고 그 수행 결과를</a:t>
            </a:r>
            <a:r>
              <a:rPr lang="ko-KR" altLang="en-US" sz="1600" b="1" kern="0" dirty="0">
                <a:solidFill>
                  <a:srgbClr val="000000"/>
                </a:solidFill>
              </a:rPr>
              <a:t> </a:t>
            </a:r>
            <a:r>
              <a:rPr lang="ko-KR" altLang="en-US" sz="1600" b="1" kern="0" spc="0" dirty="0" err="1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설명하시오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.</a:t>
            </a:r>
            <a:endParaRPr lang="ko-KR" altLang="en-US" sz="1600" b="1" kern="0" spc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72D72B-9069-4E6B-B820-C8ABA29D3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3" t="1472"/>
          <a:stretch/>
        </p:blipFill>
        <p:spPr>
          <a:xfrm>
            <a:off x="1702717" y="641320"/>
            <a:ext cx="4880759" cy="60504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C42E4B-C075-4F76-BDDA-9872770B95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6" t="18440" r="61202" b="53507"/>
          <a:stretch/>
        </p:blipFill>
        <p:spPr>
          <a:xfrm>
            <a:off x="6736278" y="1420910"/>
            <a:ext cx="2529630" cy="194393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화살표: 왼쪽으로 구부러짐 5">
            <a:extLst>
              <a:ext uri="{FF2B5EF4-FFF2-40B4-BE49-F238E27FC236}">
                <a16:creationId xmlns:a16="http://schemas.microsoft.com/office/drawing/2014/main" id="{E7E8E169-1358-49D9-8EA0-E9A03D617E28}"/>
              </a:ext>
            </a:extLst>
          </p:cNvPr>
          <p:cNvSpPr/>
          <p:nvPr/>
        </p:nvSpPr>
        <p:spPr>
          <a:xfrm flipV="1">
            <a:off x="8104909" y="1977242"/>
            <a:ext cx="676894" cy="831272"/>
          </a:xfrm>
          <a:prstGeom prst="curvedLeftArrow">
            <a:avLst>
              <a:gd name="adj1" fmla="val 25000"/>
              <a:gd name="adj2" fmla="val 50000"/>
              <a:gd name="adj3" fmla="val 2884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41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D9FAC85E-F1CF-4A23-BCC9-D61D1D5CBE77}"/>
              </a:ext>
            </a:extLst>
          </p:cNvPr>
          <p:cNvSpPr/>
          <p:nvPr/>
        </p:nvSpPr>
        <p:spPr>
          <a:xfrm>
            <a:off x="6423466" y="159339"/>
            <a:ext cx="2137558" cy="6539322"/>
          </a:xfrm>
          <a:prstGeom prst="downArrow">
            <a:avLst>
              <a:gd name="adj1" fmla="val 83333"/>
              <a:gd name="adj2" fmla="val 16944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EF755561-14EF-40AB-A2AC-0B3B04150F9F}"/>
              </a:ext>
            </a:extLst>
          </p:cNvPr>
          <p:cNvSpPr/>
          <p:nvPr/>
        </p:nvSpPr>
        <p:spPr>
          <a:xfrm>
            <a:off x="9138122" y="159339"/>
            <a:ext cx="2137558" cy="6539322"/>
          </a:xfrm>
          <a:prstGeom prst="downArrow">
            <a:avLst>
              <a:gd name="adj1" fmla="val 83333"/>
              <a:gd name="adj2" fmla="val 16944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E9BBC27-760F-4215-9D5D-6F57DDAA470D}"/>
              </a:ext>
            </a:extLst>
          </p:cNvPr>
          <p:cNvSpPr/>
          <p:nvPr/>
        </p:nvSpPr>
        <p:spPr>
          <a:xfrm>
            <a:off x="6675816" y="358576"/>
            <a:ext cx="1632857" cy="41563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myglobal</a:t>
            </a:r>
            <a:r>
              <a:rPr lang="en-US" altLang="ko-KR" dirty="0">
                <a:solidFill>
                  <a:sysClr val="windowText" lastClr="000000"/>
                </a:solidFill>
              </a:rPr>
              <a:t>=1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31CAB18-0CFE-40B6-A401-C3B61515961E}"/>
              </a:ext>
            </a:extLst>
          </p:cNvPr>
          <p:cNvSpPr/>
          <p:nvPr/>
        </p:nvSpPr>
        <p:spPr>
          <a:xfrm>
            <a:off x="6675816" y="1293138"/>
            <a:ext cx="1632857" cy="41563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myglobal</a:t>
            </a:r>
            <a:r>
              <a:rPr lang="en-US" altLang="ko-KR" dirty="0">
                <a:solidFill>
                  <a:sysClr val="windowText" lastClr="000000"/>
                </a:solidFill>
              </a:rPr>
              <a:t>=3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9028735-610E-4AE7-B381-6B40FEB97D86}"/>
              </a:ext>
            </a:extLst>
          </p:cNvPr>
          <p:cNvSpPr/>
          <p:nvPr/>
        </p:nvSpPr>
        <p:spPr>
          <a:xfrm>
            <a:off x="6675816" y="2233982"/>
            <a:ext cx="1632857" cy="41563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myglobal</a:t>
            </a:r>
            <a:r>
              <a:rPr lang="en-US" altLang="ko-KR" dirty="0">
                <a:solidFill>
                  <a:sysClr val="windowText" lastClr="000000"/>
                </a:solidFill>
              </a:rPr>
              <a:t>=5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화살표: 왼쪽으로 구부러짐 6">
            <a:extLst>
              <a:ext uri="{FF2B5EF4-FFF2-40B4-BE49-F238E27FC236}">
                <a16:creationId xmlns:a16="http://schemas.microsoft.com/office/drawing/2014/main" id="{9C688A93-1799-4BBE-9414-A4EC6654E793}"/>
              </a:ext>
            </a:extLst>
          </p:cNvPr>
          <p:cNvSpPr/>
          <p:nvPr/>
        </p:nvSpPr>
        <p:spPr>
          <a:xfrm flipH="1">
            <a:off x="6313540" y="621001"/>
            <a:ext cx="362276" cy="91091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화살표: 왼쪽으로 구부러짐 7">
            <a:extLst>
              <a:ext uri="{FF2B5EF4-FFF2-40B4-BE49-F238E27FC236}">
                <a16:creationId xmlns:a16="http://schemas.microsoft.com/office/drawing/2014/main" id="{B230EDF5-F0D0-4937-8469-92765ADD3560}"/>
              </a:ext>
            </a:extLst>
          </p:cNvPr>
          <p:cNvSpPr/>
          <p:nvPr/>
        </p:nvSpPr>
        <p:spPr>
          <a:xfrm flipH="1">
            <a:off x="6327390" y="1575161"/>
            <a:ext cx="362276" cy="91091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2EA71F7-790B-467B-9584-70E16FC978DC}"/>
              </a:ext>
            </a:extLst>
          </p:cNvPr>
          <p:cNvSpPr/>
          <p:nvPr/>
        </p:nvSpPr>
        <p:spPr>
          <a:xfrm>
            <a:off x="9414760" y="789272"/>
            <a:ext cx="1632857" cy="41563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myglobal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=j=2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FF90321-9971-4950-A241-148E18150FAF}"/>
              </a:ext>
            </a:extLst>
          </p:cNvPr>
          <p:cNvSpPr/>
          <p:nvPr/>
        </p:nvSpPr>
        <p:spPr>
          <a:xfrm>
            <a:off x="9418009" y="584608"/>
            <a:ext cx="1632857" cy="27518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j=2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화살표: 왼쪽으로 구부러짐 10">
            <a:extLst>
              <a:ext uri="{FF2B5EF4-FFF2-40B4-BE49-F238E27FC236}">
                <a16:creationId xmlns:a16="http://schemas.microsoft.com/office/drawing/2014/main" id="{178F1A74-EA40-40D1-9AB9-1F2EADFDF1CD}"/>
              </a:ext>
            </a:extLst>
          </p:cNvPr>
          <p:cNvSpPr/>
          <p:nvPr/>
        </p:nvSpPr>
        <p:spPr>
          <a:xfrm>
            <a:off x="11080918" y="954976"/>
            <a:ext cx="389524" cy="91091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E9E7CF-3980-44AD-9185-3D0597CB85A2}"/>
              </a:ext>
            </a:extLst>
          </p:cNvPr>
          <p:cNvSpPr/>
          <p:nvPr/>
        </p:nvSpPr>
        <p:spPr>
          <a:xfrm>
            <a:off x="5721368" y="864843"/>
            <a:ext cx="622836" cy="280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Sleep(1)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E469B4-8D35-4A59-AF7B-72F7EB5E1CA2}"/>
              </a:ext>
            </a:extLst>
          </p:cNvPr>
          <p:cNvSpPr/>
          <p:nvPr/>
        </p:nvSpPr>
        <p:spPr>
          <a:xfrm>
            <a:off x="5733802" y="1890170"/>
            <a:ext cx="622836" cy="280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Sleep(1)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8FD562-4DE3-4243-BEA2-4A19CF4C7AC9}"/>
              </a:ext>
            </a:extLst>
          </p:cNvPr>
          <p:cNvSpPr/>
          <p:nvPr/>
        </p:nvSpPr>
        <p:spPr>
          <a:xfrm>
            <a:off x="11282064" y="1204908"/>
            <a:ext cx="622836" cy="280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Sleep(1)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F5A8076-E4D6-4062-8213-37DF1330CFD5}"/>
              </a:ext>
            </a:extLst>
          </p:cNvPr>
          <p:cNvSpPr/>
          <p:nvPr/>
        </p:nvSpPr>
        <p:spPr>
          <a:xfrm>
            <a:off x="9450604" y="1874292"/>
            <a:ext cx="1632857" cy="41563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myglobal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=j=4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B02D557-730B-4CE1-956D-339B4B642B22}"/>
              </a:ext>
            </a:extLst>
          </p:cNvPr>
          <p:cNvSpPr/>
          <p:nvPr/>
        </p:nvSpPr>
        <p:spPr>
          <a:xfrm>
            <a:off x="9441677" y="1624394"/>
            <a:ext cx="1632857" cy="3237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j=4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7" name="화살표: 왼쪽으로 구부러짐 16">
            <a:extLst>
              <a:ext uri="{FF2B5EF4-FFF2-40B4-BE49-F238E27FC236}">
                <a16:creationId xmlns:a16="http://schemas.microsoft.com/office/drawing/2014/main" id="{7E72800E-9FB9-4EBE-948E-117F42E65DB6}"/>
              </a:ext>
            </a:extLst>
          </p:cNvPr>
          <p:cNvSpPr/>
          <p:nvPr/>
        </p:nvSpPr>
        <p:spPr>
          <a:xfrm>
            <a:off x="11069713" y="2089380"/>
            <a:ext cx="400729" cy="91091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8D5E06-5D6D-488C-832C-DCD51B2DA051}"/>
              </a:ext>
            </a:extLst>
          </p:cNvPr>
          <p:cNvSpPr/>
          <p:nvPr/>
        </p:nvSpPr>
        <p:spPr>
          <a:xfrm>
            <a:off x="11270077" y="2363980"/>
            <a:ext cx="622836" cy="280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Sleep(1)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1635D60-E5BA-4E77-837C-06EC477D7B22}"/>
              </a:ext>
            </a:extLst>
          </p:cNvPr>
          <p:cNvSpPr/>
          <p:nvPr/>
        </p:nvSpPr>
        <p:spPr>
          <a:xfrm>
            <a:off x="7370618" y="3159876"/>
            <a:ext cx="87086" cy="123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F5C7955-F9B2-4072-B061-6078CAD3862D}"/>
              </a:ext>
            </a:extLst>
          </p:cNvPr>
          <p:cNvSpPr/>
          <p:nvPr/>
        </p:nvSpPr>
        <p:spPr>
          <a:xfrm>
            <a:off x="7370618" y="3463166"/>
            <a:ext cx="87086" cy="123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ABB2464-1933-45D9-8070-DBA9E8BD364E}"/>
              </a:ext>
            </a:extLst>
          </p:cNvPr>
          <p:cNvSpPr/>
          <p:nvPr/>
        </p:nvSpPr>
        <p:spPr>
          <a:xfrm>
            <a:off x="7370618" y="3813908"/>
            <a:ext cx="87086" cy="123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6504AD7-5282-4B1B-B169-02F1A9483424}"/>
              </a:ext>
            </a:extLst>
          </p:cNvPr>
          <p:cNvSpPr/>
          <p:nvPr/>
        </p:nvSpPr>
        <p:spPr>
          <a:xfrm>
            <a:off x="6669326" y="4633381"/>
            <a:ext cx="1632857" cy="41563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myglobal</a:t>
            </a:r>
            <a:r>
              <a:rPr lang="en-US" altLang="ko-KR" dirty="0">
                <a:solidFill>
                  <a:sysClr val="windowText" lastClr="000000"/>
                </a:solidFill>
              </a:rPr>
              <a:t>=39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9915FF6-79D6-44E6-B8F8-E85F70A97958}"/>
              </a:ext>
            </a:extLst>
          </p:cNvPr>
          <p:cNvSpPr/>
          <p:nvPr/>
        </p:nvSpPr>
        <p:spPr>
          <a:xfrm>
            <a:off x="9441677" y="4904898"/>
            <a:ext cx="1632857" cy="3237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j=40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1D8954B-5945-426E-BB70-03437D2DC071}"/>
              </a:ext>
            </a:extLst>
          </p:cNvPr>
          <p:cNvSpPr/>
          <p:nvPr/>
        </p:nvSpPr>
        <p:spPr>
          <a:xfrm>
            <a:off x="9450604" y="5179642"/>
            <a:ext cx="1632857" cy="41563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</a:rPr>
              <a:t>myglobal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=j=40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2" name="화살표: 왼쪽으로 구부러짐 31">
            <a:extLst>
              <a:ext uri="{FF2B5EF4-FFF2-40B4-BE49-F238E27FC236}">
                <a16:creationId xmlns:a16="http://schemas.microsoft.com/office/drawing/2014/main" id="{8725209D-86D7-49D5-BBCC-7736E2E00D4C}"/>
              </a:ext>
            </a:extLst>
          </p:cNvPr>
          <p:cNvSpPr/>
          <p:nvPr/>
        </p:nvSpPr>
        <p:spPr>
          <a:xfrm>
            <a:off x="11044895" y="5312126"/>
            <a:ext cx="400729" cy="91091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8C3324F-5E39-4206-B25A-49F8CDAEB143}"/>
              </a:ext>
            </a:extLst>
          </p:cNvPr>
          <p:cNvSpPr/>
          <p:nvPr/>
        </p:nvSpPr>
        <p:spPr>
          <a:xfrm>
            <a:off x="11275680" y="5529438"/>
            <a:ext cx="622836" cy="280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Sleep(1)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610B3DF-120E-4CCB-9354-487A31A67A08}"/>
              </a:ext>
            </a:extLst>
          </p:cNvPr>
          <p:cNvSpPr/>
          <p:nvPr/>
        </p:nvSpPr>
        <p:spPr>
          <a:xfrm>
            <a:off x="9427376" y="2555215"/>
            <a:ext cx="1632857" cy="28405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j=6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2098D4F0-E7BE-4339-BEE0-BC6D2CFAF4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8" t="6505" r="30117" b="27471"/>
          <a:stretch/>
        </p:blipFill>
        <p:spPr>
          <a:xfrm>
            <a:off x="338296" y="421257"/>
            <a:ext cx="5171703" cy="97385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6663B62-47A2-4D4B-887B-B42AC3AB267A}"/>
              </a:ext>
            </a:extLst>
          </p:cNvPr>
          <p:cNvSpPr txBox="1"/>
          <p:nvPr/>
        </p:nvSpPr>
        <p:spPr>
          <a:xfrm>
            <a:off x="256118" y="1536073"/>
            <a:ext cx="6234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Main   </a:t>
            </a:r>
            <a:r>
              <a:rPr lang="ko-KR" altLang="en-US" sz="1600" dirty="0"/>
              <a:t>함수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myglobal</a:t>
            </a:r>
            <a:r>
              <a:rPr lang="en-US" altLang="ko-KR" sz="1600" dirty="0"/>
              <a:t>++; -&gt; ‘o’</a:t>
            </a:r>
            <a:r>
              <a:rPr lang="ko-KR" altLang="en-US" sz="1600" dirty="0"/>
              <a:t>출력 </a:t>
            </a:r>
            <a:r>
              <a:rPr lang="en-US" altLang="ko-KR" sz="1600" dirty="0"/>
              <a:t>-&gt; sleep(1)</a:t>
            </a:r>
          </a:p>
          <a:p>
            <a:r>
              <a:rPr lang="en-US" altLang="ko-KR" sz="1600" dirty="0"/>
              <a:t>Thread </a:t>
            </a:r>
            <a:r>
              <a:rPr lang="ko-KR" altLang="en-US" sz="1600" dirty="0"/>
              <a:t>함수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myglobal</a:t>
            </a:r>
            <a:r>
              <a:rPr lang="en-US" altLang="ko-KR" sz="1600" dirty="0"/>
              <a:t>++; -&gt; ‘.’</a:t>
            </a:r>
            <a:r>
              <a:rPr lang="ko-KR" altLang="en-US" sz="1600" dirty="0"/>
              <a:t>출력 </a:t>
            </a:r>
            <a:r>
              <a:rPr lang="en-US" altLang="ko-KR" sz="1600" dirty="0"/>
              <a:t>-&gt; sleep(1)</a:t>
            </a:r>
          </a:p>
          <a:p>
            <a:endParaRPr lang="en-US" altLang="ko-KR" sz="1600" dirty="0"/>
          </a:p>
          <a:p>
            <a:r>
              <a:rPr lang="en-US" altLang="ko-KR" sz="1600" dirty="0"/>
              <a:t>Main</a:t>
            </a:r>
            <a:r>
              <a:rPr lang="ko-KR" altLang="en-US" sz="1600" dirty="0"/>
              <a:t>함수와 </a:t>
            </a:r>
            <a:r>
              <a:rPr lang="en-US" altLang="ko-KR" sz="1600" dirty="0"/>
              <a:t>thread</a:t>
            </a:r>
            <a:r>
              <a:rPr lang="ko-KR" altLang="en-US" sz="1600" dirty="0"/>
              <a:t>함수 각각 반복문이 </a:t>
            </a:r>
            <a:r>
              <a:rPr lang="en-US" altLang="ko-KR" sz="1600" dirty="0"/>
              <a:t>20</a:t>
            </a:r>
            <a:r>
              <a:rPr lang="ko-KR" altLang="en-US" sz="1600" dirty="0"/>
              <a:t>번씩 반복되므로</a:t>
            </a:r>
            <a:endParaRPr lang="en-US" altLang="ko-KR" sz="1600" dirty="0"/>
          </a:p>
          <a:p>
            <a:r>
              <a:rPr lang="en-US" altLang="ko-KR" sz="1600" dirty="0" err="1"/>
              <a:t>myglobal</a:t>
            </a:r>
            <a:r>
              <a:rPr lang="en-US" altLang="ko-KR" sz="1600" dirty="0"/>
              <a:t> = 20 + 20 = 40</a:t>
            </a:r>
            <a:r>
              <a:rPr lang="ko-KR" altLang="en-US" sz="1600" dirty="0"/>
              <a:t>이 됨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569E58B-0C85-4DA1-9BE2-78AEA6260B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32" t="18951" r="57553" b="60046"/>
          <a:stretch/>
        </p:blipFill>
        <p:spPr>
          <a:xfrm>
            <a:off x="1900710" y="4633381"/>
            <a:ext cx="2851945" cy="2096204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B27FA13-1094-4B75-A77F-F934D24C3732}"/>
              </a:ext>
            </a:extLst>
          </p:cNvPr>
          <p:cNvCxnSpPr/>
          <p:nvPr/>
        </p:nvCxnSpPr>
        <p:spPr>
          <a:xfrm>
            <a:off x="8199971" y="386976"/>
            <a:ext cx="1371600" cy="2078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3B593B7-3D54-456A-9EE8-419F09B280A2}"/>
              </a:ext>
            </a:extLst>
          </p:cNvPr>
          <p:cNvCxnSpPr/>
          <p:nvPr/>
        </p:nvCxnSpPr>
        <p:spPr>
          <a:xfrm>
            <a:off x="8205558" y="674217"/>
            <a:ext cx="1371600" cy="2078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8B15103-2CCE-430A-B633-DE409B1A5BF3}"/>
              </a:ext>
            </a:extLst>
          </p:cNvPr>
          <p:cNvCxnSpPr/>
          <p:nvPr/>
        </p:nvCxnSpPr>
        <p:spPr>
          <a:xfrm>
            <a:off x="8199971" y="1411573"/>
            <a:ext cx="1371600" cy="2078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69B201E-D3DA-4D26-95EF-92719FFF4CAF}"/>
              </a:ext>
            </a:extLst>
          </p:cNvPr>
          <p:cNvCxnSpPr/>
          <p:nvPr/>
        </p:nvCxnSpPr>
        <p:spPr>
          <a:xfrm>
            <a:off x="8178779" y="1679150"/>
            <a:ext cx="1371600" cy="2078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256AD52-A3E8-4459-828A-9A6F6530422C}"/>
              </a:ext>
            </a:extLst>
          </p:cNvPr>
          <p:cNvCxnSpPr/>
          <p:nvPr/>
        </p:nvCxnSpPr>
        <p:spPr>
          <a:xfrm>
            <a:off x="8163773" y="2300296"/>
            <a:ext cx="1371600" cy="2078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DB7626F-A631-408D-8E4C-37022F64C243}"/>
              </a:ext>
            </a:extLst>
          </p:cNvPr>
          <p:cNvCxnSpPr/>
          <p:nvPr/>
        </p:nvCxnSpPr>
        <p:spPr>
          <a:xfrm>
            <a:off x="8127574" y="2628264"/>
            <a:ext cx="1371600" cy="2078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489C81D-39CC-4D18-8D8D-80D1572FC544}"/>
              </a:ext>
            </a:extLst>
          </p:cNvPr>
          <p:cNvSpPr/>
          <p:nvPr/>
        </p:nvSpPr>
        <p:spPr>
          <a:xfrm>
            <a:off x="9448703" y="2811261"/>
            <a:ext cx="1632857" cy="41563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myglobal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=j=6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EE6C074-DD3D-427E-A2F7-E3EDE47AA58E}"/>
              </a:ext>
            </a:extLst>
          </p:cNvPr>
          <p:cNvSpPr/>
          <p:nvPr/>
        </p:nvSpPr>
        <p:spPr>
          <a:xfrm>
            <a:off x="9659921" y="5944858"/>
            <a:ext cx="1175657" cy="6962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END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1CFC19A-276A-482D-97BF-4BA03EFAB5AF}"/>
              </a:ext>
            </a:extLst>
          </p:cNvPr>
          <p:cNvSpPr/>
          <p:nvPr/>
        </p:nvSpPr>
        <p:spPr>
          <a:xfrm>
            <a:off x="6904415" y="5049017"/>
            <a:ext cx="1175657" cy="6962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END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EB79F54A-1576-4A3D-B121-62088A3C41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24" t="64513" r="66879" b="21498"/>
          <a:stretch/>
        </p:blipFill>
        <p:spPr>
          <a:xfrm>
            <a:off x="1892310" y="2974681"/>
            <a:ext cx="3720651" cy="155663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358D505-5CAC-4661-B42E-9BFA54AF76B8}"/>
              </a:ext>
            </a:extLst>
          </p:cNvPr>
          <p:cNvSpPr txBox="1"/>
          <p:nvPr/>
        </p:nvSpPr>
        <p:spPr>
          <a:xfrm>
            <a:off x="213985" y="3430496"/>
            <a:ext cx="2113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Main</a:t>
            </a:r>
            <a:r>
              <a:rPr lang="ko-KR" altLang="en-US" sz="1600" b="1" dirty="0"/>
              <a:t>함수 </a:t>
            </a:r>
            <a:r>
              <a:rPr lang="en-US" altLang="ko-KR" sz="1600" b="1" dirty="0"/>
              <a:t>for</a:t>
            </a:r>
            <a:r>
              <a:rPr lang="ko-KR" altLang="en-US" sz="1600" b="1" dirty="0"/>
              <a:t>문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C117CEC-3F90-4623-A6B0-C8B5DA9B65A9}"/>
              </a:ext>
            </a:extLst>
          </p:cNvPr>
          <p:cNvSpPr txBox="1"/>
          <p:nvPr/>
        </p:nvSpPr>
        <p:spPr>
          <a:xfrm>
            <a:off x="76422" y="5365107"/>
            <a:ext cx="2113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thread</a:t>
            </a:r>
            <a:r>
              <a:rPr lang="ko-KR" altLang="en-US" sz="1600" b="1" dirty="0"/>
              <a:t>함수 </a:t>
            </a:r>
            <a:r>
              <a:rPr lang="en-US" altLang="ko-KR" sz="1600" b="1" dirty="0"/>
              <a:t>for</a:t>
            </a:r>
            <a:r>
              <a:rPr lang="ko-KR" altLang="en-US" sz="1600" b="1" dirty="0"/>
              <a:t>문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84707E-BD66-42A3-9314-2E9AEA2A2639}"/>
              </a:ext>
            </a:extLst>
          </p:cNvPr>
          <p:cNvSpPr txBox="1"/>
          <p:nvPr/>
        </p:nvSpPr>
        <p:spPr>
          <a:xfrm>
            <a:off x="7089569" y="-22709"/>
            <a:ext cx="165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Main</a:t>
            </a:r>
            <a:endParaRPr lang="ko-KR" altLang="en-US" b="1" dirty="0"/>
          </a:p>
        </p:txBody>
      </p:sp>
      <p:sp>
        <p:nvSpPr>
          <p:cNvPr id="54" name="TextBox 47">
            <a:extLst>
              <a:ext uri="{FF2B5EF4-FFF2-40B4-BE49-F238E27FC236}">
                <a16:creationId xmlns:a16="http://schemas.microsoft.com/office/drawing/2014/main" id="{CEC3FD93-7B4A-4775-A02B-DD8F4A931560}"/>
              </a:ext>
            </a:extLst>
          </p:cNvPr>
          <p:cNvSpPr txBox="1"/>
          <p:nvPr/>
        </p:nvSpPr>
        <p:spPr>
          <a:xfrm>
            <a:off x="9739616" y="-15955"/>
            <a:ext cx="2113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thread</a:t>
            </a:r>
            <a:endParaRPr lang="ko-KR" altLang="en-US" sz="1600" b="1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4B5DA50-844D-479A-BE95-C4994C8AD9AB}"/>
              </a:ext>
            </a:extLst>
          </p:cNvPr>
          <p:cNvSpPr/>
          <p:nvPr/>
        </p:nvSpPr>
        <p:spPr>
          <a:xfrm>
            <a:off x="10188292" y="3397627"/>
            <a:ext cx="87086" cy="123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6B77D72-4CC2-4D7C-9E17-8EEBD813257F}"/>
              </a:ext>
            </a:extLst>
          </p:cNvPr>
          <p:cNvSpPr/>
          <p:nvPr/>
        </p:nvSpPr>
        <p:spPr>
          <a:xfrm>
            <a:off x="10188292" y="3700917"/>
            <a:ext cx="87086" cy="123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CDB41F8-3B28-4A10-9DC1-6187660A5E53}"/>
              </a:ext>
            </a:extLst>
          </p:cNvPr>
          <p:cNvSpPr/>
          <p:nvPr/>
        </p:nvSpPr>
        <p:spPr>
          <a:xfrm>
            <a:off x="10188292" y="4051659"/>
            <a:ext cx="87086" cy="123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880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58BA87-2D44-41F3-B8CF-636BD51106A9}"/>
              </a:ext>
            </a:extLst>
          </p:cNvPr>
          <p:cNvSpPr txBox="1"/>
          <p:nvPr/>
        </p:nvSpPr>
        <p:spPr>
          <a:xfrm>
            <a:off x="111888" y="83831"/>
            <a:ext cx="11631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문제</a:t>
            </a:r>
            <a:r>
              <a:rPr lang="en-US" altLang="ko-KR" sz="1600" b="1" dirty="0"/>
              <a:t>3 </a:t>
            </a:r>
            <a:r>
              <a:rPr lang="en-US" altLang="ko-KR" sz="1100" b="1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thread2.c</a:t>
            </a:r>
            <a:r>
              <a:rPr lang="ko-KR" altLang="en-US" sz="1100" b="1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를 기반으로 하나의 </a:t>
            </a:r>
            <a:r>
              <a:rPr lang="en-US" altLang="ko-KR" sz="1100" b="1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CPU</a:t>
            </a:r>
            <a:r>
              <a:rPr lang="ko-KR" altLang="en-US" sz="1100" b="1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에서 </a:t>
            </a:r>
            <a:r>
              <a:rPr lang="en-US" altLang="ko-KR" sz="1100" b="1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2 </a:t>
            </a:r>
            <a:r>
              <a:rPr lang="ko-KR" altLang="en-US" sz="1100" b="1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쓰레드를 동시에 실행하면서 실행 순서를 서로 정하면서 </a:t>
            </a:r>
            <a:r>
              <a:rPr lang="ko-KR" altLang="en-US" sz="1100" b="1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‘</a:t>
            </a:r>
            <a:r>
              <a:rPr lang="en-US" altLang="ko-KR" sz="1100" b="1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1’</a:t>
            </a:r>
            <a:r>
              <a:rPr lang="ko-KR" altLang="en-US" sz="1100" b="1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과 </a:t>
            </a:r>
            <a:r>
              <a:rPr lang="ko-KR" altLang="en-US" sz="1100" b="1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‘</a:t>
            </a:r>
            <a:r>
              <a:rPr lang="en-US" altLang="ko-KR" sz="1100" b="1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2’</a:t>
            </a:r>
            <a:r>
              <a:rPr lang="ko-KR" altLang="en-US" sz="1100" b="1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를 총 </a:t>
            </a:r>
            <a:r>
              <a:rPr lang="en-US" altLang="ko-KR" sz="1100" b="1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20</a:t>
            </a:r>
            <a:r>
              <a:rPr lang="ko-KR" altLang="en-US" sz="1100" b="1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회 출력하는 </a:t>
            </a:r>
            <a:r>
              <a:rPr lang="en-US" altLang="ko-KR" sz="1100" b="1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thread3.c </a:t>
            </a:r>
            <a:r>
              <a:rPr lang="ko-KR" altLang="en-US" sz="1100" b="1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프로그램을 </a:t>
            </a:r>
            <a:r>
              <a:rPr lang="ko-KR" altLang="en-US" sz="1100" b="1" kern="0" spc="0" dirty="0" err="1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작성해보시오</a:t>
            </a:r>
            <a:r>
              <a:rPr lang="en-US" altLang="ko-KR" sz="1100" b="1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,</a:t>
            </a:r>
            <a:endParaRPr lang="ko-KR" altLang="en-US" sz="1100" b="1" kern="0" spc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7B83F4-A095-4C43-A655-A8C95BF930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6"/>
          <a:stretch/>
        </p:blipFill>
        <p:spPr>
          <a:xfrm>
            <a:off x="111888" y="482147"/>
            <a:ext cx="5110223" cy="63758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DEB73099-486D-4C31-99BF-DDE83E08F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863" y="498951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03324064">
            <a:extLst>
              <a:ext uri="{FF2B5EF4-FFF2-40B4-BE49-F238E27FC236}">
                <a16:creationId xmlns:a16="http://schemas.microsoft.com/office/drawing/2014/main" id="{21C8D3D9-FC82-4DB9-B7E2-FC2252236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058" y="482147"/>
            <a:ext cx="5199063" cy="141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026E5B88-8198-407F-AD29-1753EC469AF6}"/>
              </a:ext>
            </a:extLst>
          </p:cNvPr>
          <p:cNvSpPr/>
          <p:nvPr/>
        </p:nvSpPr>
        <p:spPr>
          <a:xfrm>
            <a:off x="2273596" y="2778826"/>
            <a:ext cx="3353791" cy="20781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6B1A5F-EAAA-4946-9713-0D523A9ACEE9}"/>
              </a:ext>
            </a:extLst>
          </p:cNvPr>
          <p:cNvSpPr txBox="1"/>
          <p:nvPr/>
        </p:nvSpPr>
        <p:spPr>
          <a:xfrm>
            <a:off x="5627387" y="2698069"/>
            <a:ext cx="4114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쓰레드함수에</a:t>
            </a:r>
            <a:r>
              <a:rPr lang="ko-KR" altLang="en-US" dirty="0"/>
              <a:t> 매개변수 </a:t>
            </a:r>
            <a:r>
              <a:rPr lang="en-US" altLang="ko-KR" dirty="0"/>
              <a:t>message </a:t>
            </a:r>
            <a:r>
              <a:rPr lang="ko-KR" altLang="en-US" dirty="0"/>
              <a:t>전달</a:t>
            </a:r>
          </a:p>
        </p:txBody>
      </p:sp>
      <p:sp>
        <p:nvSpPr>
          <p:cNvPr id="12" name="화살표: 왼쪽 11">
            <a:extLst>
              <a:ext uri="{FF2B5EF4-FFF2-40B4-BE49-F238E27FC236}">
                <a16:creationId xmlns:a16="http://schemas.microsoft.com/office/drawing/2014/main" id="{E75E17DC-B6C3-4E97-A380-7A3C962B3C70}"/>
              </a:ext>
            </a:extLst>
          </p:cNvPr>
          <p:cNvSpPr/>
          <p:nvPr/>
        </p:nvSpPr>
        <p:spPr>
          <a:xfrm>
            <a:off x="3661031" y="3924547"/>
            <a:ext cx="1966356" cy="20781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B36300-04FF-47B0-889A-A165F96E7C1F}"/>
              </a:ext>
            </a:extLst>
          </p:cNvPr>
          <p:cNvSpPr txBox="1"/>
          <p:nvPr/>
        </p:nvSpPr>
        <p:spPr>
          <a:xfrm>
            <a:off x="5627387" y="3705290"/>
            <a:ext cx="60994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a_thread</a:t>
            </a:r>
            <a:r>
              <a:rPr lang="en-US" altLang="ko-KR" dirty="0"/>
              <a:t> </a:t>
            </a:r>
            <a:r>
              <a:rPr lang="ko-KR" altLang="en-US" dirty="0"/>
              <a:t>식별자 </a:t>
            </a:r>
            <a:r>
              <a:rPr lang="ko-KR" altLang="en-US" dirty="0" err="1"/>
              <a:t>쓰레드함수가</a:t>
            </a:r>
            <a:r>
              <a:rPr lang="ko-KR" altLang="en-US" dirty="0"/>
              <a:t> 끝나면 </a:t>
            </a:r>
            <a:r>
              <a:rPr lang="ko-KR" altLang="en-US" dirty="0" err="1"/>
              <a:t>쓰레드함수에서</a:t>
            </a:r>
            <a:r>
              <a:rPr lang="ko-KR" altLang="en-US" dirty="0"/>
              <a:t> </a:t>
            </a:r>
            <a:r>
              <a:rPr lang="en-US" altLang="ko-KR" dirty="0"/>
              <a:t>return</a:t>
            </a:r>
            <a:r>
              <a:rPr lang="ko-KR" altLang="en-US" dirty="0"/>
              <a:t>한 값을 </a:t>
            </a:r>
            <a:r>
              <a:rPr lang="en-US" altLang="ko-KR" dirty="0" err="1"/>
              <a:t>thread_result</a:t>
            </a:r>
            <a:r>
              <a:rPr lang="en-US" altLang="ko-KR" dirty="0"/>
              <a:t> </a:t>
            </a:r>
            <a:r>
              <a:rPr lang="ko-KR" altLang="en-US" dirty="0"/>
              <a:t>값에 저장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E7E087-742E-493B-BA91-AC0F49E8310E}"/>
              </a:ext>
            </a:extLst>
          </p:cNvPr>
          <p:cNvSpPr txBox="1"/>
          <p:nvPr/>
        </p:nvSpPr>
        <p:spPr>
          <a:xfrm>
            <a:off x="5737298" y="6312988"/>
            <a:ext cx="58292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쓰레드가 종료되면서 문자열이 </a:t>
            </a:r>
            <a:r>
              <a:rPr lang="en-US" altLang="ko-KR" dirty="0" err="1"/>
              <a:t>thread_result</a:t>
            </a:r>
            <a:r>
              <a:rPr lang="ko-KR" altLang="en-US" dirty="0"/>
              <a:t>에 저장됨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화살표: 왼쪽 14">
            <a:extLst>
              <a:ext uri="{FF2B5EF4-FFF2-40B4-BE49-F238E27FC236}">
                <a16:creationId xmlns:a16="http://schemas.microsoft.com/office/drawing/2014/main" id="{E2C5CCA2-D697-4E61-8D76-AF9017055737}"/>
              </a:ext>
            </a:extLst>
          </p:cNvPr>
          <p:cNvSpPr/>
          <p:nvPr/>
        </p:nvSpPr>
        <p:spPr>
          <a:xfrm>
            <a:off x="3771867" y="6440137"/>
            <a:ext cx="1966356" cy="20781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588796-61DC-46E3-95BB-FB34C04721C7}"/>
              </a:ext>
            </a:extLst>
          </p:cNvPr>
          <p:cNvSpPr txBox="1"/>
          <p:nvPr/>
        </p:nvSpPr>
        <p:spPr>
          <a:xfrm>
            <a:off x="3841668" y="482147"/>
            <a:ext cx="138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thread2.c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C3487-63A2-4AD2-917E-FB4E51EE771A}"/>
              </a:ext>
            </a:extLst>
          </p:cNvPr>
          <p:cNvSpPr txBox="1"/>
          <p:nvPr/>
        </p:nvSpPr>
        <p:spPr>
          <a:xfrm>
            <a:off x="5737298" y="5283323"/>
            <a:ext cx="62400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void </a:t>
            </a:r>
            <a:r>
              <a:rPr lang="en-US" altLang="ko-KR" b="1" i="0" dirty="0" err="1">
                <a:solidFill>
                  <a:srgbClr val="0055FF"/>
                </a:solidFill>
                <a:effectLst/>
                <a:latin typeface="Source Sans Pro" panose="020B0503030403020204" pitchFamily="34" charset="0"/>
              </a:rPr>
              <a:t>pthread_exit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(void *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retval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);</a:t>
            </a:r>
            <a:br>
              <a:rPr lang="en-US" altLang="ko-KR" dirty="0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현재 실행중인 쓰레드를 종료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매개변수 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retval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 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는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pthread_join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()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에서 받아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쓸수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있음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6667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AD7C79-CD02-4AC8-A556-96EAF278D0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" t="899" r="-1" b="2488"/>
          <a:stretch/>
        </p:blipFill>
        <p:spPr>
          <a:xfrm>
            <a:off x="125519" y="144483"/>
            <a:ext cx="5645888" cy="668580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612EC7C-7508-4D45-8E1F-83688968C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9" t="13577" r="12079" b="3066"/>
          <a:stretch/>
        </p:blipFill>
        <p:spPr>
          <a:xfrm>
            <a:off x="5771407" y="149431"/>
            <a:ext cx="6256623" cy="896587"/>
          </a:xfrm>
          <a:prstGeom prst="rect">
            <a:avLst/>
          </a:prstGeom>
        </p:spPr>
      </p:pic>
      <p:sp>
        <p:nvSpPr>
          <p:cNvPr id="2" name="화살표: 왼쪽 1">
            <a:extLst>
              <a:ext uri="{FF2B5EF4-FFF2-40B4-BE49-F238E27FC236}">
                <a16:creationId xmlns:a16="http://schemas.microsoft.com/office/drawing/2014/main" id="{554AC213-DD08-40DB-9561-D148CE598907}"/>
              </a:ext>
            </a:extLst>
          </p:cNvPr>
          <p:cNvSpPr/>
          <p:nvPr/>
        </p:nvSpPr>
        <p:spPr>
          <a:xfrm>
            <a:off x="2270169" y="2638809"/>
            <a:ext cx="4150426" cy="202871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57B93F28-E91C-456C-BD7E-DBEB654A67F5}"/>
              </a:ext>
            </a:extLst>
          </p:cNvPr>
          <p:cNvSpPr/>
          <p:nvPr/>
        </p:nvSpPr>
        <p:spPr>
          <a:xfrm>
            <a:off x="2185060" y="5432960"/>
            <a:ext cx="4150426" cy="2830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88BE0046-602E-4162-A6F4-6271E82D6EE9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1324098" y="1087582"/>
            <a:ext cx="4982852" cy="479960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AEC7BE8-7BE7-47D9-80BF-2DE9C1A62311}"/>
              </a:ext>
            </a:extLst>
          </p:cNvPr>
          <p:cNvSpPr txBox="1"/>
          <p:nvPr/>
        </p:nvSpPr>
        <p:spPr>
          <a:xfrm>
            <a:off x="6306950" y="1372617"/>
            <a:ext cx="5759531" cy="389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어떤 쓰레드가 </a:t>
            </a:r>
            <a:r>
              <a:rPr lang="ko-KR" altLang="en-US" sz="1400" kern="0" spc="0" dirty="0" err="1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실행중인지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 테스트 하기위해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run_now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라는 변수를 추가</a:t>
            </a:r>
            <a:endParaRPr lang="ko-KR" altLang="en-US" sz="1400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18FAB-E46A-4290-A6DA-852B8DEBE071}"/>
              </a:ext>
            </a:extLst>
          </p:cNvPr>
          <p:cNvSpPr txBox="1"/>
          <p:nvPr/>
        </p:nvSpPr>
        <p:spPr>
          <a:xfrm>
            <a:off x="6420595" y="2350394"/>
            <a:ext cx="5607435" cy="1079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 err="1">
                <a:solidFill>
                  <a:srgbClr val="000000"/>
                </a:solidFill>
                <a:effectLst/>
              </a:rPr>
              <a:t>run_now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</a:rPr>
              <a:t>=1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</a:rPr>
              <a:t>일 때 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</a:rPr>
              <a:t>main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</a:rPr>
              <a:t>함수에서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</a:rPr>
              <a:t>“1”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</a:rPr>
              <a:t>을 출력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</a:rPr>
              <a:t>-&gt; </a:t>
            </a:r>
            <a:r>
              <a:rPr lang="en-US" altLang="ko-KR" sz="1400" kern="0" dirty="0" err="1">
                <a:solidFill>
                  <a:srgbClr val="000000"/>
                </a:solidFill>
              </a:rPr>
              <a:t>run_now</a:t>
            </a:r>
            <a:r>
              <a:rPr lang="en-US" altLang="ko-KR" sz="1400" kern="0" dirty="0">
                <a:solidFill>
                  <a:srgbClr val="000000"/>
                </a:solidFill>
              </a:rPr>
              <a:t>=2</a:t>
            </a:r>
            <a:r>
              <a:rPr lang="ko-KR" altLang="en-US" sz="1400" kern="0" dirty="0">
                <a:solidFill>
                  <a:srgbClr val="000000"/>
                </a:solidFill>
              </a:rPr>
              <a:t>로 변경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</a:rPr>
              <a:t>-&gt;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</a:rPr>
              <a:t>cnt_main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</a:rPr>
              <a:t>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</a:rPr>
              <a:t>변수를 </a:t>
            </a:r>
            <a:r>
              <a:rPr lang="en-US" altLang="ko-KR" sz="1400" kern="0" dirty="0">
                <a:solidFill>
                  <a:srgbClr val="000000"/>
                </a:solidFill>
              </a:rPr>
              <a:t>1</a:t>
            </a:r>
            <a:r>
              <a:rPr lang="ko-KR" altLang="en-US" sz="1400" kern="0" dirty="0">
                <a:solidFill>
                  <a:srgbClr val="000000"/>
                </a:solidFill>
              </a:rPr>
              <a:t>증가시고 </a:t>
            </a:r>
            <a:r>
              <a:rPr lang="en-US" altLang="ko-KR" sz="1400" kern="0" dirty="0">
                <a:solidFill>
                  <a:srgbClr val="000000"/>
                </a:solidFill>
              </a:rPr>
              <a:t>10</a:t>
            </a:r>
            <a:r>
              <a:rPr lang="ko-KR" altLang="en-US" sz="1400" kern="0" dirty="0" err="1">
                <a:solidFill>
                  <a:srgbClr val="000000"/>
                </a:solidFill>
              </a:rPr>
              <a:t>이되면</a:t>
            </a:r>
            <a:r>
              <a:rPr lang="ko-KR" altLang="en-US" sz="1400" kern="0" dirty="0">
                <a:solidFill>
                  <a:srgbClr val="000000"/>
                </a:solidFill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</a:rPr>
              <a:t>while </a:t>
            </a:r>
            <a:r>
              <a:rPr lang="ko-KR" altLang="en-US" sz="1400" kern="0" dirty="0" err="1">
                <a:solidFill>
                  <a:srgbClr val="000000"/>
                </a:solidFill>
              </a:rPr>
              <a:t>반복문</a:t>
            </a:r>
            <a:r>
              <a:rPr lang="ko-KR" altLang="en-US" sz="1400" kern="0" dirty="0">
                <a:solidFill>
                  <a:srgbClr val="000000"/>
                </a:solidFill>
              </a:rPr>
              <a:t> 빠져나오기</a:t>
            </a:r>
            <a:r>
              <a:rPr lang="en-US" altLang="ko-KR" sz="1400" kern="0" dirty="0">
                <a:solidFill>
                  <a:srgbClr val="000000"/>
                </a:solidFill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2D78C6-67A8-4AEA-B652-6234EDD33920}"/>
              </a:ext>
            </a:extLst>
          </p:cNvPr>
          <p:cNvSpPr txBox="1"/>
          <p:nvPr/>
        </p:nvSpPr>
        <p:spPr>
          <a:xfrm>
            <a:off x="6335486" y="4893228"/>
            <a:ext cx="5759531" cy="1079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 err="1">
                <a:solidFill>
                  <a:srgbClr val="000000"/>
                </a:solidFill>
                <a:effectLst/>
              </a:rPr>
              <a:t>run_now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</a:rPr>
              <a:t>=1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</a:rPr>
              <a:t>일 때  </a:t>
            </a:r>
            <a:r>
              <a:rPr lang="ko-KR" altLang="en-US" sz="1400" kern="0" spc="0" dirty="0" err="1">
                <a:solidFill>
                  <a:srgbClr val="000000"/>
                </a:solidFill>
                <a:effectLst/>
              </a:rPr>
              <a:t>쓰레드함수에서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</a:rPr>
              <a:t>“2”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</a:rPr>
              <a:t>를 출력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</a:rPr>
              <a:t>-&gt; </a:t>
            </a:r>
            <a:r>
              <a:rPr lang="en-US" altLang="ko-KR" sz="1400" kern="0" dirty="0" err="1">
                <a:solidFill>
                  <a:srgbClr val="000000"/>
                </a:solidFill>
              </a:rPr>
              <a:t>run_now</a:t>
            </a:r>
            <a:r>
              <a:rPr lang="en-US" altLang="ko-KR" sz="1400" kern="0" dirty="0">
                <a:solidFill>
                  <a:srgbClr val="000000"/>
                </a:solidFill>
              </a:rPr>
              <a:t>=1</a:t>
            </a:r>
            <a:r>
              <a:rPr lang="ko-KR" altLang="en-US" sz="1400" kern="0" dirty="0">
                <a:solidFill>
                  <a:srgbClr val="000000"/>
                </a:solidFill>
              </a:rPr>
              <a:t>로 변경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</a:rPr>
              <a:t>-&gt; </a:t>
            </a:r>
            <a:r>
              <a:rPr lang="en-US" altLang="ko-KR" sz="1400" kern="0" dirty="0" err="1">
                <a:solidFill>
                  <a:srgbClr val="000000"/>
                </a:solidFill>
              </a:rPr>
              <a:t>cnt_thread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</a:rPr>
              <a:t>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</a:rPr>
              <a:t>변수를 </a:t>
            </a:r>
            <a:r>
              <a:rPr lang="en-US" altLang="ko-KR" sz="1400" kern="0" dirty="0">
                <a:solidFill>
                  <a:srgbClr val="000000"/>
                </a:solidFill>
              </a:rPr>
              <a:t>1</a:t>
            </a:r>
            <a:r>
              <a:rPr lang="ko-KR" altLang="en-US" sz="1400" kern="0" dirty="0">
                <a:solidFill>
                  <a:srgbClr val="000000"/>
                </a:solidFill>
              </a:rPr>
              <a:t>증가시고 </a:t>
            </a:r>
            <a:r>
              <a:rPr lang="en-US" altLang="ko-KR" sz="1400" kern="0" dirty="0">
                <a:solidFill>
                  <a:srgbClr val="000000"/>
                </a:solidFill>
              </a:rPr>
              <a:t>10</a:t>
            </a:r>
            <a:r>
              <a:rPr lang="ko-KR" altLang="en-US" sz="1400" kern="0" dirty="0" err="1">
                <a:solidFill>
                  <a:srgbClr val="000000"/>
                </a:solidFill>
              </a:rPr>
              <a:t>이되면</a:t>
            </a:r>
            <a:r>
              <a:rPr lang="ko-KR" altLang="en-US" sz="1400" kern="0" dirty="0">
                <a:solidFill>
                  <a:srgbClr val="000000"/>
                </a:solidFill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</a:rPr>
              <a:t>while </a:t>
            </a:r>
            <a:r>
              <a:rPr lang="ko-KR" altLang="en-US" sz="1400" kern="0" dirty="0" err="1">
                <a:solidFill>
                  <a:srgbClr val="000000"/>
                </a:solidFill>
              </a:rPr>
              <a:t>반복문</a:t>
            </a:r>
            <a:r>
              <a:rPr lang="ko-KR" altLang="en-US" sz="1400" kern="0" dirty="0">
                <a:solidFill>
                  <a:srgbClr val="000000"/>
                </a:solidFill>
              </a:rPr>
              <a:t> 빠져나오기</a:t>
            </a:r>
            <a:r>
              <a:rPr lang="en-US" altLang="ko-KR" sz="1400" kern="0" dirty="0">
                <a:solidFill>
                  <a:srgbClr val="000000"/>
                </a:solidFill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11928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AAF95C4B-8F86-4C1F-9129-C0C222D57AA1}"/>
              </a:ext>
            </a:extLst>
          </p:cNvPr>
          <p:cNvSpPr/>
          <p:nvPr/>
        </p:nvSpPr>
        <p:spPr>
          <a:xfrm>
            <a:off x="6423466" y="159339"/>
            <a:ext cx="2137558" cy="6539322"/>
          </a:xfrm>
          <a:prstGeom prst="downArrow">
            <a:avLst>
              <a:gd name="adj1" fmla="val 83333"/>
              <a:gd name="adj2" fmla="val 16944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43CCEA02-E398-4291-9FEE-D82E03FC8D6F}"/>
              </a:ext>
            </a:extLst>
          </p:cNvPr>
          <p:cNvSpPr/>
          <p:nvPr/>
        </p:nvSpPr>
        <p:spPr>
          <a:xfrm>
            <a:off x="9138122" y="159339"/>
            <a:ext cx="2137558" cy="6539322"/>
          </a:xfrm>
          <a:prstGeom prst="downArrow">
            <a:avLst>
              <a:gd name="adj1" fmla="val 83333"/>
              <a:gd name="adj2" fmla="val 16944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FC2F76B-31E8-4D70-AD5F-A70CABFCCFFF}"/>
              </a:ext>
            </a:extLst>
          </p:cNvPr>
          <p:cNvSpPr/>
          <p:nvPr/>
        </p:nvSpPr>
        <p:spPr>
          <a:xfrm>
            <a:off x="7370618" y="3159876"/>
            <a:ext cx="87086" cy="123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77A4811-B0C5-4960-B24E-950B68661973}"/>
              </a:ext>
            </a:extLst>
          </p:cNvPr>
          <p:cNvSpPr/>
          <p:nvPr/>
        </p:nvSpPr>
        <p:spPr>
          <a:xfrm>
            <a:off x="7370618" y="3463166"/>
            <a:ext cx="87086" cy="123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409A7670-2C55-4C24-94C4-D0DF8312C70F}"/>
              </a:ext>
            </a:extLst>
          </p:cNvPr>
          <p:cNvSpPr/>
          <p:nvPr/>
        </p:nvSpPr>
        <p:spPr>
          <a:xfrm>
            <a:off x="7370618" y="3813908"/>
            <a:ext cx="87086" cy="123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D20B39D6-1BCF-4714-B9A2-18BA14DA8828}"/>
              </a:ext>
            </a:extLst>
          </p:cNvPr>
          <p:cNvSpPr/>
          <p:nvPr/>
        </p:nvSpPr>
        <p:spPr>
          <a:xfrm>
            <a:off x="9644006" y="5768093"/>
            <a:ext cx="1175657" cy="6962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END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E9C14FF-D28C-44FA-8C29-DC6D645A0084}"/>
              </a:ext>
            </a:extLst>
          </p:cNvPr>
          <p:cNvSpPr/>
          <p:nvPr/>
        </p:nvSpPr>
        <p:spPr>
          <a:xfrm>
            <a:off x="6869875" y="4957154"/>
            <a:ext cx="1175657" cy="6962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END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1C91B1DF-2A8A-437A-A1D3-665094A2F5CB}"/>
              </a:ext>
            </a:extLst>
          </p:cNvPr>
          <p:cNvSpPr/>
          <p:nvPr/>
        </p:nvSpPr>
        <p:spPr>
          <a:xfrm>
            <a:off x="10188292" y="3397627"/>
            <a:ext cx="87086" cy="123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A0DED8C-AC60-4251-8F04-666542BAB31A}"/>
              </a:ext>
            </a:extLst>
          </p:cNvPr>
          <p:cNvSpPr/>
          <p:nvPr/>
        </p:nvSpPr>
        <p:spPr>
          <a:xfrm>
            <a:off x="10188292" y="3700917"/>
            <a:ext cx="87086" cy="123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53768199-FC3C-4FBC-8B30-CBFBAE911E35}"/>
              </a:ext>
            </a:extLst>
          </p:cNvPr>
          <p:cNvSpPr/>
          <p:nvPr/>
        </p:nvSpPr>
        <p:spPr>
          <a:xfrm>
            <a:off x="10188292" y="4051659"/>
            <a:ext cx="87086" cy="123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E68673DD-E030-4AE4-9A31-606DC62D3F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" t="899" r="8827" b="2488"/>
          <a:stretch/>
        </p:blipFill>
        <p:spPr>
          <a:xfrm>
            <a:off x="0" y="86096"/>
            <a:ext cx="4743508" cy="6685808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14563094-3ED0-4E41-8E0C-CCE4348C7A10}"/>
              </a:ext>
            </a:extLst>
          </p:cNvPr>
          <p:cNvSpPr/>
          <p:nvPr/>
        </p:nvSpPr>
        <p:spPr>
          <a:xfrm>
            <a:off x="6675816" y="409771"/>
            <a:ext cx="1632857" cy="55720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run_now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=1</a:t>
            </a:r>
          </a:p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-&gt; print(“1”)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48E4502E-9616-4E7D-8CD8-88620D0AB859}"/>
              </a:ext>
            </a:extLst>
          </p:cNvPr>
          <p:cNvSpPr/>
          <p:nvPr/>
        </p:nvSpPr>
        <p:spPr>
          <a:xfrm>
            <a:off x="6675816" y="970043"/>
            <a:ext cx="1632857" cy="29783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run_now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=2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136A9686-9FF3-49D5-A6FB-5A0F1CE34DE0}"/>
              </a:ext>
            </a:extLst>
          </p:cNvPr>
          <p:cNvSpPr/>
          <p:nvPr/>
        </p:nvSpPr>
        <p:spPr>
          <a:xfrm>
            <a:off x="9417037" y="1313886"/>
            <a:ext cx="1632857" cy="55720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run_now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=2</a:t>
            </a:r>
          </a:p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-&gt; print(“2”)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82671E3E-5285-4FEB-AD73-899C87451201}"/>
              </a:ext>
            </a:extLst>
          </p:cNvPr>
          <p:cNvSpPr/>
          <p:nvPr/>
        </p:nvSpPr>
        <p:spPr>
          <a:xfrm>
            <a:off x="9417037" y="1874158"/>
            <a:ext cx="1632857" cy="29783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run_now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=1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D6C33EBE-98E6-4016-86E5-F8773335DECA}"/>
              </a:ext>
            </a:extLst>
          </p:cNvPr>
          <p:cNvSpPr/>
          <p:nvPr/>
        </p:nvSpPr>
        <p:spPr>
          <a:xfrm>
            <a:off x="6641275" y="2232696"/>
            <a:ext cx="1632857" cy="55720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run_now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=1</a:t>
            </a:r>
          </a:p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-&gt; print(“1”)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5BAB585-32B1-4884-9E2C-EF58A0E77632}"/>
              </a:ext>
            </a:extLst>
          </p:cNvPr>
          <p:cNvSpPr/>
          <p:nvPr/>
        </p:nvSpPr>
        <p:spPr>
          <a:xfrm>
            <a:off x="6641275" y="2792968"/>
            <a:ext cx="1632857" cy="29783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run_now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=2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4BCD3BF-A6EE-4244-AFD3-C9BF5B1031A7}"/>
              </a:ext>
            </a:extLst>
          </p:cNvPr>
          <p:cNvSpPr/>
          <p:nvPr/>
        </p:nvSpPr>
        <p:spPr>
          <a:xfrm>
            <a:off x="6708715" y="4029751"/>
            <a:ext cx="1632857" cy="55720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run_now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=1</a:t>
            </a:r>
          </a:p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-&gt; print(“1”)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B3EE36B7-05F1-42B3-8B98-CB50CAC934AA}"/>
              </a:ext>
            </a:extLst>
          </p:cNvPr>
          <p:cNvSpPr/>
          <p:nvPr/>
        </p:nvSpPr>
        <p:spPr>
          <a:xfrm>
            <a:off x="6708715" y="4590023"/>
            <a:ext cx="1632857" cy="29783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run_now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=2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5DFE0FE4-3706-497A-A9DE-90B0BBD11759}"/>
              </a:ext>
            </a:extLst>
          </p:cNvPr>
          <p:cNvSpPr/>
          <p:nvPr/>
        </p:nvSpPr>
        <p:spPr>
          <a:xfrm>
            <a:off x="9371863" y="4901181"/>
            <a:ext cx="1632857" cy="55720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run_now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=2</a:t>
            </a:r>
          </a:p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-&gt; print(“2”)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0E50CBB4-A8F0-4E6B-BC9B-B2118F6319E2}"/>
              </a:ext>
            </a:extLst>
          </p:cNvPr>
          <p:cNvSpPr/>
          <p:nvPr/>
        </p:nvSpPr>
        <p:spPr>
          <a:xfrm>
            <a:off x="9371863" y="5461453"/>
            <a:ext cx="1632857" cy="29783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run_now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=1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917FBAE-3356-4711-998E-578BA8B5C61E}"/>
              </a:ext>
            </a:extLst>
          </p:cNvPr>
          <p:cNvCxnSpPr>
            <a:cxnSpLocks/>
          </p:cNvCxnSpPr>
          <p:nvPr/>
        </p:nvCxnSpPr>
        <p:spPr>
          <a:xfrm>
            <a:off x="8181907" y="1109123"/>
            <a:ext cx="1462099" cy="3228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9B3DBD7-2E65-4AC1-896E-67C6C70FE47E}"/>
              </a:ext>
            </a:extLst>
          </p:cNvPr>
          <p:cNvCxnSpPr>
            <a:cxnSpLocks/>
          </p:cNvCxnSpPr>
          <p:nvPr/>
        </p:nvCxnSpPr>
        <p:spPr>
          <a:xfrm>
            <a:off x="8120180" y="2949525"/>
            <a:ext cx="1462099" cy="3228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F2E43F4-FA89-4622-B31E-ABDBB613058F}"/>
              </a:ext>
            </a:extLst>
          </p:cNvPr>
          <p:cNvCxnSpPr>
            <a:cxnSpLocks/>
          </p:cNvCxnSpPr>
          <p:nvPr/>
        </p:nvCxnSpPr>
        <p:spPr>
          <a:xfrm>
            <a:off x="8143680" y="4717535"/>
            <a:ext cx="1462099" cy="3228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7DF9E9D-500D-4E45-B584-D368352A0D62}"/>
              </a:ext>
            </a:extLst>
          </p:cNvPr>
          <p:cNvCxnSpPr>
            <a:cxnSpLocks/>
          </p:cNvCxnSpPr>
          <p:nvPr/>
        </p:nvCxnSpPr>
        <p:spPr>
          <a:xfrm flipH="1">
            <a:off x="8045533" y="1988077"/>
            <a:ext cx="1536746" cy="3936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4BC932C1-BF8D-48EE-B652-93AFF82372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9" t="13577" r="15957" b="3066"/>
          <a:stretch/>
        </p:blipFill>
        <p:spPr>
          <a:xfrm>
            <a:off x="2520370" y="161957"/>
            <a:ext cx="4029271" cy="86239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48D2BDC-999E-443E-A4AE-643387B8FE89}"/>
              </a:ext>
            </a:extLst>
          </p:cNvPr>
          <p:cNvSpPr txBox="1"/>
          <p:nvPr/>
        </p:nvSpPr>
        <p:spPr>
          <a:xfrm>
            <a:off x="7089569" y="-22709"/>
            <a:ext cx="165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Main</a:t>
            </a:r>
            <a:endParaRPr lang="ko-KR" altLang="en-US" b="1" dirty="0"/>
          </a:p>
        </p:txBody>
      </p:sp>
      <p:sp>
        <p:nvSpPr>
          <p:cNvPr id="36" name="TextBox 47">
            <a:extLst>
              <a:ext uri="{FF2B5EF4-FFF2-40B4-BE49-F238E27FC236}">
                <a16:creationId xmlns:a16="http://schemas.microsoft.com/office/drawing/2014/main" id="{B9F0DC4E-3BCF-47FA-8822-831AA1228386}"/>
              </a:ext>
            </a:extLst>
          </p:cNvPr>
          <p:cNvSpPr txBox="1"/>
          <p:nvPr/>
        </p:nvSpPr>
        <p:spPr>
          <a:xfrm>
            <a:off x="9739616" y="-15955"/>
            <a:ext cx="2113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thread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31320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839</Words>
  <Application>Microsoft Office PowerPoint</Application>
  <PresentationFormat>와이드스크린</PresentationFormat>
  <Paragraphs>124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Arial Unicode MS</vt:lpstr>
      <vt:lpstr>Helvetica Neue</vt:lpstr>
      <vt:lpstr>KoPub Dotum</vt:lpstr>
      <vt:lpstr>돋움</vt:lpstr>
      <vt:lpstr>맑은 고딕</vt:lpstr>
      <vt:lpstr>함초롬바탕</vt:lpstr>
      <vt:lpstr>Arial</vt:lpstr>
      <vt:lpstr>Courier New</vt:lpstr>
      <vt:lpstr>Source Sans Pro</vt:lpstr>
      <vt:lpstr>Tahoma</vt:lpstr>
      <vt:lpstr>Office 테마</vt:lpstr>
      <vt:lpstr>운영체제 과제2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 과제2</dc:title>
  <dc:creator>이현수</dc:creator>
  <cp:lastModifiedBy>이현수</cp:lastModifiedBy>
  <cp:revision>44</cp:revision>
  <dcterms:created xsi:type="dcterms:W3CDTF">2021-04-27T06:09:00Z</dcterms:created>
  <dcterms:modified xsi:type="dcterms:W3CDTF">2021-05-04T02:50:33Z</dcterms:modified>
</cp:coreProperties>
</file>