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305" r:id="rId2"/>
    <p:sldId id="300" r:id="rId3"/>
    <p:sldId id="282" r:id="rId4"/>
    <p:sldId id="270" r:id="rId5"/>
    <p:sldId id="324" r:id="rId6"/>
    <p:sldId id="316" r:id="rId7"/>
    <p:sldId id="325" r:id="rId8"/>
    <p:sldId id="307" r:id="rId9"/>
    <p:sldId id="328" r:id="rId10"/>
    <p:sldId id="319" r:id="rId11"/>
    <p:sldId id="326" r:id="rId12"/>
    <p:sldId id="327" r:id="rId13"/>
    <p:sldId id="323" r:id="rId14"/>
    <p:sldId id="317" r:id="rId15"/>
  </p:sldIdLst>
  <p:sldSz cx="12192000" cy="6858000"/>
  <p:notesSz cx="9945688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2B93"/>
    <a:srgbClr val="E3C5F1"/>
    <a:srgbClr val="E0D4F8"/>
    <a:srgbClr val="8A5DE5"/>
    <a:srgbClr val="BA50CC"/>
    <a:srgbClr val="EB6200"/>
    <a:srgbClr val="E7D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9798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33588" y="1"/>
            <a:ext cx="4309798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C7AC8-0D24-4D38-BB9B-7FD49ABCCE39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857250"/>
            <a:ext cx="4116388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4569" y="3300412"/>
            <a:ext cx="795655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309798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33588" y="6513910"/>
            <a:ext cx="4309798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1AC7B-483A-4D75-9B22-39785E410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53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AC7B-483A-4D75-9B22-39785E410F4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1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59078-12FD-44E5-9C05-074CD54A7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919FED-A04B-4EB9-AEAD-5CC31A7FE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2C38E-6D0A-4E4C-8485-C0D08D00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C2E5D7-6326-4CC5-88AB-378A58B9EB70}" type="datetime1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13AA95-94D9-4B27-89E0-91897A87B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1F1FB8-F249-459B-96AC-6B505BB6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24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A2A91-0167-42C1-BEC6-31545C8F3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646841-D739-49AF-821A-EA5954021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7D5617-8CFD-436B-B981-B9DF2048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F34317-FAF1-40A4-BFA0-2093A56D0883}" type="datetime1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0AF5F7-ABF9-4F0F-B411-6D278BDF9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7AB5E3-F253-47F4-8BB1-170A8053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56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C1323D-88BA-40FE-8BE9-244B12F59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2349F0-4D55-4929-B2EC-98E17A973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1F5D25-94AA-4BBC-8AAF-AA283D44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3CCFD3-4AF1-4546-A044-293030D0DA4F}" type="datetime1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4502E5-1945-4C54-893D-9E83FF0EA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1CB03-6C41-48E7-9D10-37FCC3D3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9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97688-041A-42EC-9C05-21AE120E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8F279B-AE56-4C79-8C92-AF5CBDB94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AEF2E-F27A-4885-87ED-2DE0571E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FE8627-1092-4F20-9AD6-FC8B4572915A}" type="datetime1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5401DD-9D1B-40DE-BE0F-BC5CBB8B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2DA98E-7DC2-42C3-9E09-2496E4F9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03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2B4B3-ED2C-462E-99C9-1EE48F969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CB1A77-C8FE-4557-8209-80490E0B4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4D2462-03DE-4B5F-AB94-F5DDC9EC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DB25F7-1BA0-4AE5-B7CF-DE4D8ED194DA}" type="datetime1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1F95D-CDA7-45A2-BC15-549480722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ECB146-02D5-4405-A6C6-4D2626C0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93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DD127-E352-43A2-A5FE-0F6EBEB4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CF4D6-B0ED-413C-97FB-8F4845B06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E6F5B0-E32B-4F6C-9154-BA65B9CB1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D7AC6-A0BF-4AE2-A556-18B114FF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78ECB4-1BC1-4093-8D99-3F19DF0BE809}" type="datetime1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4BF0FF-BC84-48C3-B35E-38C84B48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D65AE4-068A-4663-ABA6-65DAD0BE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8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A7874-8CFE-4411-99EE-B1D19A70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0F4DCE-3802-47A6-BD1C-CFEF2B3F8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3768E0-AD92-4F1F-B661-0FD559370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DBFDF6-4019-415A-B88A-8A30BD170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4452C0-3B95-4F6E-9B6F-EC5282E6B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46B2DF-7224-4C98-9F36-5D50695E04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0AFBB3-EDCC-4726-B8E9-BA7353D25D5E}" type="datetime1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0F7BFD-009B-4799-BB9D-0020707D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9D1186-7A8E-4620-BB5A-AC776406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19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F063E-828D-45F8-A3C5-7BAC3ABF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947830-CD9C-478A-B894-64FF0A47E0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D4D6D8-9A56-4F07-A18E-1B1ACCD139DE}" type="datetime1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93657B-1982-4A48-B585-3728D56C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A5E014-ADBF-4B26-96BC-9CEC41AE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9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68FE5F-ECF3-4F0C-85C8-B068B170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2120E5-637D-4910-8241-FACEBA7EDACB}" type="datetime1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8EA786-8F73-4942-95F3-39328D987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6758B5-77DA-48A8-93AE-48B0CCBB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83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B7E3F-F7B9-4EAC-912A-A02A1BD4A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D1A5B-2238-4201-8928-9E66F11E9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E4FDE0-E153-458C-BAB0-54B04834D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57C5EF-88FB-4A98-977D-6D5D97DA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1F079F-B0B0-4DA7-9D70-F415C443A9FA}" type="datetime1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B4EE2E-5C85-4A74-B9AF-A7BD9451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24E859-43EA-4597-A669-D5B7DBA3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59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92A57-A9EA-4231-B701-DE721395D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59CF24-1D20-4123-A19D-179A4C886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26170A-540E-4D1F-86E9-37F9C8A9B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484CA2-8A31-4906-8A2D-237F21BA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809CB0-603A-4180-AFBA-F4D3B9480BF3}" type="datetime1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88D317-06B7-4918-8DCB-6A328940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91D3C3-1639-4B63-B1FC-4FC00683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4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DC2D9D-520D-4EB8-B624-E720493E4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CE5AA6-3C87-447A-9AC6-5298B696A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A68F07-61BC-4018-9E97-B422E40DA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</a:lstStyle>
          <a:p>
            <a:fld id="{E94E29C9-20DD-4D2E-AB6A-D8A8E7C246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986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 UltraLight" panose="020B0603020101020101" pitchFamily="50" charset="-127"/>
          <a:ea typeface="나눔바른고딕 UltraLight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 UltraLight" panose="020B0603020101020101" pitchFamily="50" charset="-127"/>
          <a:ea typeface="나눔바른고딕 UltraLight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 UltraLight" panose="020B0603020101020101" pitchFamily="50" charset="-127"/>
          <a:ea typeface="나눔바른고딕 UltraLight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 UltraLight" panose="020B0603020101020101" pitchFamily="50" charset="-127"/>
          <a:ea typeface="나눔바른고딕 UltraLight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 UltraLight" panose="020B0603020101020101" pitchFamily="50" charset="-127"/>
          <a:ea typeface="나눔바른고딕 UltraLight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 UltraLight" panose="020B0603020101020101" pitchFamily="50" charset="-127"/>
          <a:ea typeface="나눔바른고딕 UltraLight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CAA58F-18E2-4843-A182-5AFBA9DBDBDC}"/>
              </a:ext>
            </a:extLst>
          </p:cNvPr>
          <p:cNvSpPr txBox="1"/>
          <p:nvPr/>
        </p:nvSpPr>
        <p:spPr>
          <a:xfrm>
            <a:off x="1642379" y="2505670"/>
            <a:ext cx="9259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운영체제</a:t>
            </a:r>
            <a:endParaRPr lang="en-US" altLang="ko-KR" sz="6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AEDEEC-096F-4524-8ED6-B901BA3C8FE2}"/>
              </a:ext>
            </a:extLst>
          </p:cNvPr>
          <p:cNvSpPr/>
          <p:nvPr/>
        </p:nvSpPr>
        <p:spPr>
          <a:xfrm>
            <a:off x="281651" y="279365"/>
            <a:ext cx="11628698" cy="629927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ACE777-3CAE-430D-BB9A-2795FC692862}"/>
              </a:ext>
            </a:extLst>
          </p:cNvPr>
          <p:cNvSpPr txBox="1"/>
          <p:nvPr/>
        </p:nvSpPr>
        <p:spPr>
          <a:xfrm>
            <a:off x="1642379" y="3429000"/>
            <a:ext cx="92594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과제 </a:t>
            </a:r>
            <a:r>
              <a:rPr lang="en-US" altLang="ko-KR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짝수</a:t>
            </a:r>
            <a:r>
              <a:rPr lang="en-US" altLang="ko-KR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71A503-4EC6-4F27-927D-71BA95D42A69}"/>
              </a:ext>
            </a:extLst>
          </p:cNvPr>
          <p:cNvSpPr txBox="1"/>
          <p:nvPr/>
        </p:nvSpPr>
        <p:spPr>
          <a:xfrm>
            <a:off x="5021277" y="4291904"/>
            <a:ext cx="2149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2016305078</a:t>
            </a:r>
          </a:p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최영환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7221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0D8049-8ED9-451A-A169-7537A7BBFA12}"/>
              </a:ext>
            </a:extLst>
          </p:cNvPr>
          <p:cNvSpPr txBox="1"/>
          <p:nvPr/>
        </p:nvSpPr>
        <p:spPr>
          <a:xfrm>
            <a:off x="242368" y="271023"/>
            <a:ext cx="491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run_enzyme</a:t>
            </a: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함수</a:t>
            </a:r>
            <a:endParaRPr lang="en-US" altLang="ko-KR" sz="20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B236F7F-3136-436F-B24C-07B9CBB75995}"/>
              </a:ext>
            </a:extLst>
          </p:cNvPr>
          <p:cNvCxnSpPr>
            <a:cxnSpLocks/>
          </p:cNvCxnSpPr>
          <p:nvPr/>
        </p:nvCxnSpPr>
        <p:spPr>
          <a:xfrm>
            <a:off x="6096000" y="974035"/>
            <a:ext cx="0" cy="56129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17E94B-2D4A-4E46-80BB-674C91924DB4}"/>
              </a:ext>
            </a:extLst>
          </p:cNvPr>
          <p:cNvSpPr/>
          <p:nvPr/>
        </p:nvSpPr>
        <p:spPr>
          <a:xfrm>
            <a:off x="6210784" y="1005131"/>
            <a:ext cx="5617686" cy="42503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수정 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DC6F31-8A46-4FA5-AE2F-2B676F6D11C8}"/>
              </a:ext>
            </a:extLst>
          </p:cNvPr>
          <p:cNvSpPr/>
          <p:nvPr/>
        </p:nvSpPr>
        <p:spPr>
          <a:xfrm>
            <a:off x="242368" y="1005131"/>
            <a:ext cx="5738849" cy="425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수정 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798475-EFD9-4903-B50B-B2BE7D3D90F2}"/>
              </a:ext>
            </a:extLst>
          </p:cNvPr>
          <p:cNvSpPr txBox="1"/>
          <p:nvPr/>
        </p:nvSpPr>
        <p:spPr>
          <a:xfrm>
            <a:off x="549684" y="271023"/>
            <a:ext cx="1109263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b="1" u="sng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수정안 </a:t>
            </a:r>
            <a:r>
              <a:rPr lang="en-US" altLang="ko-KR" sz="2300" b="1" u="sng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 </a:t>
            </a:r>
            <a:r>
              <a:rPr lang="ko-KR" altLang="en-US" sz="2300" b="1" u="sng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적용</a:t>
            </a:r>
            <a:endParaRPr lang="en-US" altLang="ko-KR" sz="2300" b="1" u="sng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3AE718-1BF3-4024-93D1-69103A56760F}"/>
              </a:ext>
            </a:extLst>
          </p:cNvPr>
          <p:cNvSpPr/>
          <p:nvPr/>
        </p:nvSpPr>
        <p:spPr>
          <a:xfrm>
            <a:off x="6210784" y="1430167"/>
            <a:ext cx="5617686" cy="51568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50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5828DD5-CC98-456E-9A3C-55D3165F34E1}"/>
              </a:ext>
            </a:extLst>
          </p:cNvPr>
          <p:cNvSpPr/>
          <p:nvPr/>
        </p:nvSpPr>
        <p:spPr>
          <a:xfrm>
            <a:off x="242369" y="1430167"/>
            <a:ext cx="5738848" cy="51568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50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DAC775-8403-41C3-8001-67332A21E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57" y="1453237"/>
            <a:ext cx="4732670" cy="28587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AD7FC2-5FF8-44A1-A597-E21124B01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150" y="1480938"/>
            <a:ext cx="4686954" cy="362953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66CFE4-EB2D-462A-82F5-782603957D20}"/>
              </a:ext>
            </a:extLst>
          </p:cNvPr>
          <p:cNvSpPr/>
          <p:nvPr/>
        </p:nvSpPr>
        <p:spPr>
          <a:xfrm>
            <a:off x="1160484" y="1642585"/>
            <a:ext cx="1423325" cy="212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7F8A4F-FDB8-4471-80E6-F9713472957A}"/>
              </a:ext>
            </a:extLst>
          </p:cNvPr>
          <p:cNvSpPr txBox="1"/>
          <p:nvPr/>
        </p:nvSpPr>
        <p:spPr>
          <a:xfrm>
            <a:off x="401081" y="4326074"/>
            <a:ext cx="55087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매개변수 </a:t>
            </a:r>
            <a:r>
              <a:rPr lang="en-US" altLang="ko-KR" sz="1400" dirty="0"/>
              <a:t>data</a:t>
            </a:r>
            <a:r>
              <a:rPr lang="ko-KR" altLang="en-US" sz="1400" dirty="0"/>
              <a:t>는 문자열임</a:t>
            </a:r>
            <a:r>
              <a:rPr lang="en-US" altLang="ko-KR" sz="1400" dirty="0"/>
              <a:t>. (</a:t>
            </a:r>
            <a:r>
              <a:rPr lang="ko-KR" altLang="en-US" sz="1400" dirty="0"/>
              <a:t>이 프로그램에서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문자열의 첫 문자가 </a:t>
            </a:r>
            <a:r>
              <a:rPr lang="en-US" altLang="ko-KR" sz="1400" dirty="0"/>
              <a:t>‘C’</a:t>
            </a:r>
            <a:r>
              <a:rPr lang="ko-KR" altLang="en-US" sz="1400" dirty="0"/>
              <a:t>인 경우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pthread_cancel</a:t>
            </a:r>
            <a:r>
              <a:rPr lang="en-US" altLang="ko-KR" sz="1400" dirty="0"/>
              <a:t> </a:t>
            </a:r>
            <a:r>
              <a:rPr lang="ko-KR" altLang="en-US" sz="1400" dirty="0"/>
              <a:t>을 호출하여 현재</a:t>
            </a:r>
            <a:r>
              <a:rPr lang="en-US" altLang="ko-KR" sz="1400" dirty="0"/>
              <a:t> </a:t>
            </a:r>
            <a:r>
              <a:rPr lang="ko-KR" altLang="en-US" sz="1400" dirty="0"/>
              <a:t>실행중인 쓰레드를 종료함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종료 신호가 전달될 때까지 정렬을 계속해서 진행하며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swapcount</a:t>
            </a:r>
            <a:r>
              <a:rPr lang="ko-KR" altLang="en-US" sz="1400" dirty="0"/>
              <a:t>를 증가시킴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하나의 쓰레드가 처리기를 독점하지 않도록 </a:t>
            </a:r>
            <a:r>
              <a:rPr lang="en-US" altLang="ko-KR" sz="1400" dirty="0" err="1"/>
              <a:t>sched_yield</a:t>
            </a:r>
            <a:r>
              <a:rPr lang="en-US" altLang="ko-KR" sz="1400" dirty="0"/>
              <a:t> </a:t>
            </a:r>
            <a:r>
              <a:rPr lang="ko-KR" altLang="en-US" sz="1400" dirty="0"/>
              <a:t>함수를 호출함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정렬된 문자열과 </a:t>
            </a:r>
            <a:r>
              <a:rPr lang="ko-KR" altLang="en-US" sz="1400" dirty="0" err="1"/>
              <a:t>스왑</a:t>
            </a:r>
            <a:r>
              <a:rPr lang="en-US" altLang="ko-KR" sz="1400" dirty="0"/>
              <a:t>(</a:t>
            </a:r>
            <a:r>
              <a:rPr lang="ko-KR" altLang="en-US" sz="1400" dirty="0"/>
              <a:t>정렬</a:t>
            </a:r>
            <a:r>
              <a:rPr lang="en-US" altLang="ko-KR" sz="1400" dirty="0"/>
              <a:t>)</a:t>
            </a:r>
            <a:r>
              <a:rPr lang="ko-KR" altLang="en-US" sz="1400" dirty="0"/>
              <a:t>횟수를 저장하고 있는 </a:t>
            </a:r>
            <a:r>
              <a:rPr lang="en-US" altLang="ko-KR" sz="1400" dirty="0"/>
              <a:t>info</a:t>
            </a:r>
            <a:r>
              <a:rPr lang="ko-KR" altLang="en-US" sz="1400" dirty="0"/>
              <a:t>를 반환함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611E59-9447-4F15-AB25-21BE31BE22E2}"/>
              </a:ext>
            </a:extLst>
          </p:cNvPr>
          <p:cNvSpPr/>
          <p:nvPr/>
        </p:nvSpPr>
        <p:spPr>
          <a:xfrm>
            <a:off x="7059342" y="1642585"/>
            <a:ext cx="3032614" cy="212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E2404B-1CF0-4785-99F9-43E69DA2448E}"/>
              </a:ext>
            </a:extLst>
          </p:cNvPr>
          <p:cNvSpPr txBox="1"/>
          <p:nvPr/>
        </p:nvSpPr>
        <p:spPr>
          <a:xfrm>
            <a:off x="6467911" y="5215415"/>
            <a:ext cx="51744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수정 전 </a:t>
            </a:r>
            <a:r>
              <a:rPr lang="en-US" altLang="ko-KR" sz="1400" dirty="0"/>
              <a:t>info</a:t>
            </a:r>
            <a:r>
              <a:rPr lang="ko-KR" altLang="en-US" sz="1400" dirty="0"/>
              <a:t>는 아무런 값도 담고 있지 않기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빈 문자열로 작업을 계속 하는 상태였음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이에 매개변수 </a:t>
            </a:r>
            <a:r>
              <a:rPr lang="en-US" altLang="ko-KR" sz="1400" dirty="0"/>
              <a:t>data</a:t>
            </a:r>
            <a:r>
              <a:rPr lang="ko-KR" altLang="en-US" sz="1400" dirty="0"/>
              <a:t>의 값을 </a:t>
            </a:r>
            <a:r>
              <a:rPr lang="ko-KR" altLang="en-US" sz="1400" dirty="0" err="1"/>
              <a:t>담게하여</a:t>
            </a:r>
            <a:r>
              <a:rPr lang="ko-KR" altLang="en-US" sz="1400" dirty="0"/>
              <a:t> 문제를 해결함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E9B49A-E823-495B-8473-2F45FBE63FBB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2583809" y="1748894"/>
            <a:ext cx="44755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6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110D675F-BBD4-4BAF-B33E-F8E2D2301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505" y="1549197"/>
            <a:ext cx="5265809" cy="265784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0E73F0A-5E07-4DBF-8823-06CE7B3DD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82" y="1549197"/>
            <a:ext cx="5508764" cy="26578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0D8049-8ED9-451A-A169-7537A7BBFA12}"/>
              </a:ext>
            </a:extLst>
          </p:cNvPr>
          <p:cNvSpPr txBox="1"/>
          <p:nvPr/>
        </p:nvSpPr>
        <p:spPr>
          <a:xfrm>
            <a:off x="242368" y="271023"/>
            <a:ext cx="491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make_enzyme_threads</a:t>
            </a:r>
            <a:endParaRPr lang="en-US" altLang="ko-KR" sz="20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B236F7F-3136-436F-B24C-07B9CBB75995}"/>
              </a:ext>
            </a:extLst>
          </p:cNvPr>
          <p:cNvCxnSpPr>
            <a:cxnSpLocks/>
          </p:cNvCxnSpPr>
          <p:nvPr/>
        </p:nvCxnSpPr>
        <p:spPr>
          <a:xfrm>
            <a:off x="6093204" y="1005131"/>
            <a:ext cx="0" cy="47656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17E94B-2D4A-4E46-80BB-674C91924DB4}"/>
              </a:ext>
            </a:extLst>
          </p:cNvPr>
          <p:cNvSpPr/>
          <p:nvPr/>
        </p:nvSpPr>
        <p:spPr>
          <a:xfrm>
            <a:off x="6210784" y="1005131"/>
            <a:ext cx="5617686" cy="42503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수정 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DC6F31-8A46-4FA5-AE2F-2B676F6D11C8}"/>
              </a:ext>
            </a:extLst>
          </p:cNvPr>
          <p:cNvSpPr/>
          <p:nvPr/>
        </p:nvSpPr>
        <p:spPr>
          <a:xfrm>
            <a:off x="242368" y="1005131"/>
            <a:ext cx="5738849" cy="425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수정 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798475-EFD9-4903-B50B-B2BE7D3D90F2}"/>
              </a:ext>
            </a:extLst>
          </p:cNvPr>
          <p:cNvSpPr txBox="1"/>
          <p:nvPr/>
        </p:nvSpPr>
        <p:spPr>
          <a:xfrm>
            <a:off x="549684" y="271023"/>
            <a:ext cx="1109263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b="1" u="sng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수정안 </a:t>
            </a:r>
            <a:r>
              <a:rPr lang="en-US" altLang="ko-KR" sz="2300" b="1" u="sng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 </a:t>
            </a:r>
            <a:r>
              <a:rPr lang="ko-KR" altLang="en-US" sz="2300" b="1" u="sng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적용</a:t>
            </a:r>
            <a:endParaRPr lang="en-US" altLang="ko-KR" sz="2300" b="1" u="sng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3AE718-1BF3-4024-93D1-69103A56760F}"/>
              </a:ext>
            </a:extLst>
          </p:cNvPr>
          <p:cNvSpPr/>
          <p:nvPr/>
        </p:nvSpPr>
        <p:spPr>
          <a:xfrm>
            <a:off x="6210784" y="1430167"/>
            <a:ext cx="5617686" cy="430952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50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5828DD5-CC98-456E-9A3C-55D3165F34E1}"/>
              </a:ext>
            </a:extLst>
          </p:cNvPr>
          <p:cNvSpPr/>
          <p:nvPr/>
        </p:nvSpPr>
        <p:spPr>
          <a:xfrm>
            <a:off x="242369" y="1430167"/>
            <a:ext cx="5738848" cy="43095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50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66CFE4-EB2D-462A-82F5-782603957D20}"/>
              </a:ext>
            </a:extLst>
          </p:cNvPr>
          <p:cNvSpPr/>
          <p:nvPr/>
        </p:nvSpPr>
        <p:spPr>
          <a:xfrm>
            <a:off x="766201" y="2129146"/>
            <a:ext cx="3570907" cy="212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611E59-9447-4F15-AB25-21BE31BE22E2}"/>
              </a:ext>
            </a:extLst>
          </p:cNvPr>
          <p:cNvSpPr/>
          <p:nvPr/>
        </p:nvSpPr>
        <p:spPr>
          <a:xfrm>
            <a:off x="6992230" y="2438539"/>
            <a:ext cx="3401730" cy="212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E2404B-1CF0-4785-99F9-43E69DA2448E}"/>
              </a:ext>
            </a:extLst>
          </p:cNvPr>
          <p:cNvSpPr txBox="1"/>
          <p:nvPr/>
        </p:nvSpPr>
        <p:spPr>
          <a:xfrm>
            <a:off x="6376505" y="4354696"/>
            <a:ext cx="51744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수정 전 </a:t>
            </a:r>
            <a:r>
              <a:rPr lang="en-US" altLang="ko-KR" sz="1400" dirty="0"/>
              <a:t>info</a:t>
            </a:r>
            <a:r>
              <a:rPr lang="ko-KR" altLang="en-US" sz="1400" dirty="0"/>
              <a:t>에 담긴 쓰레드의 주소는 계속해서 같은 주소이기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계속해서 같은 문자열에 대해서만 동작이 이루어지게 됨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따라서 </a:t>
            </a:r>
            <a:r>
              <a:rPr lang="en-US" altLang="ko-KR" sz="1400" dirty="0"/>
              <a:t>info </a:t>
            </a:r>
            <a:r>
              <a:rPr lang="ko-KR" altLang="en-US" sz="1400" dirty="0"/>
              <a:t>동적 할당을 </a:t>
            </a:r>
            <a:r>
              <a:rPr lang="ko-KR" altLang="en-US" sz="1400" dirty="0" err="1"/>
              <a:t>반복문</a:t>
            </a:r>
            <a:r>
              <a:rPr lang="ko-KR" altLang="en-US" sz="1400" dirty="0"/>
              <a:t> 내부에서 처리하여 </a:t>
            </a:r>
            <a:r>
              <a:rPr lang="en-US" altLang="ko-KR" sz="1400" dirty="0"/>
              <a:t>info </a:t>
            </a:r>
            <a:r>
              <a:rPr lang="ko-KR" altLang="en-US" sz="1400" dirty="0"/>
              <a:t>에 새로운 주소를 계속해서 할당 받도록 하여 메모리 버그 문제를 해결함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E9B49A-E823-495B-8473-2F45FBE63FBB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4337108" y="2235455"/>
            <a:ext cx="2655122" cy="3093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602D6EC-329C-4B3D-B123-62B5DF4FFDBB}"/>
              </a:ext>
            </a:extLst>
          </p:cNvPr>
          <p:cNvSpPr txBox="1"/>
          <p:nvPr/>
        </p:nvSpPr>
        <p:spPr>
          <a:xfrm>
            <a:off x="401082" y="4354696"/>
            <a:ext cx="51744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문자열의 길이 </a:t>
            </a:r>
            <a:r>
              <a:rPr lang="en-US" altLang="ko-KR" sz="1400" dirty="0"/>
              <a:t>len-1 </a:t>
            </a:r>
            <a:r>
              <a:rPr lang="ko-KR" altLang="en-US" sz="1400" dirty="0"/>
              <a:t>개 만큼의 쓰레드를 생성하는 함수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info</a:t>
            </a:r>
            <a:r>
              <a:rPr lang="ko-KR" altLang="en-US" sz="1400" dirty="0"/>
              <a:t>는 새롭게 생성된 쓰레드의 주소를 저장하는 변수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rv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pthread_create</a:t>
            </a:r>
            <a:r>
              <a:rPr lang="en-US" altLang="ko-KR" sz="1400" dirty="0"/>
              <a:t> </a:t>
            </a:r>
            <a:r>
              <a:rPr lang="ko-KR" altLang="en-US" sz="1400" dirty="0"/>
              <a:t>함수의 반환 값을 저장하는 변수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26874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AEF6CA6-A947-468A-8DA9-2F66BFBC7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504" y="1226718"/>
            <a:ext cx="5151027" cy="35720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D9E86F-08B7-4C36-B3D6-44574070E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56" y="1163575"/>
            <a:ext cx="5096953" cy="36351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0D8049-8ED9-451A-A169-7537A7BBFA12}"/>
              </a:ext>
            </a:extLst>
          </p:cNvPr>
          <p:cNvSpPr txBox="1"/>
          <p:nvPr/>
        </p:nvSpPr>
        <p:spPr>
          <a:xfrm>
            <a:off x="242368" y="271023"/>
            <a:ext cx="491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join_on_enzymes</a:t>
            </a:r>
            <a:endParaRPr lang="en-US" altLang="ko-KR" sz="20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17E94B-2D4A-4E46-80BB-674C91924DB4}"/>
              </a:ext>
            </a:extLst>
          </p:cNvPr>
          <p:cNvSpPr/>
          <p:nvPr/>
        </p:nvSpPr>
        <p:spPr>
          <a:xfrm>
            <a:off x="6210784" y="717299"/>
            <a:ext cx="5617686" cy="42503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수정 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DC6F31-8A46-4FA5-AE2F-2B676F6D11C8}"/>
              </a:ext>
            </a:extLst>
          </p:cNvPr>
          <p:cNvSpPr/>
          <p:nvPr/>
        </p:nvSpPr>
        <p:spPr>
          <a:xfrm>
            <a:off x="242368" y="717299"/>
            <a:ext cx="5738849" cy="425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수정 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798475-EFD9-4903-B50B-B2BE7D3D90F2}"/>
              </a:ext>
            </a:extLst>
          </p:cNvPr>
          <p:cNvSpPr txBox="1"/>
          <p:nvPr/>
        </p:nvSpPr>
        <p:spPr>
          <a:xfrm>
            <a:off x="549684" y="271023"/>
            <a:ext cx="1109263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b="1" u="sng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추가 수정</a:t>
            </a:r>
            <a:endParaRPr lang="en-US" altLang="ko-KR" sz="2300" b="1" u="sng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3AE718-1BF3-4024-93D1-69103A56760F}"/>
              </a:ext>
            </a:extLst>
          </p:cNvPr>
          <p:cNvSpPr/>
          <p:nvPr/>
        </p:nvSpPr>
        <p:spPr>
          <a:xfrm>
            <a:off x="6210784" y="1142336"/>
            <a:ext cx="5617686" cy="372328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50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5828DD5-CC98-456E-9A3C-55D3165F34E1}"/>
              </a:ext>
            </a:extLst>
          </p:cNvPr>
          <p:cNvSpPr/>
          <p:nvPr/>
        </p:nvSpPr>
        <p:spPr>
          <a:xfrm>
            <a:off x="242369" y="1142335"/>
            <a:ext cx="5738847" cy="37232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50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8FB12A-247E-4C21-857D-0D4B5B1C9E51}"/>
              </a:ext>
            </a:extLst>
          </p:cNvPr>
          <p:cNvSpPr/>
          <p:nvPr/>
        </p:nvSpPr>
        <p:spPr>
          <a:xfrm>
            <a:off x="1303096" y="2304672"/>
            <a:ext cx="1423325" cy="21261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6FBCF1-0134-4456-9A7C-6C20AB95E537}"/>
              </a:ext>
            </a:extLst>
          </p:cNvPr>
          <p:cNvSpPr/>
          <p:nvPr/>
        </p:nvSpPr>
        <p:spPr>
          <a:xfrm>
            <a:off x="7056527" y="2384794"/>
            <a:ext cx="929568" cy="16669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CDF702-CF4C-42F5-A0E9-DFD1CB6E7F8C}"/>
              </a:ext>
            </a:extLst>
          </p:cNvPr>
          <p:cNvSpPr/>
          <p:nvPr/>
        </p:nvSpPr>
        <p:spPr>
          <a:xfrm>
            <a:off x="1000651" y="1536901"/>
            <a:ext cx="1423324" cy="212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5F3E8D-1B66-44F3-B577-CA7F4FFBD427}"/>
              </a:ext>
            </a:extLst>
          </p:cNvPr>
          <p:cNvSpPr/>
          <p:nvPr/>
        </p:nvSpPr>
        <p:spPr>
          <a:xfrm>
            <a:off x="6737522" y="1609582"/>
            <a:ext cx="1567579" cy="212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CF912E6-F256-4369-AC06-D9B61F490E54}"/>
              </a:ext>
            </a:extLst>
          </p:cNvPr>
          <p:cNvSpPr/>
          <p:nvPr/>
        </p:nvSpPr>
        <p:spPr>
          <a:xfrm>
            <a:off x="1303096" y="2942326"/>
            <a:ext cx="2883010" cy="22806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409B249-E6DD-473D-A1DE-680AFB86D2CC}"/>
              </a:ext>
            </a:extLst>
          </p:cNvPr>
          <p:cNvSpPr/>
          <p:nvPr/>
        </p:nvSpPr>
        <p:spPr>
          <a:xfrm>
            <a:off x="6963796" y="3012739"/>
            <a:ext cx="2768626" cy="2126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A08B46-FE8D-4D2C-A4A6-6708D05F1D3B}"/>
              </a:ext>
            </a:extLst>
          </p:cNvPr>
          <p:cNvSpPr/>
          <p:nvPr/>
        </p:nvSpPr>
        <p:spPr>
          <a:xfrm>
            <a:off x="1417480" y="3808044"/>
            <a:ext cx="2768626" cy="45356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3EEA040-1D03-47F8-9C43-EB935124EBD5}"/>
              </a:ext>
            </a:extLst>
          </p:cNvPr>
          <p:cNvSpPr/>
          <p:nvPr/>
        </p:nvSpPr>
        <p:spPr>
          <a:xfrm>
            <a:off x="7224982" y="3829760"/>
            <a:ext cx="2866973" cy="43184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6F2B0-1FF7-49A9-8618-5CEE5C7FEE43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2423975" y="1643210"/>
            <a:ext cx="4313547" cy="7268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AC61178-F3DC-4BE2-A48E-1B505F742D3C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2726421" y="2410981"/>
            <a:ext cx="4330106" cy="57160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FC8BC6F-6D3B-4495-A362-CC742DCFA7C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4186106" y="3056358"/>
            <a:ext cx="2777690" cy="6269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7FCD65F-A8F1-4875-89B6-D1421134B938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4186106" y="4034826"/>
            <a:ext cx="3038876" cy="1085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AA9EFE4-59DD-488C-854B-C9417C073CE8}"/>
              </a:ext>
            </a:extLst>
          </p:cNvPr>
          <p:cNvSpPr txBox="1"/>
          <p:nvPr/>
        </p:nvSpPr>
        <p:spPr>
          <a:xfrm>
            <a:off x="4578557" y="1448411"/>
            <a:ext cx="31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2EAA7FB-5BF9-4DB8-9D80-A584E87B0192}"/>
              </a:ext>
            </a:extLst>
          </p:cNvPr>
          <p:cNvSpPr txBox="1"/>
          <p:nvPr/>
        </p:nvSpPr>
        <p:spPr>
          <a:xfrm>
            <a:off x="5029746" y="2254808"/>
            <a:ext cx="31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8A4531B-9DAE-46FD-BF55-65FD3702A244}"/>
              </a:ext>
            </a:extLst>
          </p:cNvPr>
          <p:cNvSpPr txBox="1"/>
          <p:nvPr/>
        </p:nvSpPr>
        <p:spPr>
          <a:xfrm>
            <a:off x="5390283" y="2934382"/>
            <a:ext cx="31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0BCFEE-6A0B-4491-90D5-24D5BFD84F27}"/>
              </a:ext>
            </a:extLst>
          </p:cNvPr>
          <p:cNvSpPr txBox="1"/>
          <p:nvPr/>
        </p:nvSpPr>
        <p:spPr>
          <a:xfrm>
            <a:off x="5330714" y="3861017"/>
            <a:ext cx="31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CE6B063-1C9C-460A-9C32-1B28AA294325}"/>
              </a:ext>
            </a:extLst>
          </p:cNvPr>
          <p:cNvSpPr txBox="1"/>
          <p:nvPr/>
        </p:nvSpPr>
        <p:spPr>
          <a:xfrm>
            <a:off x="242368" y="5012166"/>
            <a:ext cx="115861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enzyme </a:t>
            </a:r>
            <a:r>
              <a:rPr lang="ko-KR" altLang="en-US" sz="1400" dirty="0"/>
              <a:t>쓰레드들을 </a:t>
            </a:r>
            <a:r>
              <a:rPr lang="ko-KR" altLang="en-US" sz="1400" dirty="0" err="1"/>
              <a:t>종료시키고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스왑</a:t>
            </a:r>
            <a:r>
              <a:rPr lang="en-US" altLang="ko-KR" sz="1400" dirty="0"/>
              <a:t>(</a:t>
            </a:r>
            <a:r>
              <a:rPr lang="ko-KR" altLang="en-US" sz="1400" dirty="0"/>
              <a:t>정렬</a:t>
            </a:r>
            <a:r>
              <a:rPr lang="en-US" altLang="ko-KR" sz="1400" dirty="0"/>
              <a:t>) </a:t>
            </a:r>
            <a:r>
              <a:rPr lang="ko-KR" altLang="en-US" sz="1400" dirty="0"/>
              <a:t>횟수를 세는 함수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아래는 수정 사항들에 대한 설명</a:t>
            </a:r>
            <a:endParaRPr lang="en-US" altLang="ko-KR" sz="1400" dirty="0"/>
          </a:p>
          <a:p>
            <a:r>
              <a:rPr lang="en-US" altLang="ko-KR" sz="1400" dirty="0"/>
              <a:t>1 : </a:t>
            </a:r>
            <a:r>
              <a:rPr lang="ko-KR" altLang="en-US" sz="1400" dirty="0"/>
              <a:t>쓰레드의 정보를 담아야 하므로</a:t>
            </a:r>
            <a:r>
              <a:rPr lang="en-US" altLang="ko-KR" sz="1400" dirty="0"/>
              <a:t>, </a:t>
            </a:r>
            <a:r>
              <a:rPr lang="ko-KR" altLang="en-US" sz="1400" dirty="0"/>
              <a:t>기존에 존재하던 변수인 </a:t>
            </a:r>
            <a:r>
              <a:rPr lang="en-US" altLang="ko-KR" sz="1400" dirty="0" err="1"/>
              <a:t>whatgoeshere</a:t>
            </a:r>
            <a:r>
              <a:rPr lang="en-US" altLang="ko-KR" sz="1400" dirty="0"/>
              <a:t> </a:t>
            </a:r>
            <a:r>
              <a:rPr lang="ko-KR" altLang="en-US" sz="1400" dirty="0"/>
              <a:t>변수 대신 </a:t>
            </a:r>
            <a:r>
              <a:rPr lang="en-US" altLang="ko-KR" sz="1400" dirty="0" err="1"/>
              <a:t>thread_info_t</a:t>
            </a:r>
            <a:r>
              <a:rPr lang="en-US" altLang="ko-KR" sz="1400" dirty="0"/>
              <a:t> </a:t>
            </a:r>
            <a:r>
              <a:rPr lang="ko-KR" altLang="en-US" sz="1400" dirty="0"/>
              <a:t>타입 변수 선언</a:t>
            </a:r>
            <a:endParaRPr lang="en-US" altLang="ko-KR" sz="1400" dirty="0"/>
          </a:p>
          <a:p>
            <a:r>
              <a:rPr lang="en-US" altLang="ko-KR" sz="1400" dirty="0"/>
              <a:t>2 : </a:t>
            </a:r>
            <a:r>
              <a:rPr lang="en-US" altLang="ko-KR" sz="1400" dirty="0" err="1"/>
              <a:t>pthread_join</a:t>
            </a:r>
            <a:r>
              <a:rPr lang="en-US" altLang="ko-KR" sz="1400" dirty="0"/>
              <a:t> </a:t>
            </a:r>
            <a:r>
              <a:rPr lang="ko-KR" altLang="en-US" sz="1400" dirty="0"/>
              <a:t>함수의 반환 값이 </a:t>
            </a:r>
            <a:r>
              <a:rPr lang="en-US" altLang="ko-KR" sz="1400" dirty="0"/>
              <a:t>0</a:t>
            </a:r>
            <a:r>
              <a:rPr lang="ko-KR" altLang="en-US" sz="1400" dirty="0"/>
              <a:t>이 아닌 경우</a:t>
            </a:r>
            <a:r>
              <a:rPr lang="en-US" altLang="ko-KR" sz="1400" dirty="0"/>
              <a:t>, </a:t>
            </a:r>
            <a:r>
              <a:rPr lang="ko-KR" altLang="en-US" sz="1400" dirty="0"/>
              <a:t>즉 기다리는 쓰레드가 정상 종료 되지 않은 경우이므로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rv</a:t>
            </a:r>
            <a:r>
              <a:rPr lang="en-US" altLang="ko-KR" sz="1400" dirty="0"/>
              <a:t> != 0 </a:t>
            </a:r>
            <a:r>
              <a:rPr lang="ko-KR" altLang="en-US" sz="1400" dirty="0"/>
              <a:t>을 조건으로 사용하였음</a:t>
            </a:r>
            <a:endParaRPr lang="en-US" altLang="ko-KR" sz="1400" dirty="0"/>
          </a:p>
          <a:p>
            <a:r>
              <a:rPr lang="en-US" altLang="ko-KR" sz="1400" dirty="0"/>
              <a:t>3 : </a:t>
            </a:r>
            <a:r>
              <a:rPr lang="ko-KR" altLang="en-US" sz="1400" dirty="0"/>
              <a:t>쓰레드가 종료된 경우이므로</a:t>
            </a:r>
            <a:r>
              <a:rPr lang="en-US" altLang="ko-KR" sz="1400" dirty="0"/>
              <a:t>, </a:t>
            </a:r>
            <a:r>
              <a:rPr lang="ko-KR" altLang="en-US" sz="1400" dirty="0"/>
              <a:t>쓰레드의 종료 상태를 담고 있는 </a:t>
            </a:r>
            <a:r>
              <a:rPr lang="en-US" altLang="ko-KR" sz="1400" dirty="0" err="1"/>
              <a:t>statu</a:t>
            </a:r>
            <a:r>
              <a:rPr lang="ko-KR" altLang="en-US" sz="1400" dirty="0"/>
              <a:t>를 사용하였음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4 : </a:t>
            </a:r>
            <a:r>
              <a:rPr lang="ko-KR" altLang="en-US" sz="1400" dirty="0" err="1"/>
              <a:t>쓰레드별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스왑</a:t>
            </a:r>
            <a:r>
              <a:rPr lang="en-US" altLang="ko-KR" sz="1400" dirty="0"/>
              <a:t>(</a:t>
            </a:r>
            <a:r>
              <a:rPr lang="ko-KR" altLang="en-US" sz="1400" dirty="0"/>
              <a:t>정렬</a:t>
            </a:r>
            <a:r>
              <a:rPr lang="en-US" altLang="ko-KR" sz="1400" dirty="0"/>
              <a:t>)</a:t>
            </a:r>
            <a:r>
              <a:rPr lang="ko-KR" altLang="en-US" sz="1400" dirty="0"/>
              <a:t> 횟수와 총 </a:t>
            </a:r>
            <a:r>
              <a:rPr lang="ko-KR" altLang="en-US" sz="1400" dirty="0" err="1"/>
              <a:t>스왑</a:t>
            </a:r>
            <a:r>
              <a:rPr lang="en-US" altLang="ko-KR" sz="1400" dirty="0"/>
              <a:t>(</a:t>
            </a:r>
            <a:r>
              <a:rPr lang="ko-KR" altLang="en-US" sz="1400" dirty="0"/>
              <a:t>정렬</a:t>
            </a:r>
            <a:r>
              <a:rPr lang="en-US" altLang="ko-KR" sz="1400" dirty="0"/>
              <a:t>) </a:t>
            </a:r>
            <a:r>
              <a:rPr lang="ko-KR" altLang="en-US" sz="1400" dirty="0"/>
              <a:t>횟수를 세야 하므로</a:t>
            </a:r>
            <a:r>
              <a:rPr lang="en-US" altLang="ko-KR" sz="1400" dirty="0"/>
              <a:t>, info </a:t>
            </a:r>
            <a:r>
              <a:rPr lang="ko-KR" altLang="en-US" sz="1400" dirty="0"/>
              <a:t>변수에 </a:t>
            </a:r>
            <a:r>
              <a:rPr lang="en-US" altLang="ko-KR" sz="1400" dirty="0"/>
              <a:t>status </a:t>
            </a:r>
            <a:r>
              <a:rPr lang="ko-KR" altLang="en-US" sz="1400" dirty="0"/>
              <a:t>변수를 형 변환하여 넣은 다음</a:t>
            </a:r>
            <a:r>
              <a:rPr lang="en-US" altLang="ko-KR" sz="1400" dirty="0"/>
              <a:t>, info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swapcount</a:t>
            </a:r>
            <a:r>
              <a:rPr lang="ko-KR" altLang="en-US" sz="1400" dirty="0"/>
              <a:t>를 사용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하여 </a:t>
            </a:r>
            <a:r>
              <a:rPr lang="ko-KR" altLang="en-US" sz="1400" dirty="0" err="1"/>
              <a:t>쓰레드별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스왑</a:t>
            </a:r>
            <a:r>
              <a:rPr lang="en-US" altLang="ko-KR" sz="1400" dirty="0"/>
              <a:t>(</a:t>
            </a:r>
            <a:r>
              <a:rPr lang="ko-KR" altLang="en-US" sz="1400" dirty="0"/>
              <a:t>정렬</a:t>
            </a:r>
            <a:r>
              <a:rPr lang="en-US" altLang="ko-KR" sz="1400" dirty="0"/>
              <a:t>) </a:t>
            </a:r>
            <a:r>
              <a:rPr lang="ko-KR" altLang="en-US" sz="1400" dirty="0"/>
              <a:t>횟수와 총 </a:t>
            </a:r>
            <a:r>
              <a:rPr lang="ko-KR" altLang="en-US" sz="1400" dirty="0" err="1"/>
              <a:t>스왑</a:t>
            </a:r>
            <a:r>
              <a:rPr lang="en-US" altLang="ko-KR" sz="1400" dirty="0"/>
              <a:t>(</a:t>
            </a:r>
            <a:r>
              <a:rPr lang="ko-KR" altLang="en-US" sz="1400" dirty="0"/>
              <a:t>정렬</a:t>
            </a:r>
            <a:r>
              <a:rPr lang="en-US" altLang="ko-KR" sz="1400" dirty="0"/>
              <a:t>) </a:t>
            </a:r>
            <a:r>
              <a:rPr lang="ko-KR" altLang="en-US" sz="1400" dirty="0"/>
              <a:t>횟수를 </a:t>
            </a:r>
            <a:r>
              <a:rPr lang="ko-KR" altLang="en-US" sz="1400" dirty="0" err="1"/>
              <a:t>세도록하였음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03184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0D8049-8ED9-451A-A169-7537A7BBFA12}"/>
              </a:ext>
            </a:extLst>
          </p:cNvPr>
          <p:cNvSpPr txBox="1"/>
          <p:nvPr/>
        </p:nvSpPr>
        <p:spPr>
          <a:xfrm>
            <a:off x="242368" y="271023"/>
            <a:ext cx="491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 외 함수들</a:t>
            </a:r>
            <a:endParaRPr lang="en-US" altLang="ko-KR" sz="20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B236F7F-3136-436F-B24C-07B9CBB75995}"/>
              </a:ext>
            </a:extLst>
          </p:cNvPr>
          <p:cNvCxnSpPr>
            <a:cxnSpLocks/>
          </p:cNvCxnSpPr>
          <p:nvPr/>
        </p:nvCxnSpPr>
        <p:spPr>
          <a:xfrm>
            <a:off x="6096000" y="1253449"/>
            <a:ext cx="0" cy="463051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17E94B-2D4A-4E46-80BB-674C91924DB4}"/>
              </a:ext>
            </a:extLst>
          </p:cNvPr>
          <p:cNvSpPr/>
          <p:nvPr/>
        </p:nvSpPr>
        <p:spPr>
          <a:xfrm>
            <a:off x="6388691" y="828413"/>
            <a:ext cx="4458274" cy="37768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sleeper_func</a:t>
            </a:r>
            <a:endParaRPr lang="ko-KR" altLang="en-US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DC6F31-8A46-4FA5-AE2F-2B676F6D11C8}"/>
              </a:ext>
            </a:extLst>
          </p:cNvPr>
          <p:cNvSpPr/>
          <p:nvPr/>
        </p:nvSpPr>
        <p:spPr>
          <a:xfrm>
            <a:off x="242368" y="828413"/>
            <a:ext cx="5512467" cy="3776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wait_till_done</a:t>
            </a:r>
            <a:endParaRPr lang="ko-KR" altLang="en-US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3AE718-1BF3-4024-93D1-69103A56760F}"/>
              </a:ext>
            </a:extLst>
          </p:cNvPr>
          <p:cNvSpPr/>
          <p:nvPr/>
        </p:nvSpPr>
        <p:spPr>
          <a:xfrm>
            <a:off x="6388692" y="1253449"/>
            <a:ext cx="4458274" cy="463051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50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5828DD5-CC98-456E-9A3C-55D3165F34E1}"/>
              </a:ext>
            </a:extLst>
          </p:cNvPr>
          <p:cNvSpPr/>
          <p:nvPr/>
        </p:nvSpPr>
        <p:spPr>
          <a:xfrm>
            <a:off x="242369" y="1253449"/>
            <a:ext cx="5512466" cy="46305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500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1E5CC4-D80E-4DE6-8864-427D3654B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04" y="1372938"/>
            <a:ext cx="4551193" cy="22802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636486-8B80-4F66-B8E6-BFFAC387C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457" y="1372938"/>
            <a:ext cx="4248743" cy="12242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191671-03CC-4D4A-B68C-7F5B27D645F4}"/>
              </a:ext>
            </a:extLst>
          </p:cNvPr>
          <p:cNvSpPr txBox="1"/>
          <p:nvPr/>
        </p:nvSpPr>
        <p:spPr>
          <a:xfrm>
            <a:off x="364756" y="3772685"/>
            <a:ext cx="53062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문자열의 정렬을 기다리는 함수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정렬이 끝나지 않은 경우</a:t>
            </a:r>
            <a:r>
              <a:rPr lang="en-US" altLang="ko-KR" sz="1400" dirty="0"/>
              <a:t>,  </a:t>
            </a:r>
            <a:r>
              <a:rPr lang="en-US" altLang="ko-KR" sz="1400" dirty="0" err="1"/>
              <a:t>workperformed</a:t>
            </a:r>
            <a:r>
              <a:rPr lang="ko-KR" altLang="en-US" sz="1400" dirty="0"/>
              <a:t>를 </a:t>
            </a:r>
            <a:r>
              <a:rPr lang="en-US" altLang="ko-KR" sz="1400" dirty="0"/>
              <a:t>1</a:t>
            </a:r>
            <a:r>
              <a:rPr lang="ko-KR" altLang="en-US" sz="1400" dirty="0"/>
              <a:t>로 만들어</a:t>
            </a:r>
            <a:r>
              <a:rPr lang="en-US" altLang="ko-KR" sz="1400" dirty="0"/>
              <a:t> </a:t>
            </a:r>
            <a:r>
              <a:rPr lang="ko-KR" altLang="en-US" sz="1400" dirty="0"/>
              <a:t>정렬 상태를 유지하며</a:t>
            </a:r>
            <a:r>
              <a:rPr lang="en-US" altLang="ko-KR" sz="1400" dirty="0"/>
              <a:t>, </a:t>
            </a:r>
            <a:r>
              <a:rPr lang="ko-KR" altLang="en-US" sz="1400" dirty="0"/>
              <a:t>정렬이 완료되면 함수가 종료됨</a:t>
            </a:r>
            <a:r>
              <a:rPr lang="en-US" altLang="ko-KR" sz="14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111A1B-8658-4897-B589-2A2D7269859D}"/>
              </a:ext>
            </a:extLst>
          </p:cNvPr>
          <p:cNvSpPr txBox="1"/>
          <p:nvPr/>
        </p:nvSpPr>
        <p:spPr>
          <a:xfrm>
            <a:off x="6493456" y="2716684"/>
            <a:ext cx="4248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매개변수 </a:t>
            </a:r>
            <a:r>
              <a:rPr lang="en-US" altLang="ko-KR" sz="1400" dirty="0"/>
              <a:t>p </a:t>
            </a:r>
            <a:r>
              <a:rPr lang="ko-KR" altLang="en-US" sz="1400" dirty="0"/>
              <a:t>만큼의 시간이 지난 후에 프로그램을 </a:t>
            </a:r>
            <a:r>
              <a:rPr lang="ko-KR" altLang="en-US" sz="1400" dirty="0" err="1"/>
              <a:t>종료시키는</a:t>
            </a:r>
            <a:r>
              <a:rPr lang="ko-KR" altLang="en-US" sz="1400" dirty="0"/>
              <a:t> 함수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65448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0CD42F-5EFE-4798-BF71-5E9B97A36994}"/>
              </a:ext>
            </a:extLst>
          </p:cNvPr>
          <p:cNvSpPr txBox="1"/>
          <p:nvPr/>
        </p:nvSpPr>
        <p:spPr>
          <a:xfrm>
            <a:off x="643711" y="3113529"/>
            <a:ext cx="1090457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감사합니다</a:t>
            </a:r>
            <a:r>
              <a:rPr kumimoji="0" lang="en-US" altLang="ko-KR" sz="3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4A000A-C2BB-4C5D-A5B0-1BAFD4A95E9C}"/>
              </a:ext>
            </a:extLst>
          </p:cNvPr>
          <p:cNvSpPr/>
          <p:nvPr/>
        </p:nvSpPr>
        <p:spPr>
          <a:xfrm>
            <a:off x="281651" y="279365"/>
            <a:ext cx="11628698" cy="6299270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929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1D35B87-748E-45FB-93BB-FEEE1440E7B4}"/>
              </a:ext>
            </a:extLst>
          </p:cNvPr>
          <p:cNvSpPr txBox="1"/>
          <p:nvPr/>
        </p:nvSpPr>
        <p:spPr>
          <a:xfrm>
            <a:off x="242368" y="169622"/>
            <a:ext cx="491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문제 및 목표 수행 결과</a:t>
            </a:r>
            <a:endParaRPr lang="en-US" altLang="ko-KR" sz="20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B8C93E-761C-487B-8166-F0EA6E62ECF6}"/>
              </a:ext>
            </a:extLst>
          </p:cNvPr>
          <p:cNvSpPr txBox="1"/>
          <p:nvPr/>
        </p:nvSpPr>
        <p:spPr>
          <a:xfrm>
            <a:off x="800314" y="884984"/>
            <a:ext cx="3803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761D07D-BF32-4175-8EF6-F8D4EB4689D5}"/>
              </a:ext>
            </a:extLst>
          </p:cNvPr>
          <p:cNvSpPr/>
          <p:nvPr/>
        </p:nvSpPr>
        <p:spPr>
          <a:xfrm>
            <a:off x="242368" y="1600346"/>
            <a:ext cx="5060947" cy="3776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“enzyme”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라는 연속적인 두 문자를 정렬하는 함수로 문자열을 정렬하는 프로그램이다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  <a:p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이 함수는 두 개 문자마다 병렬적으로 동작하여 문자열을 정렬한다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  <a:p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프로그램 실행 시 임의의 문자열을 입력한다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.(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단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첫 문자가 대문자 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‘C’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 경우 동작하지 않는다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</a:p>
          <a:p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출력 내용은 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[</a:t>
            </a:r>
            <a:r>
              <a:rPr lang="en-US" altLang="ko-KR" sz="1600" dirty="0" err="1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A~Z-a~z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] 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순으로 정렬된 문자열</a:t>
            </a:r>
            <a:endParaRPr lang="en-US" altLang="ko-KR" sz="1600" dirty="0">
              <a:solidFill>
                <a:schemeClr val="tx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b="1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프로그램 수정</a:t>
            </a:r>
            <a:endParaRPr lang="en-US" altLang="ko-KR" sz="1600" b="1" dirty="0">
              <a:solidFill>
                <a:schemeClr val="tx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수정안 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 : </a:t>
            </a:r>
            <a:r>
              <a:rPr lang="en-US" altLang="ko-KR" sz="1600" dirty="0" err="1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run_enzyme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() 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함수에 적절한 문장을 집어넣어 함수를 완성하라</a:t>
            </a:r>
            <a:endParaRPr lang="en-US" altLang="ko-KR" sz="1600" dirty="0">
              <a:solidFill>
                <a:schemeClr val="tx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수정안 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 : </a:t>
            </a:r>
            <a:r>
              <a:rPr lang="en-US" altLang="ko-KR" sz="1600" dirty="0" err="1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make_enzyme_thread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함수에는 </a:t>
            </a:r>
            <a:endParaRPr lang="en-US" altLang="ko-KR" sz="1600" dirty="0">
              <a:solidFill>
                <a:schemeClr val="tx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      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메모리 버그가 있다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  <a:p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      이 버그는 소스코드의 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Line 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순서를 </a:t>
            </a:r>
            <a:endParaRPr lang="en-US" altLang="ko-KR" sz="1600" dirty="0">
              <a:solidFill>
                <a:schemeClr val="tx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      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재배열 하는 것으로 수정할 수 있다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C5D956-7316-4496-93E4-90F646675AB0}"/>
              </a:ext>
            </a:extLst>
          </p:cNvPr>
          <p:cNvSpPr txBox="1"/>
          <p:nvPr/>
        </p:nvSpPr>
        <p:spPr>
          <a:xfrm>
            <a:off x="6607546" y="884984"/>
            <a:ext cx="3803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수행 결과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7" name="_x944929680">
            <a:extLst>
              <a:ext uri="{FF2B5EF4-FFF2-40B4-BE49-F238E27FC236}">
                <a16:creationId xmlns:a16="http://schemas.microsoft.com/office/drawing/2014/main" id="{0729B886-97A4-45B4-B791-35BB82356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714" y="1466121"/>
            <a:ext cx="6318918" cy="404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93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>
            <a:extLst>
              <a:ext uri="{FF2B5EF4-FFF2-40B4-BE49-F238E27FC236}">
                <a16:creationId xmlns:a16="http://schemas.microsoft.com/office/drawing/2014/main" id="{9DBD3B23-8A89-4329-96F1-C8B628A2D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88" y="1048511"/>
            <a:ext cx="9669224" cy="54681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0CD42F-5EFE-4798-BF71-5E9B97A36994}"/>
              </a:ext>
            </a:extLst>
          </p:cNvPr>
          <p:cNvSpPr txBox="1"/>
          <p:nvPr/>
        </p:nvSpPr>
        <p:spPr>
          <a:xfrm>
            <a:off x="643711" y="417569"/>
            <a:ext cx="1090457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흐름도</a:t>
            </a:r>
            <a:endParaRPr lang="en-US" altLang="ko-KR" sz="3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4A000A-C2BB-4C5D-A5B0-1BAFD4A95E9C}"/>
              </a:ext>
            </a:extLst>
          </p:cNvPr>
          <p:cNvSpPr/>
          <p:nvPr/>
        </p:nvSpPr>
        <p:spPr>
          <a:xfrm>
            <a:off x="281651" y="279365"/>
            <a:ext cx="11628698" cy="6299270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906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DEF7E4E0-FCCD-4D98-945D-04CB0C910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00" y="734212"/>
            <a:ext cx="5223339" cy="300193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DA17826-08D3-4DAA-9533-548B5D48DA74}"/>
              </a:ext>
            </a:extLst>
          </p:cNvPr>
          <p:cNvSpPr/>
          <p:nvPr/>
        </p:nvSpPr>
        <p:spPr>
          <a:xfrm>
            <a:off x="315182" y="671134"/>
            <a:ext cx="5355776" cy="31794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3B4C-F7FE-4725-8F89-FD5433AEEC27}"/>
              </a:ext>
            </a:extLst>
          </p:cNvPr>
          <p:cNvSpPr/>
          <p:nvPr/>
        </p:nvSpPr>
        <p:spPr>
          <a:xfrm>
            <a:off x="6096000" y="660266"/>
            <a:ext cx="5853632" cy="17952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결과</a:t>
            </a:r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문자열은 정렬이 되어있음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(N-1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쓰레드가 생성 되었음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그러나 문제점 존재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스왑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횟수는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쓰레드별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스왑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횟수도 역시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회로 출력되었음을 확인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7A2ABB-457B-4C4E-A184-CBC16A429E35}"/>
              </a:ext>
            </a:extLst>
          </p:cNvPr>
          <p:cNvSpPr txBox="1"/>
          <p:nvPr/>
        </p:nvSpPr>
        <p:spPr>
          <a:xfrm>
            <a:off x="242368" y="271023"/>
            <a:ext cx="491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수정안 </a:t>
            </a: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1, 2 </a:t>
            </a: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적용 후 수행 결과</a:t>
            </a:r>
            <a:endParaRPr lang="en-US" altLang="ko-KR" sz="20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4" name="오른쪽 대괄호 23">
            <a:extLst>
              <a:ext uri="{FF2B5EF4-FFF2-40B4-BE49-F238E27FC236}">
                <a16:creationId xmlns:a16="http://schemas.microsoft.com/office/drawing/2014/main" id="{79F9FDD7-6519-48E6-8801-339EC1D82F28}"/>
              </a:ext>
            </a:extLst>
          </p:cNvPr>
          <p:cNvSpPr/>
          <p:nvPr/>
        </p:nvSpPr>
        <p:spPr>
          <a:xfrm>
            <a:off x="4872495" y="796954"/>
            <a:ext cx="202843" cy="1929468"/>
          </a:xfrm>
          <a:prstGeom prst="rightBracke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오른쪽 대괄호 24">
            <a:extLst>
              <a:ext uri="{FF2B5EF4-FFF2-40B4-BE49-F238E27FC236}">
                <a16:creationId xmlns:a16="http://schemas.microsoft.com/office/drawing/2014/main" id="{AEC504D6-E7F2-44C8-9A4E-F08AA3BC60E2}"/>
              </a:ext>
            </a:extLst>
          </p:cNvPr>
          <p:cNvSpPr/>
          <p:nvPr/>
        </p:nvSpPr>
        <p:spPr>
          <a:xfrm>
            <a:off x="4415404" y="2797361"/>
            <a:ext cx="72705" cy="734404"/>
          </a:xfrm>
          <a:prstGeom prst="rightBracke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896CA1-F59F-4B8E-A62B-28D763417396}"/>
              </a:ext>
            </a:extLst>
          </p:cNvPr>
          <p:cNvSpPr/>
          <p:nvPr/>
        </p:nvSpPr>
        <p:spPr>
          <a:xfrm>
            <a:off x="6096000" y="2715945"/>
            <a:ext cx="5853632" cy="11346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결과</a:t>
            </a:r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(N-1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쓰레드가 생성 되었음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첫문자가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‘C’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이기 때문에 정렬이 완료되지 못하므로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sleeper_func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함수가 호출되어 실행이 종료되었음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954C979-22BE-46CC-B7CA-CDE20F45D067}"/>
              </a:ext>
            </a:extLst>
          </p:cNvPr>
          <p:cNvSpPr/>
          <p:nvPr/>
        </p:nvSpPr>
        <p:spPr>
          <a:xfrm>
            <a:off x="315182" y="4196210"/>
            <a:ext cx="11707264" cy="11346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결과를 통해 제시된 수정안 이외에도 추가적인 수정안이 필요함을 확인</a:t>
            </a:r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결과와 동일하기 위해서 </a:t>
            </a:r>
            <a:r>
              <a:rPr lang="en-US" altLang="ko-KR" b="1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join_on_enzymes</a:t>
            </a:r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함수의 수정이 필요함을 확인</a:t>
            </a:r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72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8285661-1C0F-45C4-8A4B-F5B1B1808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14" y="825279"/>
            <a:ext cx="5203911" cy="287112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DA17826-08D3-4DAA-9533-548B5D48DA74}"/>
              </a:ext>
            </a:extLst>
          </p:cNvPr>
          <p:cNvSpPr/>
          <p:nvPr/>
        </p:nvSpPr>
        <p:spPr>
          <a:xfrm>
            <a:off x="315182" y="671134"/>
            <a:ext cx="5355776" cy="31794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3B4C-F7FE-4725-8F89-FD5433AEEC27}"/>
              </a:ext>
            </a:extLst>
          </p:cNvPr>
          <p:cNvSpPr/>
          <p:nvPr/>
        </p:nvSpPr>
        <p:spPr>
          <a:xfrm>
            <a:off x="6096000" y="660266"/>
            <a:ext cx="5853632" cy="17952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결과</a:t>
            </a:r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문자열은 정렬이 되어있음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(N-1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쓰레드가 생성 되었음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쓰레드별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스왑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횟수와 총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스왑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횟수가 정상적으로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출력되었음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7A2ABB-457B-4C4E-A184-CBC16A429E35}"/>
              </a:ext>
            </a:extLst>
          </p:cNvPr>
          <p:cNvSpPr txBox="1"/>
          <p:nvPr/>
        </p:nvSpPr>
        <p:spPr>
          <a:xfrm>
            <a:off x="242368" y="271023"/>
            <a:ext cx="491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join_on_enzymes</a:t>
            </a: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최종</a:t>
            </a: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수행 결과</a:t>
            </a:r>
            <a:endParaRPr lang="en-US" altLang="ko-KR" sz="20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4" name="오른쪽 대괄호 23">
            <a:extLst>
              <a:ext uri="{FF2B5EF4-FFF2-40B4-BE49-F238E27FC236}">
                <a16:creationId xmlns:a16="http://schemas.microsoft.com/office/drawing/2014/main" id="{79F9FDD7-6519-48E6-8801-339EC1D82F28}"/>
              </a:ext>
            </a:extLst>
          </p:cNvPr>
          <p:cNvSpPr/>
          <p:nvPr/>
        </p:nvSpPr>
        <p:spPr>
          <a:xfrm>
            <a:off x="4958437" y="867893"/>
            <a:ext cx="202843" cy="1929468"/>
          </a:xfrm>
          <a:prstGeom prst="rightBracke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오른쪽 대괄호 24">
            <a:extLst>
              <a:ext uri="{FF2B5EF4-FFF2-40B4-BE49-F238E27FC236}">
                <a16:creationId xmlns:a16="http://schemas.microsoft.com/office/drawing/2014/main" id="{AEC504D6-E7F2-44C8-9A4E-F08AA3BC60E2}"/>
              </a:ext>
            </a:extLst>
          </p:cNvPr>
          <p:cNvSpPr/>
          <p:nvPr/>
        </p:nvSpPr>
        <p:spPr>
          <a:xfrm>
            <a:off x="4608352" y="2932822"/>
            <a:ext cx="64316" cy="700848"/>
          </a:xfrm>
          <a:prstGeom prst="rightBracke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896CA1-F59F-4B8E-A62B-28D763417396}"/>
              </a:ext>
            </a:extLst>
          </p:cNvPr>
          <p:cNvSpPr/>
          <p:nvPr/>
        </p:nvSpPr>
        <p:spPr>
          <a:xfrm>
            <a:off x="6096000" y="2715945"/>
            <a:ext cx="5853632" cy="11346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결과</a:t>
            </a:r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(N-1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쓰레드가 생성 되었음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첫문자가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‘C’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이기 때문에 정렬이 완료되지 못하므로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sleeper_func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함수가 호출되어 실행이 종료되었음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954C979-22BE-46CC-B7CA-CDE20F45D067}"/>
              </a:ext>
            </a:extLst>
          </p:cNvPr>
          <p:cNvSpPr/>
          <p:nvPr/>
        </p:nvSpPr>
        <p:spPr>
          <a:xfrm>
            <a:off x="315182" y="4196211"/>
            <a:ext cx="11707264" cy="5807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join_on_enzymes</a:t>
            </a:r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함수를 수정함으로써 </a:t>
            </a:r>
            <a:r>
              <a:rPr lang="ko-KR" altLang="en-US" b="1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쓰레드별</a:t>
            </a: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스왑</a:t>
            </a: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횟수와 총 </a:t>
            </a:r>
            <a:r>
              <a:rPr lang="ko-KR" altLang="en-US" b="1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스왑</a:t>
            </a: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횟수를 정상적으로 출력하였음</a:t>
            </a:r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9269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0D8049-8ED9-451A-A169-7537A7BBFA12}"/>
              </a:ext>
            </a:extLst>
          </p:cNvPr>
          <p:cNvSpPr txBox="1"/>
          <p:nvPr/>
        </p:nvSpPr>
        <p:spPr>
          <a:xfrm>
            <a:off x="242368" y="271023"/>
            <a:ext cx="491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POSIX Thread</a:t>
            </a: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란</a:t>
            </a: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D9AD4-ED09-46C0-A7A5-E27F90A829F7}"/>
              </a:ext>
            </a:extLst>
          </p:cNvPr>
          <p:cNvSpPr txBox="1"/>
          <p:nvPr/>
        </p:nvSpPr>
        <p:spPr>
          <a:xfrm>
            <a:off x="458383" y="2308948"/>
            <a:ext cx="10438914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err="1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pthread_create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1600" dirty="0" err="1">
                <a:solidFill>
                  <a:schemeClr val="accent3">
                    <a:lumMod val="75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pthread_t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* thread, 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const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err="1">
                <a:solidFill>
                  <a:schemeClr val="accent3">
                    <a:lumMod val="75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pthread_attr_t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* </a:t>
            </a:r>
            <a:r>
              <a:rPr lang="en-US" altLang="ko-KR" sz="1600" dirty="0" err="1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attr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void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*(*</a:t>
            </a:r>
            <a:r>
              <a:rPr lang="en-US" altLang="ko-KR" sz="1600" dirty="0" err="1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start_routine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)(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void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*), 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void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* </a:t>
            </a:r>
            <a:r>
              <a:rPr lang="en-US" altLang="ko-KR" sz="1600" dirty="0" err="1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arg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F2F083-E890-48D3-8123-DFCBB1A375F6}"/>
              </a:ext>
            </a:extLst>
          </p:cNvPr>
          <p:cNvSpPr txBox="1"/>
          <p:nvPr/>
        </p:nvSpPr>
        <p:spPr>
          <a:xfrm>
            <a:off x="458384" y="4228691"/>
            <a:ext cx="10438913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err="1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pthread_setcanceltype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type, 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* </a:t>
            </a:r>
            <a:r>
              <a:rPr lang="en-US" altLang="ko-KR" sz="1600" dirty="0" err="1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oldtype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2551C4-C114-4339-83D4-0FE7E0E41CC9}"/>
              </a:ext>
            </a:extLst>
          </p:cNvPr>
          <p:cNvSpPr txBox="1"/>
          <p:nvPr/>
        </p:nvSpPr>
        <p:spPr>
          <a:xfrm>
            <a:off x="458385" y="2930265"/>
            <a:ext cx="1043891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바른고딕 UltraLight"/>
                <a:ea typeface="나눔바른고딕 Light" panose="020B0603020101020101" pitchFamily="50" charset="-127"/>
              </a:rPr>
              <a:t>쓰레드를 생성하는 함수</a:t>
            </a:r>
            <a:r>
              <a:rPr lang="en-US" altLang="ko-KR" sz="1500" dirty="0">
                <a:latin typeface="나눔바른고딕 UltraLight"/>
                <a:ea typeface="나눔바른고딕 Light" panose="020B0603020101020101" pitchFamily="50" charset="-127"/>
              </a:rPr>
              <a:t>. </a:t>
            </a:r>
            <a:r>
              <a:rPr lang="ko-KR" altLang="en-US" sz="1500" dirty="0">
                <a:latin typeface="나눔바른고딕 UltraLight"/>
                <a:ea typeface="나눔바른고딕 Light" panose="020B0603020101020101" pitchFamily="50" charset="-127"/>
              </a:rPr>
              <a:t>생성 성공 시 </a:t>
            </a:r>
            <a:r>
              <a:rPr lang="en-US" altLang="ko-KR" sz="1500" dirty="0">
                <a:latin typeface="나눔바른고딕 UltraLight"/>
                <a:ea typeface="나눔바른고딕 Light" panose="020B0603020101020101" pitchFamily="50" charset="-127"/>
              </a:rPr>
              <a:t>0</a:t>
            </a:r>
            <a:r>
              <a:rPr lang="ko-KR" altLang="en-US" sz="1500" dirty="0">
                <a:latin typeface="나눔바른고딕 UltraLight"/>
                <a:ea typeface="나눔바른고딕 Light" panose="020B0603020101020101" pitchFamily="50" charset="-127"/>
              </a:rPr>
              <a:t>을 반환하며</a:t>
            </a:r>
            <a:r>
              <a:rPr lang="en-US" altLang="ko-KR" sz="1500" dirty="0">
                <a:latin typeface="나눔바른고딕 UltraLight"/>
                <a:ea typeface="나눔바른고딕 Light" panose="020B0603020101020101" pitchFamily="50" charset="-127"/>
              </a:rPr>
              <a:t>, </a:t>
            </a:r>
            <a:r>
              <a:rPr lang="ko-KR" altLang="en-US" sz="1500" dirty="0">
                <a:latin typeface="나눔바른고딕 UltraLight"/>
                <a:ea typeface="나눔바른고딕 Light" panose="020B0603020101020101" pitchFamily="50" charset="-127"/>
              </a:rPr>
              <a:t>실패 시 </a:t>
            </a:r>
            <a:r>
              <a:rPr lang="en-US" altLang="ko-KR" sz="1500" dirty="0">
                <a:latin typeface="나눔바른고딕 UltraLight"/>
                <a:ea typeface="나눔바른고딕 Light" panose="020B0603020101020101" pitchFamily="50" charset="-127"/>
              </a:rPr>
              <a:t>0</a:t>
            </a:r>
            <a:r>
              <a:rPr lang="ko-KR" altLang="en-US" sz="1500" dirty="0">
                <a:latin typeface="나눔바른고딕 UltraLight"/>
                <a:ea typeface="나눔바른고딕 Light" panose="020B0603020101020101" pitchFamily="50" charset="-127"/>
              </a:rPr>
              <a:t>이 아닌 값들을 반환</a:t>
            </a:r>
            <a:r>
              <a:rPr lang="en-US" altLang="ko-KR" sz="1500" dirty="0">
                <a:latin typeface="나눔바른고딕 UltraLight"/>
                <a:ea typeface="나눔바른고딕 Light" panose="020B060302010102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accent3">
                    <a:lumMod val="75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pthread_t</a:t>
            </a:r>
            <a:r>
              <a:rPr lang="en-US" altLang="ko-KR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* thread</a:t>
            </a:r>
            <a:r>
              <a:rPr lang="en-US" altLang="ko-KR" sz="1400" dirty="0">
                <a:latin typeface="나눔바른고딕 UltraLight"/>
                <a:ea typeface="나눔바른고딕 Light" panose="020B0603020101020101" pitchFamily="50" charset="-127"/>
              </a:rPr>
              <a:t> : </a:t>
            </a:r>
            <a:r>
              <a:rPr lang="ko-KR" altLang="en-US" sz="1400" dirty="0">
                <a:latin typeface="나눔바른고딕 UltraLight"/>
                <a:ea typeface="나눔바른고딕 Light" panose="020B0603020101020101" pitchFamily="50" charset="-127"/>
              </a:rPr>
              <a:t>생성할 쓰레드의 </a:t>
            </a:r>
            <a:r>
              <a:rPr lang="en-US" altLang="ko-KR" sz="1400" dirty="0">
                <a:latin typeface="나눔바른고딕 UltraLight"/>
                <a:ea typeface="나눔바른고딕 Light" panose="020B0603020101020101" pitchFamily="50" charset="-127"/>
              </a:rPr>
              <a:t>ID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const</a:t>
            </a:r>
            <a:r>
              <a:rPr lang="en-US" altLang="ko-KR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3">
                    <a:lumMod val="75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pthread_attr_t</a:t>
            </a:r>
            <a:r>
              <a:rPr lang="en-US" altLang="ko-KR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* </a:t>
            </a:r>
            <a:r>
              <a:rPr lang="en-US" altLang="ko-KR" sz="1400" dirty="0" err="1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attr</a:t>
            </a:r>
            <a:r>
              <a:rPr lang="en-US" altLang="ko-KR" sz="1400" dirty="0">
                <a:latin typeface="나눔바른고딕 UltraLight"/>
                <a:ea typeface="나눔바른고딕 Light" panose="020B060302010102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sz="1400" dirty="0">
                <a:latin typeface="나눔바른고딕 UltraLight"/>
                <a:ea typeface="나눔바른고딕 Light" panose="020B0603020101020101" pitchFamily="50" charset="-127"/>
                <a:cs typeface="함초롬돋움" panose="020B0604000101010101" pitchFamily="50" charset="-127"/>
              </a:rPr>
              <a:t>생성할 쓰레드의 특성</a:t>
            </a:r>
            <a:r>
              <a:rPr lang="en-US" altLang="ko-KR" sz="1400" dirty="0">
                <a:latin typeface="나눔바른고딕 UltraLight"/>
                <a:ea typeface="나눔바른고딕 Light" panose="020B060302010102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400" dirty="0">
                <a:latin typeface="나눔바른고딕 UltraLight"/>
                <a:ea typeface="나눔바른고딕 Light" panose="020B0603020101020101" pitchFamily="50" charset="-127"/>
                <a:cs typeface="함초롬돋움" panose="020B0604000101010101" pitchFamily="50" charset="-127"/>
              </a:rPr>
              <a:t>일반적으로 </a:t>
            </a:r>
            <a:r>
              <a:rPr lang="en-US" altLang="ko-KR" sz="1400" dirty="0">
                <a:latin typeface="나눔바른고딕 UltraLight"/>
                <a:ea typeface="나눔바른고딕 Light" panose="020B0603020101020101" pitchFamily="50" charset="-127"/>
                <a:cs typeface="함초롬돋움" panose="020B0604000101010101" pitchFamily="50" charset="-127"/>
              </a:rPr>
              <a:t>NULL </a:t>
            </a:r>
            <a:r>
              <a:rPr lang="ko-KR" altLang="en-US" sz="1400" dirty="0">
                <a:latin typeface="나눔바른고딕 UltraLight"/>
                <a:ea typeface="나눔바른고딕 Light" panose="020B0603020101020101" pitchFamily="50" charset="-127"/>
                <a:cs typeface="함초롬돋움" panose="020B0604000101010101" pitchFamily="50" charset="-127"/>
              </a:rPr>
              <a:t>값 사용</a:t>
            </a:r>
            <a:endParaRPr lang="en-US" altLang="ko-KR" sz="1400" dirty="0">
              <a:latin typeface="나눔바른고딕 UltraLight"/>
              <a:ea typeface="나눔바른고딕 Light" panose="020B060302010102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void</a:t>
            </a:r>
            <a:r>
              <a:rPr lang="en-US" altLang="ko-KR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*(*</a:t>
            </a:r>
            <a:r>
              <a:rPr lang="en-US" altLang="ko-KR" sz="1400" dirty="0" err="1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start_routine</a:t>
            </a:r>
            <a:r>
              <a:rPr lang="en-US" altLang="ko-KR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)(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void</a:t>
            </a:r>
            <a:r>
              <a:rPr lang="en-US" altLang="ko-KR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*) : </a:t>
            </a:r>
            <a:r>
              <a:rPr lang="ko-KR" altLang="en-US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쓰레드의 실제 구동 부분의 위치</a:t>
            </a:r>
            <a:r>
              <a:rPr lang="en-US" altLang="ko-KR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.(</a:t>
            </a:r>
            <a:r>
              <a:rPr lang="ko-KR" altLang="en-US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쓰레드가 실행할 함수</a:t>
            </a:r>
            <a:r>
              <a:rPr lang="en-US" altLang="ko-KR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void</a:t>
            </a:r>
            <a:r>
              <a:rPr lang="en-US" altLang="ko-KR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* </a:t>
            </a:r>
            <a:r>
              <a:rPr lang="en-US" altLang="ko-KR" sz="1400" dirty="0" err="1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arg</a:t>
            </a:r>
            <a:r>
              <a:rPr lang="en-US" altLang="ko-KR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쓰레드가 실행할 함수에 넘겨줄 매개변수</a:t>
            </a:r>
            <a:endParaRPr lang="en-US" altLang="ko-KR" sz="1400" dirty="0">
              <a:latin typeface="나눔바른고딕 UltraLight"/>
              <a:ea typeface="나눔바른고딕 Light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499790-8847-4126-AD70-800B78474E86}"/>
              </a:ext>
            </a:extLst>
          </p:cNvPr>
          <p:cNvSpPr txBox="1"/>
          <p:nvPr/>
        </p:nvSpPr>
        <p:spPr>
          <a:xfrm>
            <a:off x="458385" y="4897365"/>
            <a:ext cx="1043891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쓰레드의 취소 종류를 결정하는 함수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취소 종류는 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type</a:t>
            </a:r>
            <a:r>
              <a:rPr lang="ko-KR" altLang="en-US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통해서 결정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나눔바른고딕 UltraLigh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type : </a:t>
            </a:r>
            <a:r>
              <a:rPr lang="ko-KR" altLang="en-US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쓰레드의 취소 종류를 결정하는 변수</a:t>
            </a:r>
            <a:r>
              <a:rPr lang="en-US" altLang="ko-KR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	   PTHREAD_CANCEL_ASYNCHRONOUS :</a:t>
            </a:r>
            <a:r>
              <a:rPr lang="ko-KR" altLang="en-US" sz="1400" dirty="0">
                <a:latin typeface="나눔바른고딕 UltraLight"/>
                <a:ea typeface="나눔바른고딕 Light" panose="020B0603020101020101" pitchFamily="50" charset="-127"/>
                <a:cs typeface="함초롬돋움" panose="020B0604000101010101" pitchFamily="50" charset="-127"/>
              </a:rPr>
              <a:t>취소 요청이 들어오면 바로 종료</a:t>
            </a:r>
            <a:r>
              <a:rPr lang="ko-KR" altLang="en-US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1400" dirty="0">
              <a:latin typeface="나눔바른고딕 UltraLight"/>
              <a:ea typeface="나눔바른고딕 Light" panose="020B060302010102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나눔바른고딕 UltraLight"/>
                <a:ea typeface="나눔바른고딕 Light" panose="020B0603020101020101" pitchFamily="50" charset="-127"/>
                <a:cs typeface="함초롬돋움" panose="020B0604000101010101" pitchFamily="50" charset="-127"/>
              </a:rPr>
              <a:t>	   PTHREAD_CANCEL_DEFERRED : </a:t>
            </a:r>
            <a:r>
              <a:rPr lang="ko-KR" altLang="en-US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지점을 벗어날 때까지 대기</a:t>
            </a:r>
            <a:endParaRPr lang="en-US" altLang="ko-KR" sz="1400" dirty="0">
              <a:latin typeface="나눔바른고딕 UltraLight"/>
              <a:ea typeface="나눔바른고딕 Light" panose="020B060302010102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* </a:t>
            </a:r>
            <a:r>
              <a:rPr lang="en-US" altLang="ko-KR" sz="1400" dirty="0" err="1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oldtype</a:t>
            </a:r>
            <a:r>
              <a:rPr lang="en-US" altLang="ko-KR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이전의 취소 타입이</a:t>
            </a:r>
            <a:r>
              <a:rPr lang="en-US" altLang="ko-KR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NULL</a:t>
            </a:r>
            <a:r>
              <a:rPr lang="ko-KR" altLang="en-US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이 아닌 경우 이전 취소 타입을 저장하는 변수</a:t>
            </a:r>
            <a:r>
              <a:rPr lang="en-US" altLang="ko-KR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나눔바른고딕 UltraLigh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152361-5D1F-4DD8-B225-B9E2E5E71A57}"/>
              </a:ext>
            </a:extLst>
          </p:cNvPr>
          <p:cNvSpPr txBox="1"/>
          <p:nvPr/>
        </p:nvSpPr>
        <p:spPr>
          <a:xfrm>
            <a:off x="372609" y="809981"/>
            <a:ext cx="10616969" cy="800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POSIX Thread</a:t>
            </a:r>
            <a:r>
              <a:rPr lang="ko-KR" altLang="en-US" sz="1600" dirty="0"/>
              <a:t>란 </a:t>
            </a:r>
            <a:r>
              <a:rPr lang="en-US" altLang="ko-KR" sz="1600" dirty="0"/>
              <a:t>UNIX</a:t>
            </a:r>
            <a:r>
              <a:rPr lang="ko-KR" altLang="en-US" sz="1600" dirty="0"/>
              <a:t>에서 제공하는 </a:t>
            </a:r>
            <a:r>
              <a:rPr lang="en-US" altLang="ko-KR" sz="1600" dirty="0"/>
              <a:t>Thread</a:t>
            </a:r>
            <a:r>
              <a:rPr lang="ko-KR" altLang="en-US" sz="1600" dirty="0"/>
              <a:t>관련 </a:t>
            </a:r>
            <a:r>
              <a:rPr lang="en-US" altLang="ko-KR" sz="1600" dirty="0"/>
              <a:t>API.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 err="1"/>
              <a:t>pthread</a:t>
            </a:r>
            <a:r>
              <a:rPr lang="ko-KR" altLang="en-US" sz="1600" dirty="0"/>
              <a:t>라이브러리에서 제공하는 함수는 </a:t>
            </a:r>
            <a:r>
              <a:rPr lang="en-US" altLang="ko-KR" sz="1600" dirty="0" err="1"/>
              <a:t>pthread.h</a:t>
            </a:r>
            <a:r>
              <a:rPr lang="en-US" altLang="ko-KR" sz="1600" dirty="0"/>
              <a:t> </a:t>
            </a:r>
            <a:r>
              <a:rPr lang="ko-KR" altLang="en-US" sz="1600" dirty="0"/>
              <a:t>를 </a:t>
            </a:r>
            <a:r>
              <a:rPr lang="en-US" altLang="ko-KR" sz="1600" dirty="0"/>
              <a:t>include </a:t>
            </a:r>
            <a:r>
              <a:rPr lang="ko-KR" altLang="en-US" sz="1600" dirty="0"/>
              <a:t>함으로써 </a:t>
            </a:r>
            <a:r>
              <a:rPr lang="ko-KR" altLang="en-US" sz="1600" dirty="0" err="1"/>
              <a:t>사용가능하다</a:t>
            </a:r>
            <a:r>
              <a:rPr lang="en-US" altLang="ko-KR" sz="1600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GCC </a:t>
            </a:r>
            <a:r>
              <a:rPr lang="ko-KR" altLang="en-US" sz="1600" dirty="0"/>
              <a:t>컴파일에서 </a:t>
            </a:r>
            <a:r>
              <a:rPr lang="en-US" altLang="ko-KR" sz="1600" dirty="0" err="1"/>
              <a:t>pthread</a:t>
            </a:r>
            <a:r>
              <a:rPr lang="ko-KR" altLang="en-US" sz="1600" dirty="0"/>
              <a:t>를 </a:t>
            </a:r>
            <a:r>
              <a:rPr lang="ko-KR" altLang="en-US" sz="1600" dirty="0" err="1"/>
              <a:t>사용하기위하여</a:t>
            </a:r>
            <a:r>
              <a:rPr lang="ko-KR" altLang="en-US" sz="1600" dirty="0"/>
              <a:t> </a:t>
            </a:r>
            <a:r>
              <a:rPr lang="en-US" altLang="ko-KR" sz="1600" dirty="0"/>
              <a:t>-</a:t>
            </a:r>
            <a:r>
              <a:rPr lang="en-US" altLang="ko-KR" sz="1600" dirty="0" err="1"/>
              <a:t>lpthread</a:t>
            </a:r>
            <a:r>
              <a:rPr lang="ko-KR" altLang="en-US" sz="1600" dirty="0"/>
              <a:t>옵션을 사용한다</a:t>
            </a:r>
            <a:r>
              <a:rPr lang="en-US" altLang="ko-KR" sz="1600" dirty="0"/>
              <a:t>.</a:t>
            </a:r>
            <a:endParaRPr lang="en-US" altLang="ko-KR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AB7A6F-AD38-4B46-A36A-BF0AFACEF25B}"/>
              </a:ext>
            </a:extLst>
          </p:cNvPr>
          <p:cNvSpPr/>
          <p:nvPr/>
        </p:nvSpPr>
        <p:spPr>
          <a:xfrm>
            <a:off x="242368" y="671133"/>
            <a:ext cx="10934920" cy="606087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2B1D0B-E6D6-447D-823D-0281B551F5D0}"/>
              </a:ext>
            </a:extLst>
          </p:cNvPr>
          <p:cNvSpPr txBox="1"/>
          <p:nvPr/>
        </p:nvSpPr>
        <p:spPr>
          <a:xfrm>
            <a:off x="3696024" y="1708435"/>
            <a:ext cx="3970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사용된 </a:t>
            </a:r>
            <a:r>
              <a:rPr lang="en-US" altLang="ko-KR" sz="2400" b="1" dirty="0"/>
              <a:t>POSIX Thread </a:t>
            </a:r>
            <a:r>
              <a:rPr lang="ko-KR" altLang="en-US" sz="2400" b="1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2681510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BD9AD4-ED09-46C0-A7A5-E27F90A829F7}"/>
              </a:ext>
            </a:extLst>
          </p:cNvPr>
          <p:cNvSpPr txBox="1"/>
          <p:nvPr/>
        </p:nvSpPr>
        <p:spPr>
          <a:xfrm>
            <a:off x="490371" y="889876"/>
            <a:ext cx="10438914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err="1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pthread_cancel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1600" dirty="0" err="1">
                <a:solidFill>
                  <a:schemeClr val="accent3">
                    <a:lumMod val="75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pthread_t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thread);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F2F083-E890-48D3-8123-DFCBB1A375F6}"/>
              </a:ext>
            </a:extLst>
          </p:cNvPr>
          <p:cNvSpPr txBox="1"/>
          <p:nvPr/>
        </p:nvSpPr>
        <p:spPr>
          <a:xfrm>
            <a:off x="490371" y="2263281"/>
            <a:ext cx="10438913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나눔바른고딕 UltraLight" panose="020B0603020101020101"/>
                <a:cs typeface="함초롬돋움" panose="020B0604000101010101" pitchFamily="50" charset="-127"/>
              </a:rPr>
              <a:t>int </a:t>
            </a:r>
            <a:r>
              <a:rPr lang="en-US" altLang="ko-KR" sz="1600" dirty="0" err="1">
                <a:latin typeface="함초롬돋움" panose="020B0604000101010101" pitchFamily="50" charset="-127"/>
                <a:ea typeface="나눔바른고딕 UltraLight" panose="020B0603020101020101"/>
                <a:cs typeface="함초롬돋움" panose="020B0604000101010101" pitchFamily="50" charset="-127"/>
              </a:rPr>
              <a:t>pthread_join</a:t>
            </a:r>
            <a:r>
              <a:rPr lang="en-US" altLang="ko-KR" sz="1600" dirty="0">
                <a:latin typeface="함초롬돋움" panose="020B0604000101010101" pitchFamily="50" charset="-127"/>
                <a:ea typeface="나눔바른고딕 UltraLight" panose="020B0603020101020101"/>
                <a:cs typeface="함초롬돋움" panose="020B0604000101010101" pitchFamily="50" charset="-127"/>
              </a:rPr>
              <a:t>(</a:t>
            </a:r>
            <a:r>
              <a:rPr lang="en-US" altLang="ko-KR" sz="1600" dirty="0" err="1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나눔바른고딕 UltraLight" panose="020B0603020101020101"/>
                <a:cs typeface="함초롬돋움" panose="020B0604000101010101" pitchFamily="50" charset="-127"/>
              </a:rPr>
              <a:t>pthread_t</a:t>
            </a:r>
            <a:r>
              <a:rPr lang="en-US" altLang="ko-KR" sz="1600" dirty="0">
                <a:latin typeface="함초롬돋움" panose="020B0604000101010101" pitchFamily="50" charset="-127"/>
                <a:ea typeface="나눔바른고딕 UltraLight" panose="020B0603020101020101"/>
                <a:cs typeface="함초롬돋움" panose="020B0604000101010101" pitchFamily="50" charset="-127"/>
              </a:rPr>
              <a:t> thread, 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나눔바른고딕 UltraLight" panose="020B0603020101020101"/>
                <a:cs typeface="함초롬돋움" panose="020B0604000101010101" pitchFamily="50" charset="-127"/>
              </a:rPr>
              <a:t>void</a:t>
            </a:r>
            <a:r>
              <a:rPr lang="en-US" altLang="ko-KR" sz="1600" dirty="0">
                <a:latin typeface="함초롬돋움" panose="020B0604000101010101" pitchFamily="50" charset="-127"/>
                <a:ea typeface="나눔바른고딕 UltraLight" panose="020B0603020101020101"/>
                <a:cs typeface="함초롬돋움" panose="020B0604000101010101" pitchFamily="50" charset="-127"/>
              </a:rPr>
              <a:t>** </a:t>
            </a:r>
            <a:r>
              <a:rPr lang="en-US" altLang="ko-KR" sz="1600" dirty="0" err="1">
                <a:latin typeface="함초롬돋움" panose="020B0604000101010101" pitchFamily="50" charset="-127"/>
                <a:ea typeface="나눔바른고딕 UltraLight" panose="020B0603020101020101"/>
                <a:cs typeface="함초롬돋움" panose="020B0604000101010101" pitchFamily="50" charset="-127"/>
              </a:rPr>
              <a:t>thread_return</a:t>
            </a:r>
            <a:r>
              <a:rPr lang="en-US" altLang="ko-KR" sz="1600" dirty="0">
                <a:latin typeface="함초롬돋움" panose="020B0604000101010101" pitchFamily="50" charset="-127"/>
                <a:ea typeface="나눔바른고딕 UltraLight" panose="020B0603020101020101"/>
                <a:cs typeface="함초롬돋움" panose="020B0604000101010101" pitchFamily="50" charset="-127"/>
              </a:rPr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2551C4-C114-4339-83D4-0FE7E0E41CC9}"/>
              </a:ext>
            </a:extLst>
          </p:cNvPr>
          <p:cNvSpPr txBox="1"/>
          <p:nvPr/>
        </p:nvSpPr>
        <p:spPr>
          <a:xfrm>
            <a:off x="490371" y="1558550"/>
            <a:ext cx="1043891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바른고딕 UltraLight"/>
                <a:ea typeface="나눔바른고딕 Light" panose="020B0603020101020101" pitchFamily="50" charset="-127"/>
              </a:rPr>
              <a:t>특정 쓰레드를 종료 시킴</a:t>
            </a:r>
            <a:r>
              <a:rPr lang="en-US" altLang="ko-KR" sz="1500" dirty="0">
                <a:latin typeface="나눔바른고딕 UltraLight"/>
                <a:ea typeface="나눔바른고딕 Light" panose="020B0603020101020101" pitchFamily="50" charset="-127"/>
              </a:rPr>
              <a:t>. </a:t>
            </a:r>
            <a:r>
              <a:rPr lang="ko-KR" altLang="en-US" sz="1500" dirty="0">
                <a:latin typeface="나눔바른고딕 UltraLight"/>
                <a:ea typeface="나눔바른고딕 Light" panose="020B0603020101020101" pitchFamily="50" charset="-127"/>
              </a:rPr>
              <a:t>정상 종료 시의 반환 값은 </a:t>
            </a:r>
            <a:r>
              <a:rPr lang="en-US" altLang="ko-KR" sz="1500" dirty="0">
                <a:latin typeface="나눔바른고딕 UltraLight"/>
                <a:ea typeface="나눔바른고딕 Light" panose="020B0603020101020101" pitchFamily="50" charset="-127"/>
              </a:rPr>
              <a:t>0</a:t>
            </a:r>
          </a:p>
          <a:p>
            <a:r>
              <a:rPr lang="en-US" altLang="ko-KR" sz="15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3">
                    <a:lumMod val="75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pthread_t</a:t>
            </a:r>
            <a:r>
              <a:rPr lang="en-US" altLang="ko-KR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thread : </a:t>
            </a:r>
            <a:r>
              <a:rPr lang="ko-KR" altLang="en-US" sz="1400" dirty="0" err="1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종료시킬</a:t>
            </a:r>
            <a:r>
              <a:rPr lang="ko-KR" altLang="en-US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쓰레드의 </a:t>
            </a:r>
            <a:r>
              <a:rPr lang="en-US" altLang="ko-KR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ID.</a:t>
            </a:r>
            <a:endParaRPr lang="en-US" altLang="ko-KR" sz="1500" dirty="0">
              <a:latin typeface="나눔바른고딕 UltraLight"/>
              <a:ea typeface="나눔바른고딕 Light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499790-8847-4126-AD70-800B78474E86}"/>
              </a:ext>
            </a:extLst>
          </p:cNvPr>
          <p:cNvSpPr txBox="1"/>
          <p:nvPr/>
        </p:nvSpPr>
        <p:spPr>
          <a:xfrm>
            <a:off x="490371" y="2979699"/>
            <a:ext cx="1043891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바른고딕 Light" panose="020B0603020101020101" pitchFamily="50" charset="-127"/>
                <a:ea typeface="나눔바른고딕 UltraLight" panose="020B0603020101020101"/>
              </a:rPr>
              <a:t>쓰레드의 종료를 대기함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UltraLight" panose="020B0603020101020101"/>
              </a:rPr>
              <a:t>. </a:t>
            </a:r>
            <a:r>
              <a:rPr lang="ko-KR" altLang="en-US" sz="1500" dirty="0">
                <a:latin typeface="나눔바른고딕 Light" panose="020B0603020101020101" pitchFamily="50" charset="-127"/>
                <a:ea typeface="나눔바른고딕 UltraLight" panose="020B0603020101020101"/>
              </a:rPr>
              <a:t>정상 종료 시의 반환 값은 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UltraLight" panose="020B0603020101020101"/>
              </a:rPr>
              <a:t>0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나눔바른고딕 UltraLight" panose="020B0603020101020101"/>
                <a:cs typeface="함초롬돋움" panose="020B0604000101010101" pitchFamily="50" charset="-127"/>
              </a:rPr>
              <a:t>pthread_t</a:t>
            </a:r>
            <a:r>
              <a:rPr lang="en-US" altLang="ko-KR" sz="1400" dirty="0">
                <a:latin typeface="함초롬돋움" panose="020B0604000101010101" pitchFamily="50" charset="-127"/>
                <a:ea typeface="나눔바른고딕 UltraLight" panose="020B0603020101020101"/>
                <a:cs typeface="함초롬돋움" panose="020B0604000101010101" pitchFamily="50" charset="-127"/>
              </a:rPr>
              <a:t> thread : </a:t>
            </a:r>
            <a:r>
              <a:rPr lang="ko-KR" altLang="en-US" sz="1400" dirty="0" err="1">
                <a:latin typeface="함초롬돋움" panose="020B0604000101010101" pitchFamily="50" charset="-127"/>
                <a:ea typeface="나눔바른고딕 UltraLight" panose="020B0603020101020101"/>
                <a:cs typeface="함초롬돋움" panose="020B0604000101010101" pitchFamily="50" charset="-127"/>
              </a:rPr>
              <a:t>기다리고자하는</a:t>
            </a:r>
            <a:r>
              <a:rPr lang="ko-KR" altLang="en-US" sz="1400" dirty="0">
                <a:latin typeface="함초롬돋움" panose="020B0604000101010101" pitchFamily="50" charset="-127"/>
                <a:ea typeface="나눔바른고딕 UltraLight" panose="020B0603020101020101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나눔바른고딕 UltraLight"/>
                <a:ea typeface="나눔바른고딕 Light" panose="020B0603020101020101" pitchFamily="50" charset="-127"/>
              </a:rPr>
              <a:t>쓰레드의 </a:t>
            </a:r>
            <a:r>
              <a:rPr lang="en-US" altLang="ko-KR" sz="1400" dirty="0">
                <a:latin typeface="나눔바른고딕 UltraLight"/>
                <a:ea typeface="나눔바른고딕 Light" panose="020B0603020101020101" pitchFamily="50" charset="-127"/>
              </a:rPr>
              <a:t>ID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나눔바른고딕 UltraLight" panose="020B0603020101020101"/>
                <a:cs typeface="함초롬돋움" panose="020B0604000101010101" pitchFamily="50" charset="-127"/>
              </a:rPr>
              <a:t>void</a:t>
            </a:r>
            <a:r>
              <a:rPr lang="en-US" altLang="ko-KR" sz="1400" dirty="0">
                <a:latin typeface="함초롬돋움" panose="020B0604000101010101" pitchFamily="50" charset="-127"/>
                <a:ea typeface="나눔바른고딕 UltraLight" panose="020B0603020101020101"/>
                <a:cs typeface="함초롬돋움" panose="020B0604000101010101" pitchFamily="50" charset="-127"/>
              </a:rPr>
              <a:t>** </a:t>
            </a:r>
            <a:r>
              <a:rPr lang="en-US" altLang="ko-KR" sz="1400" dirty="0" err="1">
                <a:latin typeface="함초롬돋움" panose="020B0604000101010101" pitchFamily="50" charset="-127"/>
                <a:ea typeface="나눔바른고딕 UltraLight" panose="020B0603020101020101"/>
                <a:cs typeface="함초롬돋움" panose="020B0604000101010101" pitchFamily="50" charset="-127"/>
              </a:rPr>
              <a:t>thread_return</a:t>
            </a:r>
            <a:r>
              <a:rPr lang="en-US" altLang="ko-KR" sz="1400" dirty="0">
                <a:latin typeface="함초롬돋움" panose="020B0604000101010101" pitchFamily="50" charset="-127"/>
                <a:ea typeface="나눔바른고딕 UltraLight" panose="020B0603020101020101"/>
                <a:cs typeface="함초롬돋움" panose="020B0604000101010101" pitchFamily="50" charset="-127"/>
              </a:rPr>
              <a:t> : </a:t>
            </a:r>
            <a:r>
              <a:rPr lang="ko-KR" altLang="en-US" sz="1400" dirty="0">
                <a:latin typeface="함초롬돋움" panose="020B0604000101010101" pitchFamily="50" charset="-127"/>
                <a:ea typeface="나눔바른고딕 UltraLight" panose="020B0603020101020101"/>
                <a:cs typeface="함초롬돋움" panose="020B0604000101010101" pitchFamily="50" charset="-127"/>
              </a:rPr>
              <a:t>종료된 쓰레드의 반환 값</a:t>
            </a:r>
            <a:r>
              <a:rPr lang="en-US" altLang="ko-KR" sz="1400" dirty="0">
                <a:latin typeface="함초롬돋움" panose="020B0604000101010101" pitchFamily="50" charset="-127"/>
                <a:ea typeface="나눔바른고딕 UltraLight" panose="020B0603020101020101"/>
                <a:cs typeface="함초롬돋움" panose="020B0604000101010101" pitchFamily="50" charset="-127"/>
              </a:rPr>
              <a:t>.(NULL</a:t>
            </a:r>
            <a:r>
              <a:rPr lang="ko-KR" altLang="en-US" sz="1400" dirty="0">
                <a:latin typeface="함초롬돋움" panose="020B0604000101010101" pitchFamily="50" charset="-127"/>
                <a:ea typeface="나눔바른고딕 UltraLight" panose="020B0603020101020101"/>
                <a:cs typeface="함초롬돋움" panose="020B0604000101010101" pitchFamily="50" charset="-127"/>
              </a:rPr>
              <a:t>이 </a:t>
            </a:r>
            <a:r>
              <a:rPr lang="ko-KR" altLang="en-US" sz="1400" dirty="0" err="1">
                <a:latin typeface="함초롬돋움" panose="020B0604000101010101" pitchFamily="50" charset="-127"/>
                <a:ea typeface="나눔바른고딕 UltraLight" panose="020B0603020101020101"/>
                <a:cs typeface="함초롬돋움" panose="020B0604000101010101" pitchFamily="50" charset="-127"/>
              </a:rPr>
              <a:t>아니어야함</a:t>
            </a:r>
            <a:r>
              <a:rPr lang="en-US" altLang="ko-KR" sz="1400" dirty="0">
                <a:latin typeface="함초롬돋움" panose="020B0604000101010101" pitchFamily="50" charset="-127"/>
                <a:ea typeface="나눔바른고딕 UltraLight" panose="020B0603020101020101"/>
                <a:cs typeface="함초롬돋움" panose="020B0604000101010101" pitchFamily="50" charset="-127"/>
              </a:rPr>
              <a:t>)</a:t>
            </a:r>
            <a:endParaRPr lang="en-US" altLang="ko-KR" sz="1500" dirty="0">
              <a:latin typeface="나눔바른고딕 Light" panose="020B0603020101020101" pitchFamily="50" charset="-127"/>
              <a:ea typeface="나눔바른고딕 UltraLight" panose="020B060302010102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AB7A6F-AD38-4B46-A36A-BF0AFACEF25B}"/>
              </a:ext>
            </a:extLst>
          </p:cNvPr>
          <p:cNvSpPr/>
          <p:nvPr/>
        </p:nvSpPr>
        <p:spPr>
          <a:xfrm>
            <a:off x="242368" y="671133"/>
            <a:ext cx="10934920" cy="60264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2B1D0B-E6D6-447D-823D-0281B551F5D0}"/>
              </a:ext>
            </a:extLst>
          </p:cNvPr>
          <p:cNvSpPr txBox="1"/>
          <p:nvPr/>
        </p:nvSpPr>
        <p:spPr>
          <a:xfrm>
            <a:off x="242368" y="160418"/>
            <a:ext cx="3970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사용된 </a:t>
            </a:r>
            <a:r>
              <a:rPr lang="en-US" altLang="ko-KR" sz="2000" b="1" dirty="0"/>
              <a:t>POSIX Thread </a:t>
            </a:r>
            <a:r>
              <a:rPr lang="ko-KR" altLang="en-US" sz="2000" b="1" dirty="0"/>
              <a:t>함수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F39913-08E8-43C6-B63B-74FFEC43FB81}"/>
              </a:ext>
            </a:extLst>
          </p:cNvPr>
          <p:cNvSpPr txBox="1"/>
          <p:nvPr/>
        </p:nvSpPr>
        <p:spPr>
          <a:xfrm>
            <a:off x="490371" y="3855284"/>
            <a:ext cx="3970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그외에</a:t>
            </a:r>
            <a:r>
              <a:rPr lang="ko-KR" altLang="en-US" sz="2000" b="1" dirty="0"/>
              <a:t> 사용된 함수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07659B-C9A5-4F56-9626-D472E3F120E9}"/>
              </a:ext>
            </a:extLst>
          </p:cNvPr>
          <p:cNvSpPr txBox="1"/>
          <p:nvPr/>
        </p:nvSpPr>
        <p:spPr>
          <a:xfrm>
            <a:off x="490368" y="4365999"/>
            <a:ext cx="10438913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 UltraLight" panose="020B0603020101020101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600" dirty="0">
                <a:latin typeface="나눔바른고딕 UltraLight" panose="020B0603020101020101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err="1">
                <a:latin typeface="나눔바른고딕 UltraLight" panose="020B0603020101020101"/>
                <a:ea typeface="함초롬돋움" panose="020B0604000101010101" pitchFamily="50" charset="-127"/>
                <a:cs typeface="함초롬돋움" panose="020B0604000101010101" pitchFamily="50" charset="-127"/>
              </a:rPr>
              <a:t>sched_yield</a:t>
            </a:r>
            <a:r>
              <a:rPr lang="en-US" altLang="ko-KR" sz="1600" dirty="0">
                <a:latin typeface="나눔바른고딕 UltraLight" panose="020B0603020101020101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 UltraLight" panose="020B0603020101020101"/>
                <a:ea typeface="함초롬돋움" panose="020B0604000101010101" pitchFamily="50" charset="-127"/>
                <a:cs typeface="함초롬돋움" panose="020B0604000101010101" pitchFamily="50" charset="-127"/>
              </a:rPr>
              <a:t>void</a:t>
            </a:r>
            <a:r>
              <a:rPr lang="en-US" altLang="ko-KR" sz="1600" dirty="0">
                <a:latin typeface="나눔바른고딕 UltraLight" panose="020B0603020101020101"/>
                <a:ea typeface="함초롬돋움" panose="020B0604000101010101" pitchFamily="50" charset="-127"/>
                <a:cs typeface="함초롬돋움" panose="020B0604000101010101" pitchFamily="50" charset="-127"/>
              </a:rPr>
              <a:t>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1349E3-2FB9-46C4-8D7B-A3ECEBE40F93}"/>
              </a:ext>
            </a:extLst>
          </p:cNvPr>
          <p:cNvSpPr txBox="1"/>
          <p:nvPr/>
        </p:nvSpPr>
        <p:spPr>
          <a:xfrm>
            <a:off x="490371" y="5055613"/>
            <a:ext cx="1043891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바른고딕 Light" panose="020B0603020101020101" pitchFamily="50" charset="-127"/>
                <a:ea typeface="나눔바른고딕 UltraLight" panose="020B0603020101020101"/>
              </a:rPr>
              <a:t>현재 쓰레드와 같은 우선 순위를 가진 쓰레드 중 준비 완료 상태의 쓰레드가 존재하면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UltraLight" panose="020B0603020101020101"/>
              </a:rPr>
              <a:t>, </a:t>
            </a:r>
            <a:r>
              <a:rPr lang="ko-KR" altLang="en-US" sz="1500" dirty="0">
                <a:latin typeface="나눔바른고딕 Light" panose="020B0603020101020101" pitchFamily="50" charset="-127"/>
                <a:ea typeface="나눔바른고딕 UltraLight" panose="020B0603020101020101"/>
              </a:rPr>
              <a:t>그 쓰레드에 실행 권한을 넘기고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UltraLight" panose="020B0603020101020101"/>
              </a:rPr>
              <a:t>, </a:t>
            </a:r>
            <a:r>
              <a:rPr lang="ko-KR" altLang="en-US" sz="1500" dirty="0">
                <a:latin typeface="나눔바른고딕 Light" panose="020B0603020101020101" pitchFamily="50" charset="-127"/>
                <a:ea typeface="나눔바른고딕 UltraLight" panose="020B0603020101020101"/>
              </a:rPr>
              <a:t>현재 쓰레드를 준비 큐 끝에 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UltraLight" panose="020B0603020101020101"/>
              </a:rPr>
              <a:t>Push</a:t>
            </a:r>
            <a:r>
              <a:rPr lang="ko-KR" altLang="en-US" sz="1500" dirty="0">
                <a:latin typeface="나눔바른고딕 Light" panose="020B0603020101020101" pitchFamily="50" charset="-127"/>
                <a:ea typeface="나눔바른고딕 UltraLight" panose="020B0603020101020101"/>
              </a:rPr>
              <a:t>함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UltraLight" panose="020B0603020101020101"/>
              </a:rPr>
              <a:t>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바른고딕 Light" panose="020B0603020101020101" pitchFamily="50" charset="-127"/>
                <a:ea typeface="나눔바른고딕 UltraLight" panose="020B0603020101020101"/>
              </a:rPr>
              <a:t>한 개의 쓰레드가 자원을 독점하는 것을 방지함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UltraLight" panose="020B0603020101020101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0678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0D8049-8ED9-451A-A169-7537A7BBFA12}"/>
              </a:ext>
            </a:extLst>
          </p:cNvPr>
          <p:cNvSpPr txBox="1"/>
          <p:nvPr/>
        </p:nvSpPr>
        <p:spPr>
          <a:xfrm>
            <a:off x="242368" y="271023"/>
            <a:ext cx="491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enzyme.h</a:t>
            </a:r>
            <a:endParaRPr lang="en-US" altLang="ko-KR" sz="20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66574B-ABEF-4D36-87E4-B292ACCF5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68" y="760618"/>
            <a:ext cx="6773220" cy="3524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FCB3FC-8A47-4529-9538-CFB901B9E13D}"/>
              </a:ext>
            </a:extLst>
          </p:cNvPr>
          <p:cNvSpPr txBox="1"/>
          <p:nvPr/>
        </p:nvSpPr>
        <p:spPr>
          <a:xfrm>
            <a:off x="7860484" y="1944749"/>
            <a:ext cx="3967993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쓰레드의 정보를 가진 구조체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각 쓰레드는 하나의 문자열과</a:t>
            </a:r>
            <a:endParaRPr lang="en-US" altLang="ko-KR" sz="1600" dirty="0"/>
          </a:p>
          <a:p>
            <a:r>
              <a:rPr lang="ko-KR" altLang="en-US" sz="1600" dirty="0"/>
              <a:t>하나의 정수형 변수</a:t>
            </a:r>
            <a:r>
              <a:rPr lang="en-US" altLang="ko-KR" sz="1600" dirty="0"/>
              <a:t>(</a:t>
            </a:r>
            <a:r>
              <a:rPr lang="ko-KR" altLang="en-US" sz="1600" dirty="0"/>
              <a:t>정렬 횟수</a:t>
            </a:r>
            <a:r>
              <a:rPr lang="en-US" altLang="ko-KR" sz="1600" dirty="0"/>
              <a:t>)</a:t>
            </a:r>
            <a:r>
              <a:rPr lang="ko-KR" altLang="en-US" sz="1600" dirty="0"/>
              <a:t>를 가짐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948739-8E3B-45CE-8078-9C2652DF4124}"/>
              </a:ext>
            </a:extLst>
          </p:cNvPr>
          <p:cNvSpPr/>
          <p:nvPr/>
        </p:nvSpPr>
        <p:spPr>
          <a:xfrm>
            <a:off x="242368" y="2114026"/>
            <a:ext cx="1619988" cy="6878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CE0BEF-80CE-4E6B-B54F-D96A9906F27D}"/>
              </a:ext>
            </a:extLst>
          </p:cNvPr>
          <p:cNvSpPr/>
          <p:nvPr/>
        </p:nvSpPr>
        <p:spPr>
          <a:xfrm>
            <a:off x="377990" y="3506598"/>
            <a:ext cx="5718009" cy="7787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CE0FEEF-A6E9-4E94-95CB-3CCFB09DF658}"/>
              </a:ext>
            </a:extLst>
          </p:cNvPr>
          <p:cNvCxnSpPr>
            <a:stCxn id="7" idx="3"/>
          </p:cNvCxnSpPr>
          <p:nvPr/>
        </p:nvCxnSpPr>
        <p:spPr>
          <a:xfrm flipV="1">
            <a:off x="1862356" y="2432807"/>
            <a:ext cx="5998128" cy="25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5E51069A-7BBA-40DD-9376-48665E2C0769}"/>
              </a:ext>
            </a:extLst>
          </p:cNvPr>
          <p:cNvCxnSpPr>
            <a:cxnSpLocks/>
          </p:cNvCxnSpPr>
          <p:nvPr/>
        </p:nvCxnSpPr>
        <p:spPr>
          <a:xfrm>
            <a:off x="377990" y="4285360"/>
            <a:ext cx="914400" cy="914400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E3A2E48-AE51-4D48-9ECE-3FFE1BE65A5F}"/>
              </a:ext>
            </a:extLst>
          </p:cNvPr>
          <p:cNvSpPr txBox="1"/>
          <p:nvPr/>
        </p:nvSpPr>
        <p:spPr>
          <a:xfrm>
            <a:off x="1292390" y="4888992"/>
            <a:ext cx="3201798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run_enzyme</a:t>
            </a:r>
            <a:r>
              <a:rPr lang="en-US" altLang="ko-KR" sz="1600" dirty="0"/>
              <a:t> </a:t>
            </a:r>
            <a:r>
              <a:rPr lang="ko-KR" altLang="en-US" sz="1600" dirty="0"/>
              <a:t>함수</a:t>
            </a:r>
            <a:endParaRPr lang="en-US" altLang="ko-KR" sz="1600" dirty="0"/>
          </a:p>
          <a:p>
            <a:r>
              <a:rPr lang="en-US" altLang="ko-KR" sz="1600" dirty="0"/>
              <a:t>enzyme </a:t>
            </a:r>
            <a:r>
              <a:rPr lang="ko-KR" altLang="en-US" sz="1600" dirty="0"/>
              <a:t>쓰레드가 수행하는 함수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9FD5D8-81E7-4412-9DEB-0B19322D2F1C}"/>
              </a:ext>
            </a:extLst>
          </p:cNvPr>
          <p:cNvSpPr txBox="1"/>
          <p:nvPr/>
        </p:nvSpPr>
        <p:spPr>
          <a:xfrm>
            <a:off x="7935985" y="4888992"/>
            <a:ext cx="396799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smp2_main : </a:t>
            </a:r>
            <a:r>
              <a:rPr lang="ko-KR" altLang="en-US" sz="1600" dirty="0"/>
              <a:t>이 프로그램의 </a:t>
            </a:r>
            <a:r>
              <a:rPr lang="en-US" altLang="ko-KR" sz="1600" dirty="0"/>
              <a:t>main </a:t>
            </a:r>
            <a:r>
              <a:rPr lang="ko-KR" altLang="en-US" sz="1600" dirty="0"/>
              <a:t>함수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EFB624-0AF3-48C2-A7EC-D46CF3A7D54E}"/>
              </a:ext>
            </a:extLst>
          </p:cNvPr>
          <p:cNvSpPr txBox="1"/>
          <p:nvPr/>
        </p:nvSpPr>
        <p:spPr>
          <a:xfrm>
            <a:off x="4569689" y="4888992"/>
            <a:ext cx="329079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join_on_enzymes</a:t>
            </a:r>
            <a:r>
              <a:rPr lang="en-US" altLang="ko-KR" sz="1600" dirty="0"/>
              <a:t> </a:t>
            </a:r>
            <a:r>
              <a:rPr lang="ko-KR" altLang="en-US" sz="1600" dirty="0"/>
              <a:t>함수</a:t>
            </a:r>
            <a:endParaRPr lang="en-US" altLang="ko-KR" sz="1600" dirty="0"/>
          </a:p>
          <a:p>
            <a:r>
              <a:rPr lang="en-US" altLang="ko-KR" sz="1600" dirty="0"/>
              <a:t>enzyme </a:t>
            </a:r>
            <a:r>
              <a:rPr lang="ko-KR" altLang="en-US" sz="1600" dirty="0"/>
              <a:t>쓰레드들을 종료 시키고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 err="1"/>
              <a:t>스왑</a:t>
            </a:r>
            <a:r>
              <a:rPr lang="en-US" altLang="ko-KR" sz="1600" dirty="0"/>
              <a:t>(</a:t>
            </a:r>
            <a:r>
              <a:rPr lang="ko-KR" altLang="en-US" sz="1600" dirty="0"/>
              <a:t>정렬</a:t>
            </a:r>
            <a:r>
              <a:rPr lang="en-US" altLang="ko-KR" sz="1600" dirty="0"/>
              <a:t>)</a:t>
            </a:r>
            <a:r>
              <a:rPr lang="ko-KR" altLang="en-US" sz="1600" dirty="0"/>
              <a:t>횟수를 세는 함수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3B28BC-59F3-466C-88A8-30A09137C2B6}"/>
              </a:ext>
            </a:extLst>
          </p:cNvPr>
          <p:cNvSpPr txBox="1"/>
          <p:nvPr/>
        </p:nvSpPr>
        <p:spPr>
          <a:xfrm>
            <a:off x="1292390" y="5803392"/>
            <a:ext cx="396799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make_enzyme_threads</a:t>
            </a:r>
            <a:endParaRPr lang="en-US" altLang="ko-KR" sz="1600" dirty="0"/>
          </a:p>
          <a:p>
            <a:r>
              <a:rPr lang="en-US" altLang="ko-KR" sz="1600" dirty="0"/>
              <a:t>enzyme </a:t>
            </a:r>
            <a:r>
              <a:rPr lang="ko-KR" altLang="en-US" sz="1600" dirty="0"/>
              <a:t>쓰레드를 생성하는 함수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524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0D8049-8ED9-451A-A169-7537A7BBFA12}"/>
              </a:ext>
            </a:extLst>
          </p:cNvPr>
          <p:cNvSpPr txBox="1"/>
          <p:nvPr/>
        </p:nvSpPr>
        <p:spPr>
          <a:xfrm>
            <a:off x="242368" y="271023"/>
            <a:ext cx="491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smp2_main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D80FE7-7A6B-4A00-BE95-439DF5B68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94" y="708492"/>
            <a:ext cx="5239385" cy="595001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DF1B36C-1F0C-4367-8031-7EAD4425FA19}"/>
              </a:ext>
            </a:extLst>
          </p:cNvPr>
          <p:cNvSpPr/>
          <p:nvPr/>
        </p:nvSpPr>
        <p:spPr>
          <a:xfrm>
            <a:off x="6095999" y="708492"/>
            <a:ext cx="5756707" cy="59500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chemeClr val="tx1"/>
                </a:solidFill>
              </a:rPr>
              <a:t>매개변수로 받은 문자열의 문자 개수가 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개 이하인 경우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문자열을 받지 않은 경우</a:t>
            </a:r>
            <a:r>
              <a:rPr lang="en-US" altLang="ko-KR" sz="1600" dirty="0">
                <a:solidFill>
                  <a:schemeClr val="tx1"/>
                </a:solidFill>
              </a:rPr>
              <a:t>) </a:t>
            </a:r>
            <a:r>
              <a:rPr lang="ko-KR" altLang="en-US" sz="1600" dirty="0">
                <a:solidFill>
                  <a:schemeClr val="tx1"/>
                </a:solidFill>
              </a:rPr>
              <a:t>사용법을 출력하고 프로그램을 종료함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 err="1">
                <a:solidFill>
                  <a:schemeClr val="tx1"/>
                </a:solidFill>
              </a:rPr>
              <a:t>strncpy</a:t>
            </a:r>
            <a:r>
              <a:rPr lang="ko-KR" altLang="en-US" sz="1600" dirty="0">
                <a:solidFill>
                  <a:schemeClr val="tx1"/>
                </a:solidFill>
              </a:rPr>
              <a:t>를 통해 매개변수로 받은 문자열을 </a:t>
            </a:r>
            <a:r>
              <a:rPr lang="en-US" altLang="ko-KR" sz="1600" dirty="0">
                <a:solidFill>
                  <a:schemeClr val="tx1"/>
                </a:solidFill>
              </a:rPr>
              <a:t>string </a:t>
            </a:r>
            <a:r>
              <a:rPr lang="ko-KR" altLang="en-US" sz="1600" dirty="0">
                <a:solidFill>
                  <a:schemeClr val="tx1"/>
                </a:solidFill>
              </a:rPr>
              <a:t>문자열에 복사함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 err="1">
                <a:solidFill>
                  <a:schemeClr val="tx1"/>
                </a:solidFill>
              </a:rPr>
              <a:t>make_enzyme_threads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함수를 호출하여 쓰레드를 생성하고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변수 </a:t>
            </a:r>
            <a:r>
              <a:rPr lang="en-US" altLang="ko-KR" sz="1600" dirty="0">
                <a:solidFill>
                  <a:schemeClr val="tx1"/>
                </a:solidFill>
              </a:rPr>
              <a:t>n</a:t>
            </a:r>
            <a:r>
              <a:rPr lang="ko-KR" altLang="en-US" sz="1600" dirty="0">
                <a:solidFill>
                  <a:schemeClr val="tx1"/>
                </a:solidFill>
              </a:rPr>
              <a:t>에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생성된 쓰레드의 개수를 저장하고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이를 출력함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 err="1">
                <a:solidFill>
                  <a:schemeClr val="tx1"/>
                </a:solidFill>
              </a:rPr>
              <a:t>sleeper_func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함수를 호출하여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정렬이 </a:t>
            </a:r>
            <a:r>
              <a:rPr lang="en-US" altLang="ko-KR" sz="1600" dirty="0">
                <a:solidFill>
                  <a:schemeClr val="tx1"/>
                </a:solidFill>
              </a:rPr>
              <a:t>5</a:t>
            </a:r>
            <a:r>
              <a:rPr lang="ko-KR" altLang="en-US" sz="1600" dirty="0">
                <a:solidFill>
                  <a:schemeClr val="tx1"/>
                </a:solidFill>
              </a:rPr>
              <a:t>초 이상 지연되는 경우 프로그램을 </a:t>
            </a:r>
            <a:r>
              <a:rPr lang="ko-KR" altLang="en-US" sz="1600" dirty="0" err="1">
                <a:solidFill>
                  <a:schemeClr val="tx1"/>
                </a:solidFill>
              </a:rPr>
              <a:t>종료시킴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 err="1">
                <a:solidFill>
                  <a:schemeClr val="tx1"/>
                </a:solidFill>
              </a:rPr>
              <a:t>wait_till_done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함수를 통해 정렬이 완료될 때까지 대기함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chemeClr val="tx1"/>
                </a:solidFill>
              </a:rPr>
              <a:t>정렬이 완료된 경우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join_on_enzymes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함수를 호출하여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ko-KR" altLang="en-US" sz="1600" dirty="0">
                <a:solidFill>
                  <a:schemeClr val="tx1"/>
                </a:solidFill>
              </a:rPr>
              <a:t>문자 </a:t>
            </a:r>
            <a:r>
              <a:rPr lang="ko-KR" altLang="en-US" sz="1600" dirty="0" err="1">
                <a:solidFill>
                  <a:schemeClr val="tx1"/>
                </a:solidFill>
              </a:rPr>
              <a:t>스왑</a:t>
            </a:r>
            <a:r>
              <a:rPr lang="ko-KR" altLang="en-US" sz="1600" dirty="0">
                <a:solidFill>
                  <a:schemeClr val="tx1"/>
                </a:solidFill>
              </a:rPr>
              <a:t> 횟수를 </a:t>
            </a:r>
            <a:r>
              <a:rPr lang="en-US" altLang="ko-KR" sz="1600" dirty="0" err="1">
                <a:solidFill>
                  <a:schemeClr val="tx1"/>
                </a:solidFill>
              </a:rPr>
              <a:t>totalswap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변수에 저장하고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이를 출력함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chemeClr val="tx1"/>
                </a:solidFill>
              </a:rPr>
              <a:t>마지막으로 총 </a:t>
            </a:r>
            <a:r>
              <a:rPr lang="ko-KR" altLang="en-US" sz="1600" dirty="0" err="1">
                <a:solidFill>
                  <a:schemeClr val="tx1"/>
                </a:solidFill>
              </a:rPr>
              <a:t>스왑</a:t>
            </a:r>
            <a:r>
              <a:rPr lang="ko-KR" altLang="en-US" sz="1600" dirty="0">
                <a:solidFill>
                  <a:schemeClr val="tx1"/>
                </a:solidFill>
              </a:rPr>
              <a:t> 횟수와 정렬된 문자열을 출력하고    프로그램이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종료됨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0059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토람쥐의템플릿_V9</Template>
  <TotalTime>454</TotalTime>
  <Words>1218</Words>
  <Application>Microsoft Office PowerPoint</Application>
  <PresentationFormat>와이드스크린</PresentationFormat>
  <Paragraphs>148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나눔바른고딕</vt:lpstr>
      <vt:lpstr>나눔바른고딕 Light</vt:lpstr>
      <vt:lpstr>나눔바른고딕 UltraLight</vt:lpstr>
      <vt:lpstr>맑은 고딕</vt:lpstr>
      <vt:lpstr>함초롬돋움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영환</dc:creator>
  <cp:lastModifiedBy>최 영환</cp:lastModifiedBy>
  <cp:revision>38</cp:revision>
  <cp:lastPrinted>2021-05-02T15:05:46Z</cp:lastPrinted>
  <dcterms:created xsi:type="dcterms:W3CDTF">2021-05-02T04:43:33Z</dcterms:created>
  <dcterms:modified xsi:type="dcterms:W3CDTF">2021-05-04T05:22:07Z</dcterms:modified>
</cp:coreProperties>
</file>