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68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준영" initials="박준" lastIdx="1" clrIdx="0">
    <p:extLst>
      <p:ext uri="{19B8F6BF-5375-455C-9EA6-DF929625EA0E}">
        <p15:presenceInfo xmlns:p15="http://schemas.microsoft.com/office/powerpoint/2012/main" userId="5cad1e047f7ee5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8371F-85F4-467A-B519-4D5103A69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0DF47-DD0F-40C4-BD58-21C6694D5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44451-43E3-4DAC-B168-B36DDF4C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7264-A800-4D94-9FF4-28DFF91A05F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260C4-536E-424C-86E8-95596766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B379F-B043-4768-AA77-805D6080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069C-C3BB-469A-B293-CE3FFA543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45037-3093-4E4F-8869-1DCDA1DE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3E8505-E98E-4ACA-ABC9-632E1D89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BB9A9-888A-48E9-9338-B5122810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7264-A800-4D94-9FF4-28DFF91A05F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0986B-EBDA-4C0D-919E-2C70652A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86839-65E6-44C8-B0D7-979B3398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069C-C3BB-469A-B293-CE3FFA543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4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C6D014-F5B1-4E4C-93AA-B13EE0331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9EDFF-D18E-417E-BA58-6532F081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D5D0B-F6F6-49BD-BC98-0C3B0FF5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7264-A800-4D94-9FF4-28DFF91A05F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39002-9BA9-471C-AF8C-E4369F75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9B3A4-4C34-4A2C-B445-ECD7DB8A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069C-C3BB-469A-B293-CE3FFA543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4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F1622-2183-41A2-95F6-7CFDB806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F51F5-823D-424A-B848-B32D3D42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B08E8-6642-43A6-B41A-ECCCCD50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7264-A800-4D94-9FF4-28DFF91A05F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98925-CC5F-4DB5-9C16-45027606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F3A55-3F1B-4F37-B752-BDD7B000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069C-C3BB-469A-B293-CE3FFA543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1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8AFCF-F65B-40E9-A1AF-477D80DD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D188C-049F-4C59-AC6E-880823D6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B68AB-B9B2-4D08-BE54-8A7F6E61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7264-A800-4D94-9FF4-28DFF91A05F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66A24-3B79-49D7-8492-A0290CA5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76434-DA80-4DF2-B529-C7570D84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069C-C3BB-469A-B293-CE3FFA543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EAA8B-550D-4E51-A42C-941D79F0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6499B-D0C2-45EE-8B75-FE13692F9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75A8F8-56ED-4286-AED2-23EA327EA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80C01-BFB8-49CB-BEE5-DFACED4A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7264-A800-4D94-9FF4-28DFF91A05F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7ACFA-27B8-4412-A5CE-2A796822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B2E59-FC2F-450B-A08A-EF78544E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069C-C3BB-469A-B293-CE3FFA543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0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D405C-1BD7-4D45-BDBC-1E6A2164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4169CF-E5E0-426E-8073-3DF2ED4CC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1E933-DFC8-47FB-9516-10AB3464A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A87A90-707C-4E66-A294-756AD6D6F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E7500A-A62F-4B3A-A1E3-07DCEA954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ED25A4-FAEB-493A-8A7B-9584A5BE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7264-A800-4D94-9FF4-28DFF91A05F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A4572-020C-4CAF-92D7-4E979FC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72A3A4-DAC9-4970-B528-A3C2EC95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069C-C3BB-469A-B293-CE3FFA543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9572E-839B-4147-AE01-4580DA6B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A007E2-E54F-4B46-9C21-82FEF16E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7264-A800-4D94-9FF4-28DFF91A05F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938DA9-B343-4626-B24C-87891031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4C3CF3-0F23-4910-B19D-708DF771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069C-C3BB-469A-B293-CE3FFA543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4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F741C2-A4E0-4536-8C5F-2AF3CB94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7264-A800-4D94-9FF4-28DFF91A05F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6D0583-EA31-45C1-874B-7E5EF460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F6273-EE70-4D0E-8DE7-AB280258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069C-C3BB-469A-B293-CE3FFA543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6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8C469-DBBB-4786-9C5C-BFC4AB5A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60AE7-D57A-449F-A913-6851BA09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DF1C3-D018-48FB-9EB0-9FB2BDD31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2580A-6442-425D-98D7-D7E6D1EC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7264-A800-4D94-9FF4-28DFF91A05F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C32C9-A9CE-4B07-89BE-8812C385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FB5578-ED0E-48D7-91A1-D82A40A3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069C-C3BB-469A-B293-CE3FFA543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0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E8D2-511B-4E7E-A447-621EF915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EE5DB7-61B2-410C-A048-0FA483CA3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1A65C-0061-41D2-8C95-9D098148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B0302-46DE-4936-8E7E-607CC91B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7264-A800-4D94-9FF4-28DFF91A05F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EDA8D-AE87-40E4-A04B-F5F09F56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DAA1A-BBDF-4544-9CE9-D99A9FF5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069C-C3BB-469A-B293-CE3FFA543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2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96F907-377E-4D16-9AED-20BAE291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E4BC5-944E-4552-9D4D-1CE2EEFE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2F37-035E-4CA4-81D5-C193DDB16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7264-A800-4D94-9FF4-28DFF91A05F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7CD46-BE42-4A87-9300-D556DF4C7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75076-DD81-45AD-94C0-7DB37D943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E069C-C3BB-469A-B293-CE3FFA543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1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648033" y="382012"/>
            <a:ext cx="5109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운영체제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2015305033 </a:t>
            </a:r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박준영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897460" y="2527729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3333C1A-3AD4-4A10-A8E0-35452EA57E58}"/>
              </a:ext>
            </a:extLst>
          </p:cNvPr>
          <p:cNvSpPr txBox="1"/>
          <p:nvPr/>
        </p:nvSpPr>
        <p:spPr>
          <a:xfrm>
            <a:off x="6201001" y="2707729"/>
            <a:ext cx="458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Assignment_02 </a:t>
            </a:r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홀수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96144" y="493728"/>
            <a:ext cx="1159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3) thread2.c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기반으로 하나의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CPU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에서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 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쓰레드를 동시에 실행하면서 실행 순서를 서로 정하면서 ‘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1’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‘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2’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총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회 출력하는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thread3.c 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프로그램을 작성해보시오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425098" y="1116765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E6BE787-2C67-44B3-8580-E53C8AE3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8" y="1738312"/>
            <a:ext cx="5295764" cy="423422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2F845A-736F-4235-8779-532F8643B472}"/>
              </a:ext>
            </a:extLst>
          </p:cNvPr>
          <p:cNvSpPr/>
          <p:nvPr/>
        </p:nvSpPr>
        <p:spPr>
          <a:xfrm>
            <a:off x="6189785" y="1901848"/>
            <a:ext cx="2769500" cy="29938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a_thread</a:t>
            </a:r>
            <a:r>
              <a:rPr lang="ko-KR" altLang="en-US" sz="1400">
                <a:solidFill>
                  <a:schemeClr val="tx1"/>
                </a:solidFill>
              </a:rPr>
              <a:t>가 끝날 때 까지 대기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83709C8-5B9D-4DDE-9A13-9A0F72D1D15B}"/>
              </a:ext>
            </a:extLst>
          </p:cNvPr>
          <p:cNvCxnSpPr>
            <a:cxnSpLocks/>
          </p:cNvCxnSpPr>
          <p:nvPr/>
        </p:nvCxnSpPr>
        <p:spPr>
          <a:xfrm flipV="1">
            <a:off x="4517081" y="2051539"/>
            <a:ext cx="167270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0B76538-78BF-460E-A884-178B43EF0832}"/>
              </a:ext>
            </a:extLst>
          </p:cNvPr>
          <p:cNvCxnSpPr>
            <a:cxnSpLocks/>
          </p:cNvCxnSpPr>
          <p:nvPr/>
        </p:nvCxnSpPr>
        <p:spPr>
          <a:xfrm flipV="1">
            <a:off x="4048158" y="3429000"/>
            <a:ext cx="1930611" cy="1465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6086FC-156B-4790-B6BD-94ED660CECBB}"/>
              </a:ext>
            </a:extLst>
          </p:cNvPr>
          <p:cNvSpPr/>
          <p:nvPr/>
        </p:nvSpPr>
        <p:spPr>
          <a:xfrm>
            <a:off x="6189785" y="3279309"/>
            <a:ext cx="2883877" cy="29938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생성된 쓰레드가 실행하게될 함수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E50999D-05F2-4AF1-8FC1-FF1C0DE5F2F8}"/>
              </a:ext>
            </a:extLst>
          </p:cNvPr>
          <p:cNvCxnSpPr>
            <a:cxnSpLocks/>
          </p:cNvCxnSpPr>
          <p:nvPr/>
        </p:nvCxnSpPr>
        <p:spPr>
          <a:xfrm>
            <a:off x="4048158" y="4489636"/>
            <a:ext cx="193061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4A7DF5B-459E-4E79-8E79-DA87543D8B44}"/>
              </a:ext>
            </a:extLst>
          </p:cNvPr>
          <p:cNvSpPr/>
          <p:nvPr/>
        </p:nvSpPr>
        <p:spPr>
          <a:xfrm>
            <a:off x="6143741" y="4276469"/>
            <a:ext cx="2975964" cy="76060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For</a:t>
            </a:r>
            <a:r>
              <a:rPr lang="ko-KR" altLang="en-US" sz="1400">
                <a:solidFill>
                  <a:schemeClr val="tx1"/>
                </a:solidFill>
              </a:rPr>
              <a:t>문으로 </a:t>
            </a:r>
            <a:r>
              <a:rPr lang="en-US" altLang="ko-KR" sz="1400">
                <a:solidFill>
                  <a:schemeClr val="tx1"/>
                </a:solidFill>
              </a:rPr>
              <a:t>10</a:t>
            </a:r>
            <a:r>
              <a:rPr lang="ko-KR" altLang="en-US" sz="1400">
                <a:solidFill>
                  <a:schemeClr val="tx1"/>
                </a:solidFill>
              </a:rPr>
              <a:t>회 반복하도록 하고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run_now</a:t>
            </a:r>
            <a:r>
              <a:rPr lang="ko-KR" altLang="en-US" sz="1400">
                <a:solidFill>
                  <a:schemeClr val="tx1"/>
                </a:solidFill>
              </a:rPr>
              <a:t>가 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  <a:r>
              <a:rPr lang="ko-KR" altLang="en-US" sz="1400">
                <a:solidFill>
                  <a:schemeClr val="tx1"/>
                </a:solidFill>
              </a:rPr>
              <a:t>이라면 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  <a:r>
              <a:rPr lang="ko-KR" altLang="en-US" sz="1400">
                <a:solidFill>
                  <a:schemeClr val="tx1"/>
                </a:solidFill>
              </a:rPr>
              <a:t>를출력하고 </a:t>
            </a:r>
            <a:r>
              <a:rPr lang="en-US" altLang="ko-KR" sz="1400">
                <a:solidFill>
                  <a:schemeClr val="tx1"/>
                </a:solidFill>
              </a:rPr>
              <a:t>run_now</a:t>
            </a:r>
            <a:r>
              <a:rPr lang="ko-KR" altLang="en-US" sz="1400">
                <a:solidFill>
                  <a:schemeClr val="tx1"/>
                </a:solidFill>
              </a:rPr>
              <a:t>를 </a:t>
            </a:r>
            <a:r>
              <a:rPr lang="en-US" altLang="ko-KR" sz="1400">
                <a:solidFill>
                  <a:schemeClr val="tx1"/>
                </a:solidFill>
              </a:rPr>
              <a:t>1</a:t>
            </a:r>
            <a:r>
              <a:rPr lang="ko-KR" altLang="en-US" sz="1400">
                <a:solidFill>
                  <a:schemeClr val="tx1"/>
                </a:solidFill>
              </a:rPr>
              <a:t>로 변경한다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8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226099" y="302546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02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1BBD9-CBB3-4E40-B0BE-A8A0F28DEFF4}"/>
              </a:ext>
            </a:extLst>
          </p:cNvPr>
          <p:cNvSpPr txBox="1"/>
          <p:nvPr/>
        </p:nvSpPr>
        <p:spPr>
          <a:xfrm>
            <a:off x="762001" y="3927231"/>
            <a:ext cx="8159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재진입성</a:t>
            </a:r>
            <a:r>
              <a:rPr lang="en-US" altLang="ko-KR"/>
              <a:t>(re-entrant)</a:t>
            </a:r>
            <a:endParaRPr lang="ko-KR" altLang="en-US"/>
          </a:p>
          <a:p>
            <a:endParaRPr lang="ko-KR" altLang="en-US"/>
          </a:p>
          <a:p>
            <a:r>
              <a:rPr lang="ko-KR" altLang="en-US"/>
              <a:t>규칙</a:t>
            </a:r>
            <a:r>
              <a:rPr lang="en-US" altLang="ko-KR"/>
              <a:t>1. </a:t>
            </a:r>
            <a:r>
              <a:rPr lang="ko-KR" altLang="en-US"/>
              <a:t>전역 공간이나 </a:t>
            </a:r>
            <a:r>
              <a:rPr lang="en-US" altLang="ko-KR"/>
              <a:t>static </a:t>
            </a:r>
            <a:r>
              <a:rPr lang="ko-KR" altLang="en-US"/>
              <a:t>영역</a:t>
            </a:r>
            <a:r>
              <a:rPr lang="en-US" altLang="ko-KR"/>
              <a:t>, </a:t>
            </a:r>
            <a:r>
              <a:rPr lang="ko-KR" altLang="en-US"/>
              <a:t>공유 객체는 사용하지 않는다</a:t>
            </a:r>
            <a:r>
              <a:rPr lang="en-US" altLang="ko-KR"/>
              <a:t>.</a:t>
            </a:r>
          </a:p>
          <a:p>
            <a:r>
              <a:rPr lang="ko-KR" altLang="en-US"/>
              <a:t>규칙</a:t>
            </a:r>
            <a:r>
              <a:rPr lang="en-US" altLang="ko-KR"/>
              <a:t>2. </a:t>
            </a:r>
            <a:r>
              <a:rPr lang="ko-KR" altLang="en-US"/>
              <a:t>리턴값은 </a:t>
            </a:r>
            <a:r>
              <a:rPr lang="en-US" altLang="ko-KR"/>
              <a:t>int </a:t>
            </a:r>
            <a:r>
              <a:rPr lang="ko-KR" altLang="en-US"/>
              <a:t>타입을 사용하고</a:t>
            </a:r>
            <a:r>
              <a:rPr lang="en-US" altLang="ko-KR"/>
              <a:t>, </a:t>
            </a:r>
            <a:r>
              <a:rPr lang="ko-KR" altLang="en-US"/>
              <a:t>성공시 </a:t>
            </a:r>
            <a:r>
              <a:rPr lang="en-US" altLang="ko-KR"/>
              <a:t>0, </a:t>
            </a:r>
            <a:r>
              <a:rPr lang="ko-KR" altLang="en-US"/>
              <a:t>실패시 </a:t>
            </a:r>
            <a:r>
              <a:rPr lang="en-US" altLang="ko-KR"/>
              <a:t>-1</a:t>
            </a:r>
            <a:r>
              <a:rPr lang="ko-KR" altLang="en-US"/>
              <a:t>을 리턴한다</a:t>
            </a:r>
            <a:r>
              <a:rPr lang="en-US" altLang="ko-KR"/>
              <a:t>. </a:t>
            </a:r>
          </a:p>
          <a:p>
            <a:r>
              <a:rPr lang="en-US" altLang="ko-KR"/>
              <a:t>         </a:t>
            </a:r>
            <a:r>
              <a:rPr lang="ko-KR" altLang="en-US"/>
              <a:t>원래 함수의 리턴값은 인수 리스트의 포인터 변수 형태로 대체한다</a:t>
            </a:r>
            <a:r>
              <a:rPr lang="en-US" altLang="ko-KR"/>
              <a:t>.</a:t>
            </a:r>
          </a:p>
          <a:p>
            <a:r>
              <a:rPr lang="ko-KR" altLang="en-US"/>
              <a:t>규칙</a:t>
            </a:r>
            <a:r>
              <a:rPr lang="en-US" altLang="ko-KR"/>
              <a:t>3. </a:t>
            </a:r>
            <a:r>
              <a:rPr lang="ko-KR" altLang="en-US"/>
              <a:t>함수이름의 맨 뒤에 </a:t>
            </a:r>
            <a:r>
              <a:rPr lang="en-US" altLang="ko-KR"/>
              <a:t>_r </a:t>
            </a:r>
            <a:r>
              <a:rPr lang="ko-KR" altLang="en-US"/>
              <a:t>을 붙여서 만든다</a:t>
            </a:r>
            <a:r>
              <a:rPr lang="en-US" altLang="ko-KR"/>
              <a:t>.(</a:t>
            </a:r>
            <a:r>
              <a:rPr lang="ko-KR" altLang="en-US"/>
              <a:t> 개발자 끼리 관습</a:t>
            </a:r>
            <a:r>
              <a:rPr lang="en-US" altLang="ko-KR"/>
              <a:t> 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9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84561" y="367643"/>
            <a:ext cx="11453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1) </a:t>
            </a:r>
            <a:r>
              <a:rPr lang="ko-KR" alt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연습문제 </a:t>
            </a:r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#4.9</a:t>
            </a:r>
            <a:r>
              <a:rPr lang="ko-KR" alt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그대로 코딩한 후 수행결과를 설명하시오</a:t>
            </a:r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AB94AD-15B0-4A53-8BA3-9B764D756939}"/>
              </a:ext>
            </a:extLst>
          </p:cNvPr>
          <p:cNvSpPr/>
          <p:nvPr/>
        </p:nvSpPr>
        <p:spPr>
          <a:xfrm>
            <a:off x="1414653" y="4079704"/>
            <a:ext cx="1140768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</a:t>
            </a:r>
            <a:r>
              <a:rPr lang="en-US" altLang="ko-KR" sz="1600">
                <a:solidFill>
                  <a:schemeClr val="tx1"/>
                </a:solidFill>
              </a:rPr>
              <a:t>ain</a:t>
            </a:r>
            <a:r>
              <a:rPr lang="ko-KR" altLang="en-US" sz="1600" dirty="0">
                <a:solidFill>
                  <a:schemeClr val="tx1"/>
                </a:solidFill>
              </a:rPr>
              <a:t>함수 실행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C8EF78-1EC5-4679-A929-ECB8C58B0CBA}"/>
              </a:ext>
            </a:extLst>
          </p:cNvPr>
          <p:cNvSpPr/>
          <p:nvPr/>
        </p:nvSpPr>
        <p:spPr>
          <a:xfrm>
            <a:off x="3410045" y="2847618"/>
            <a:ext cx="2088232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쓰레드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</a:t>
            </a:r>
            <a:r>
              <a:rPr lang="en-US" altLang="ko-KR" sz="1400">
                <a:solidFill>
                  <a:schemeClr val="tx1"/>
                </a:solidFill>
              </a:rPr>
              <a:t>or </a:t>
            </a:r>
            <a:r>
              <a:rPr lang="ko-KR" altLang="en-US" sz="1400" dirty="0" err="1">
                <a:solidFill>
                  <a:schemeClr val="tx1"/>
                </a:solidFill>
              </a:rPr>
              <a:t>반복문</a:t>
            </a:r>
            <a:r>
              <a:rPr lang="ko-KR" altLang="en-US" sz="1400" dirty="0">
                <a:solidFill>
                  <a:schemeClr val="tx1"/>
                </a:solidFill>
              </a:rPr>
              <a:t> 시작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07E1F0-65D8-427C-844C-A73E6F069284}"/>
              </a:ext>
            </a:extLst>
          </p:cNvPr>
          <p:cNvSpPr/>
          <p:nvPr/>
        </p:nvSpPr>
        <p:spPr>
          <a:xfrm>
            <a:off x="3410045" y="4079704"/>
            <a:ext cx="2088232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</a:t>
            </a:r>
            <a:r>
              <a:rPr lang="en-US" altLang="ko-KR" sz="1400">
                <a:solidFill>
                  <a:schemeClr val="tx1"/>
                </a:solidFill>
              </a:rPr>
              <a:t>or </a:t>
            </a:r>
            <a:r>
              <a:rPr lang="ko-KR" altLang="en-US" sz="1400" dirty="0" err="1">
                <a:solidFill>
                  <a:schemeClr val="tx1"/>
                </a:solidFill>
              </a:rPr>
              <a:t>반복문</a:t>
            </a:r>
            <a:r>
              <a:rPr lang="ko-KR" altLang="en-US" sz="1400" dirty="0">
                <a:solidFill>
                  <a:schemeClr val="tx1"/>
                </a:solidFill>
              </a:rPr>
              <a:t> 시작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2C8698-CE1A-47F3-878F-9554A04787FB}"/>
              </a:ext>
            </a:extLst>
          </p:cNvPr>
          <p:cNvSpPr/>
          <p:nvPr/>
        </p:nvSpPr>
        <p:spPr>
          <a:xfrm>
            <a:off x="5771435" y="4079704"/>
            <a:ext cx="2088232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“O”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myglobal</a:t>
            </a:r>
            <a:r>
              <a:rPr lang="en-US" altLang="ko-KR" sz="1400" dirty="0">
                <a:solidFill>
                  <a:schemeClr val="tx1"/>
                </a:solidFill>
              </a:rPr>
              <a:t>++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DEAE6B-2DBD-4066-9524-51D37CF12030}"/>
              </a:ext>
            </a:extLst>
          </p:cNvPr>
          <p:cNvSpPr/>
          <p:nvPr/>
        </p:nvSpPr>
        <p:spPr>
          <a:xfrm>
            <a:off x="5816274" y="2847618"/>
            <a:ext cx="2088232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“.”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 = </a:t>
            </a:r>
            <a:r>
              <a:rPr lang="en-US" altLang="ko-KR" sz="1400" dirty="0" err="1">
                <a:solidFill>
                  <a:schemeClr val="tx1"/>
                </a:solidFill>
              </a:rPr>
              <a:t>myglobal</a:t>
            </a:r>
            <a:r>
              <a:rPr lang="en-US" altLang="ko-KR" sz="1400">
                <a:solidFill>
                  <a:schemeClr val="tx1"/>
                </a:solidFill>
              </a:rPr>
              <a:t>;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j  =  j + 1;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B44CFF-6B89-45EA-B21E-FB6F4213A0E6}"/>
              </a:ext>
            </a:extLst>
          </p:cNvPr>
          <p:cNvSpPr/>
          <p:nvPr/>
        </p:nvSpPr>
        <p:spPr>
          <a:xfrm>
            <a:off x="9010064" y="4126669"/>
            <a:ext cx="1353345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쓰레드 종료까지 대기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606926-CB8F-4585-9032-2511095C52C4}"/>
              </a:ext>
            </a:extLst>
          </p:cNvPr>
          <p:cNvSpPr/>
          <p:nvPr/>
        </p:nvSpPr>
        <p:spPr>
          <a:xfrm>
            <a:off x="8882653" y="2845566"/>
            <a:ext cx="1656186" cy="57401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</a:t>
            </a:r>
            <a:r>
              <a:rPr lang="en-US" altLang="ko-KR" sz="1400">
                <a:solidFill>
                  <a:schemeClr val="tx1"/>
                </a:solidFill>
              </a:rPr>
              <a:t>yglobal </a:t>
            </a:r>
            <a:r>
              <a:rPr lang="ko-KR" altLang="en-US" sz="1400" dirty="0">
                <a:solidFill>
                  <a:schemeClr val="tx1"/>
                </a:solidFill>
              </a:rPr>
              <a:t>출력 후 프로그램 종료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1D74212-A156-4FE3-8A28-BF46CAF94873}"/>
              </a:ext>
            </a:extLst>
          </p:cNvPr>
          <p:cNvCxnSpPr/>
          <p:nvPr/>
        </p:nvCxnSpPr>
        <p:spPr>
          <a:xfrm>
            <a:off x="2555421" y="4367736"/>
            <a:ext cx="854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586FAAA-EF4C-4B24-9FB2-DBFF1B65A973}"/>
              </a:ext>
            </a:extLst>
          </p:cNvPr>
          <p:cNvCxnSpPr/>
          <p:nvPr/>
        </p:nvCxnSpPr>
        <p:spPr>
          <a:xfrm flipV="1">
            <a:off x="2977997" y="3143600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CCF461-2538-483A-B485-F992B86D9ED2}"/>
              </a:ext>
            </a:extLst>
          </p:cNvPr>
          <p:cNvCxnSpPr/>
          <p:nvPr/>
        </p:nvCxnSpPr>
        <p:spPr>
          <a:xfrm>
            <a:off x="2977997" y="314360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FF09ABA-577C-4E17-A37B-0302EEB63D7B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5498277" y="3135650"/>
            <a:ext cx="31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75901F5-A845-4590-9F74-21622A23F220}"/>
              </a:ext>
            </a:extLst>
          </p:cNvPr>
          <p:cNvCxnSpPr>
            <a:stCxn id="19" idx="3"/>
          </p:cNvCxnSpPr>
          <p:nvPr/>
        </p:nvCxnSpPr>
        <p:spPr>
          <a:xfrm>
            <a:off x="5498277" y="4367736"/>
            <a:ext cx="273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FA99A22-6756-4953-88AA-AA166944801F}"/>
              </a:ext>
            </a:extLst>
          </p:cNvPr>
          <p:cNvCxnSpPr/>
          <p:nvPr/>
        </p:nvCxnSpPr>
        <p:spPr>
          <a:xfrm flipV="1">
            <a:off x="6794421" y="2567536"/>
            <a:ext cx="0" cy="28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880FFA-6137-4385-9582-EA202BA50B18}"/>
              </a:ext>
            </a:extLst>
          </p:cNvPr>
          <p:cNvCxnSpPr>
            <a:endCxn id="18" idx="0"/>
          </p:cNvCxnSpPr>
          <p:nvPr/>
        </p:nvCxnSpPr>
        <p:spPr>
          <a:xfrm>
            <a:off x="4454161" y="2567536"/>
            <a:ext cx="0" cy="28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E6B2015-760F-43CB-8B6B-A16F22D05521}"/>
              </a:ext>
            </a:extLst>
          </p:cNvPr>
          <p:cNvCxnSpPr>
            <a:cxnSpLocks/>
          </p:cNvCxnSpPr>
          <p:nvPr/>
        </p:nvCxnSpPr>
        <p:spPr>
          <a:xfrm>
            <a:off x="4454161" y="2567536"/>
            <a:ext cx="23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C31DAD3-CF24-4BBA-9FD0-72625CAF788A}"/>
              </a:ext>
            </a:extLst>
          </p:cNvPr>
          <p:cNvCxnSpPr>
            <a:endCxn id="19" idx="2"/>
          </p:cNvCxnSpPr>
          <p:nvPr/>
        </p:nvCxnSpPr>
        <p:spPr>
          <a:xfrm flipV="1">
            <a:off x="4454161" y="465576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E357C90-2005-4C72-8A88-9935F2907D4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815551" y="465576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83A51B3-C795-4F8A-8971-EE851D96AFC6}"/>
              </a:ext>
            </a:extLst>
          </p:cNvPr>
          <p:cNvCxnSpPr/>
          <p:nvPr/>
        </p:nvCxnSpPr>
        <p:spPr>
          <a:xfrm>
            <a:off x="7894335" y="4367736"/>
            <a:ext cx="84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6917F21-55D8-4717-9F49-1797BB17D07D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686736" y="3470647"/>
            <a:ext cx="1" cy="65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9C229B7-43B4-4270-9A6B-A29373056134}"/>
              </a:ext>
            </a:extLst>
          </p:cNvPr>
          <p:cNvSpPr txBox="1"/>
          <p:nvPr/>
        </p:nvSpPr>
        <p:spPr>
          <a:xfrm>
            <a:off x="1264222" y="1942117"/>
            <a:ext cx="17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흐름도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DD97934-DE28-4551-8DF0-E128A365AF91}"/>
              </a:ext>
            </a:extLst>
          </p:cNvPr>
          <p:cNvCxnSpPr>
            <a:cxnSpLocks/>
          </p:cNvCxnSpPr>
          <p:nvPr/>
        </p:nvCxnSpPr>
        <p:spPr>
          <a:xfrm>
            <a:off x="4454161" y="4943982"/>
            <a:ext cx="23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96145" y="365017"/>
            <a:ext cx="11453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1) </a:t>
            </a:r>
            <a:r>
              <a:rPr lang="ko-KR" alt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연습문제 </a:t>
            </a:r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#4.9</a:t>
            </a:r>
            <a:r>
              <a:rPr lang="ko-KR" alt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그대로 코딩한 후 수행결과를 설명하시오</a:t>
            </a:r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2397C7C-1B8B-49B9-ACAB-13EB869B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76" y="2145978"/>
            <a:ext cx="5208836" cy="790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F80AE-AFD9-4787-8EBE-1FAF840D118F}"/>
              </a:ext>
            </a:extLst>
          </p:cNvPr>
          <p:cNvSpPr txBox="1"/>
          <p:nvPr/>
        </p:nvSpPr>
        <p:spPr>
          <a:xfrm>
            <a:off x="391948" y="1417466"/>
            <a:ext cx="433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#4.9 </a:t>
            </a:r>
            <a:r>
              <a:rPr lang="ko-KR" altLang="en-US"/>
              <a:t>그대로 수행한 결과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4EC704-FAC4-4A1A-82F6-A0FA089260D7}"/>
              </a:ext>
            </a:extLst>
          </p:cNvPr>
          <p:cNvCxnSpPr>
            <a:cxnSpLocks/>
          </p:cNvCxnSpPr>
          <p:nvPr/>
        </p:nvCxnSpPr>
        <p:spPr>
          <a:xfrm flipV="1">
            <a:off x="5832679" y="2162696"/>
            <a:ext cx="1245493" cy="2817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85286B-20A1-4FE4-8EDF-90A2DAA96AF0}"/>
              </a:ext>
            </a:extLst>
          </p:cNvPr>
          <p:cNvCxnSpPr>
            <a:cxnSpLocks/>
          </p:cNvCxnSpPr>
          <p:nvPr/>
        </p:nvCxnSpPr>
        <p:spPr>
          <a:xfrm>
            <a:off x="3100302" y="2725018"/>
            <a:ext cx="1148862" cy="3526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9F8AFC-6EB5-4F94-84C5-B92679364175}"/>
              </a:ext>
            </a:extLst>
          </p:cNvPr>
          <p:cNvSpPr/>
          <p:nvPr/>
        </p:nvSpPr>
        <p:spPr>
          <a:xfrm>
            <a:off x="7251032" y="1839538"/>
            <a:ext cx="3154431" cy="646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881FD-C99D-4082-8CEB-89CC7F02B4BB}"/>
              </a:ext>
            </a:extLst>
          </p:cNvPr>
          <p:cNvSpPr txBox="1"/>
          <p:nvPr/>
        </p:nvSpPr>
        <p:spPr>
          <a:xfrm>
            <a:off x="7251032" y="1839530"/>
            <a:ext cx="315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Main</a:t>
            </a:r>
            <a:r>
              <a:rPr lang="ko-KR" altLang="en-US"/>
              <a:t>과 쓰레드에 </a:t>
            </a:r>
            <a:r>
              <a:rPr lang="en-US" altLang="ko-KR"/>
              <a:t>for</a:t>
            </a:r>
            <a:r>
              <a:rPr lang="ko-KR" altLang="en-US"/>
              <a:t>문이 동작해서 </a:t>
            </a:r>
            <a:r>
              <a:rPr lang="en-US" altLang="ko-KR"/>
              <a:t>O</a:t>
            </a:r>
            <a:r>
              <a:rPr lang="ko-KR" altLang="en-US"/>
              <a:t>와 </a:t>
            </a:r>
            <a:r>
              <a:rPr lang="en-US" altLang="ko-KR"/>
              <a:t>. </a:t>
            </a:r>
            <a:r>
              <a:rPr lang="ko-KR" altLang="en-US"/>
              <a:t>이 출력된다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6FAFD1-397C-48C2-AEA4-AE3FFE903339}"/>
              </a:ext>
            </a:extLst>
          </p:cNvPr>
          <p:cNvSpPr/>
          <p:nvPr/>
        </p:nvSpPr>
        <p:spPr>
          <a:xfrm>
            <a:off x="4337492" y="2973664"/>
            <a:ext cx="3154432" cy="10506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9FB87-C012-4701-A39D-B10640BC6D60}"/>
              </a:ext>
            </a:extLst>
          </p:cNvPr>
          <p:cNvSpPr txBox="1"/>
          <p:nvPr/>
        </p:nvSpPr>
        <p:spPr>
          <a:xfrm>
            <a:off x="4293329" y="3069578"/>
            <a:ext cx="3242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For</a:t>
            </a:r>
            <a:r>
              <a:rPr lang="ko-KR" altLang="en-US"/>
              <a:t>문을 통해 출력하였기에 </a:t>
            </a:r>
            <a:endParaRPr lang="en-US" altLang="ko-KR"/>
          </a:p>
          <a:p>
            <a:r>
              <a:rPr lang="ko-KR" altLang="en-US"/>
              <a:t>출력은 </a:t>
            </a:r>
            <a:r>
              <a:rPr lang="en-US" altLang="ko-KR"/>
              <a:t>40</a:t>
            </a:r>
            <a:r>
              <a:rPr lang="ko-KR" altLang="en-US"/>
              <a:t>번이지만 </a:t>
            </a:r>
            <a:r>
              <a:rPr lang="en-US" altLang="ko-KR"/>
              <a:t> myglobal</a:t>
            </a:r>
            <a:r>
              <a:rPr lang="ko-KR" altLang="en-US"/>
              <a:t>은 </a:t>
            </a:r>
            <a:r>
              <a:rPr lang="en-US" altLang="ko-KR"/>
              <a:t>21</a:t>
            </a:r>
            <a:r>
              <a:rPr lang="ko-KR" altLang="en-US"/>
              <a:t>밖에 증가하지 않았음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18D8D73-6091-44DF-98A9-9BC63AD74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5837"/>
              </p:ext>
            </p:extLst>
          </p:nvPr>
        </p:nvGraphicFramePr>
        <p:xfrm>
          <a:off x="1303240" y="4671393"/>
          <a:ext cx="50602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96">
                  <a:extLst>
                    <a:ext uri="{9D8B030D-6E8A-4147-A177-3AD203B41FA5}">
                      <a16:colId xmlns:a16="http://schemas.microsoft.com/office/drawing/2014/main" val="2556519578"/>
                    </a:ext>
                  </a:extLst>
                </a:gridCol>
                <a:gridCol w="1445793">
                  <a:extLst>
                    <a:ext uri="{9D8B030D-6E8A-4147-A177-3AD203B41FA5}">
                      <a16:colId xmlns:a16="http://schemas.microsoft.com/office/drawing/2014/main" val="4044468586"/>
                    </a:ext>
                  </a:extLst>
                </a:gridCol>
                <a:gridCol w="722896">
                  <a:extLst>
                    <a:ext uri="{9D8B030D-6E8A-4147-A177-3AD203B41FA5}">
                      <a16:colId xmlns:a16="http://schemas.microsoft.com/office/drawing/2014/main" val="1664402221"/>
                    </a:ext>
                  </a:extLst>
                </a:gridCol>
                <a:gridCol w="1445793">
                  <a:extLst>
                    <a:ext uri="{9D8B030D-6E8A-4147-A177-3AD203B41FA5}">
                      <a16:colId xmlns:a16="http://schemas.microsoft.com/office/drawing/2014/main" val="1042253579"/>
                    </a:ext>
                  </a:extLst>
                </a:gridCol>
                <a:gridCol w="722896">
                  <a:extLst>
                    <a:ext uri="{9D8B030D-6E8A-4147-A177-3AD203B41FA5}">
                      <a16:colId xmlns:a16="http://schemas.microsoft.com/office/drawing/2014/main" val="38393719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main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Sleep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 Sleep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8929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C69BC63-BA71-4B5D-AF6E-F0D93986B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39740"/>
              </p:ext>
            </p:extLst>
          </p:nvPr>
        </p:nvGraphicFramePr>
        <p:xfrm>
          <a:off x="1678219" y="5775582"/>
          <a:ext cx="5060274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2896">
                  <a:extLst>
                    <a:ext uri="{9D8B030D-6E8A-4147-A177-3AD203B41FA5}">
                      <a16:colId xmlns:a16="http://schemas.microsoft.com/office/drawing/2014/main" val="2556519578"/>
                    </a:ext>
                  </a:extLst>
                </a:gridCol>
                <a:gridCol w="1445793">
                  <a:extLst>
                    <a:ext uri="{9D8B030D-6E8A-4147-A177-3AD203B41FA5}">
                      <a16:colId xmlns:a16="http://schemas.microsoft.com/office/drawing/2014/main" val="4044468586"/>
                    </a:ext>
                  </a:extLst>
                </a:gridCol>
                <a:gridCol w="722896">
                  <a:extLst>
                    <a:ext uri="{9D8B030D-6E8A-4147-A177-3AD203B41FA5}">
                      <a16:colId xmlns:a16="http://schemas.microsoft.com/office/drawing/2014/main" val="1664402221"/>
                    </a:ext>
                  </a:extLst>
                </a:gridCol>
                <a:gridCol w="1445793">
                  <a:extLst>
                    <a:ext uri="{9D8B030D-6E8A-4147-A177-3AD203B41FA5}">
                      <a16:colId xmlns:a16="http://schemas.microsoft.com/office/drawing/2014/main" val="1042253579"/>
                    </a:ext>
                  </a:extLst>
                </a:gridCol>
                <a:gridCol w="722896">
                  <a:extLst>
                    <a:ext uri="{9D8B030D-6E8A-4147-A177-3AD203B41FA5}">
                      <a16:colId xmlns:a16="http://schemas.microsoft.com/office/drawing/2014/main" val="38393719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thread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Sleep(1)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My</a:t>
                      </a:r>
                    </a:p>
                    <a:p>
                      <a:pPr latinLnBrk="1"/>
                      <a:r>
                        <a:rPr lang="en-US" altLang="ko-KR" sz="1200" dirty="0"/>
                        <a:t>thread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Sleep(1)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My</a:t>
                      </a:r>
                    </a:p>
                    <a:p>
                      <a:pPr latinLnBrk="1"/>
                      <a:r>
                        <a:rPr lang="en-US" altLang="ko-KR" sz="1200"/>
                        <a:t>thread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8929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A3CDF9D-1ABE-4E46-8888-98AFBF43B62F}"/>
              </a:ext>
            </a:extLst>
          </p:cNvPr>
          <p:cNvSpPr txBox="1"/>
          <p:nvPr/>
        </p:nvSpPr>
        <p:spPr>
          <a:xfrm>
            <a:off x="1276927" y="5082415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O “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2D085C-5106-4463-AA56-52EE8CDF4B3D}"/>
              </a:ext>
            </a:extLst>
          </p:cNvPr>
          <p:cNvSpPr txBox="1"/>
          <p:nvPr/>
        </p:nvSpPr>
        <p:spPr>
          <a:xfrm>
            <a:off x="3490107" y="5128593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O “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853481-3904-4A71-AB14-31319F3C7F02}"/>
              </a:ext>
            </a:extLst>
          </p:cNvPr>
          <p:cNvSpPr txBox="1"/>
          <p:nvPr/>
        </p:nvSpPr>
        <p:spPr>
          <a:xfrm>
            <a:off x="1769260" y="6237559"/>
            <a:ext cx="73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. “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71101C-2211-4B6C-8077-28C986367C1D}"/>
              </a:ext>
            </a:extLst>
          </p:cNvPr>
          <p:cNvSpPr txBox="1"/>
          <p:nvPr/>
        </p:nvSpPr>
        <p:spPr>
          <a:xfrm>
            <a:off x="3910259" y="6204625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. “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939674-62E2-4627-9548-2A31BB3BD96C}"/>
              </a:ext>
            </a:extLst>
          </p:cNvPr>
          <p:cNvSpPr txBox="1"/>
          <p:nvPr/>
        </p:nvSpPr>
        <p:spPr>
          <a:xfrm>
            <a:off x="536563" y="4061850"/>
            <a:ext cx="17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동작 원리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AE5390-B6C7-4F38-8679-467F9E9E926C}"/>
              </a:ext>
            </a:extLst>
          </p:cNvPr>
          <p:cNvSpPr/>
          <p:nvPr/>
        </p:nvSpPr>
        <p:spPr>
          <a:xfrm>
            <a:off x="6355367" y="4682911"/>
            <a:ext cx="1464632" cy="4242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Sleep(1)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F12398-CA1F-4F1F-92B0-9D20BEBEA70E}"/>
              </a:ext>
            </a:extLst>
          </p:cNvPr>
          <p:cNvSpPr/>
          <p:nvPr/>
        </p:nvSpPr>
        <p:spPr>
          <a:xfrm>
            <a:off x="8618649" y="4682911"/>
            <a:ext cx="1464632" cy="4242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Sleep(1)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3CB119-C4A8-4C85-A377-C2F2D87682D7}"/>
              </a:ext>
            </a:extLst>
          </p:cNvPr>
          <p:cNvSpPr/>
          <p:nvPr/>
        </p:nvSpPr>
        <p:spPr>
          <a:xfrm>
            <a:off x="7819999" y="4682911"/>
            <a:ext cx="798650" cy="41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en-US" altLang="ko-KR" b="1"/>
              <a:t>main</a:t>
            </a:r>
            <a:endParaRPr lang="ko-KR" altLang="en-US" b="1"/>
          </a:p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F17C7F-5C4D-4055-A01F-843067B5F7F3}"/>
              </a:ext>
            </a:extLst>
          </p:cNvPr>
          <p:cNvSpPr/>
          <p:nvPr/>
        </p:nvSpPr>
        <p:spPr>
          <a:xfrm>
            <a:off x="10083281" y="4682911"/>
            <a:ext cx="798650" cy="41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en-US" altLang="ko-KR" b="1"/>
              <a:t>…</a:t>
            </a:r>
            <a:endParaRPr lang="ko-KR" altLang="en-US" b="1"/>
          </a:p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ED26915-D49F-412F-ABEB-7ADD11DDE016}"/>
              </a:ext>
            </a:extLst>
          </p:cNvPr>
          <p:cNvSpPr/>
          <p:nvPr/>
        </p:nvSpPr>
        <p:spPr>
          <a:xfrm>
            <a:off x="6740440" y="5766295"/>
            <a:ext cx="1464632" cy="4242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Sleep(1)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3C8027-2399-43C8-84CB-2E3BBF26769F}"/>
              </a:ext>
            </a:extLst>
          </p:cNvPr>
          <p:cNvSpPr/>
          <p:nvPr/>
        </p:nvSpPr>
        <p:spPr>
          <a:xfrm>
            <a:off x="9003722" y="5766295"/>
            <a:ext cx="1464632" cy="4242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Sleep(1)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43A04C-372E-4452-A2B5-810838B145B8}"/>
              </a:ext>
            </a:extLst>
          </p:cNvPr>
          <p:cNvSpPr/>
          <p:nvPr/>
        </p:nvSpPr>
        <p:spPr>
          <a:xfrm>
            <a:off x="8205072" y="5766295"/>
            <a:ext cx="798650" cy="412748"/>
          </a:xfrm>
          <a:prstGeom prst="rect">
            <a:avLst/>
          </a:prstGeom>
          <a:solidFill>
            <a:srgbClr val="6EB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  <a:p>
            <a:r>
              <a:rPr lang="en-US" altLang="ko-KR" sz="1200" b="1"/>
              <a:t>My</a:t>
            </a:r>
          </a:p>
          <a:p>
            <a:r>
              <a:rPr lang="en-US" altLang="ko-KR" sz="1200" b="1"/>
              <a:t>thread</a:t>
            </a:r>
            <a:endParaRPr lang="ko-KR" altLang="en-US" sz="1200" b="1"/>
          </a:p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E29F83F-CC24-45E3-9542-46E2736EB57B}"/>
              </a:ext>
            </a:extLst>
          </p:cNvPr>
          <p:cNvSpPr/>
          <p:nvPr/>
        </p:nvSpPr>
        <p:spPr>
          <a:xfrm>
            <a:off x="10468354" y="5766295"/>
            <a:ext cx="798650" cy="412748"/>
          </a:xfrm>
          <a:prstGeom prst="rect">
            <a:avLst/>
          </a:prstGeom>
          <a:solidFill>
            <a:srgbClr val="6EB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en-US" altLang="ko-KR" b="1"/>
              <a:t>…</a:t>
            </a:r>
            <a:endParaRPr lang="ko-KR" altLang="en-US" b="1"/>
          </a:p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70E1D2-0107-487F-AF76-59679C3CDC7E}"/>
              </a:ext>
            </a:extLst>
          </p:cNvPr>
          <p:cNvSpPr txBox="1"/>
          <p:nvPr/>
        </p:nvSpPr>
        <p:spPr>
          <a:xfrm>
            <a:off x="7816064" y="5154786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O “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FE68F8-80B7-424A-9BA3-3FEE01748690}"/>
              </a:ext>
            </a:extLst>
          </p:cNvPr>
          <p:cNvSpPr txBox="1"/>
          <p:nvPr/>
        </p:nvSpPr>
        <p:spPr>
          <a:xfrm>
            <a:off x="5583767" y="5154786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O “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F9CCA9-8885-4D5B-A65E-635667E198C9}"/>
              </a:ext>
            </a:extLst>
          </p:cNvPr>
          <p:cNvSpPr txBox="1"/>
          <p:nvPr/>
        </p:nvSpPr>
        <p:spPr>
          <a:xfrm>
            <a:off x="6017553" y="6190561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. “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32EF2B-467B-49FA-BFC7-49150E1DD6EC}"/>
              </a:ext>
            </a:extLst>
          </p:cNvPr>
          <p:cNvSpPr txBox="1"/>
          <p:nvPr/>
        </p:nvSpPr>
        <p:spPr>
          <a:xfrm>
            <a:off x="8201137" y="6190561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. “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AB1C04-F858-4152-A355-C868E30340A1}"/>
              </a:ext>
            </a:extLst>
          </p:cNvPr>
          <p:cNvSpPr txBox="1"/>
          <p:nvPr/>
        </p:nvSpPr>
        <p:spPr>
          <a:xfrm>
            <a:off x="1146433" y="4428178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1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DE4236-ED89-40C8-A362-28F0221DC106}"/>
              </a:ext>
            </a:extLst>
          </p:cNvPr>
          <p:cNvSpPr txBox="1"/>
          <p:nvPr/>
        </p:nvSpPr>
        <p:spPr>
          <a:xfrm>
            <a:off x="1535090" y="5494850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2</a:t>
            </a:r>
            <a:endParaRPr lang="ko-KR" altLang="en-US" sz="1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0F5971-5F55-404E-BC8F-488A2E1D7AA2}"/>
              </a:ext>
            </a:extLst>
          </p:cNvPr>
          <p:cNvSpPr txBox="1"/>
          <p:nvPr/>
        </p:nvSpPr>
        <p:spPr>
          <a:xfrm>
            <a:off x="3401568" y="4416521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2</a:t>
            </a:r>
            <a:endParaRPr lang="ko-KR" altLang="en-US" sz="1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3E24A9-3200-49F1-B130-92CE61B1781E}"/>
              </a:ext>
            </a:extLst>
          </p:cNvPr>
          <p:cNvSpPr txBox="1"/>
          <p:nvPr/>
        </p:nvSpPr>
        <p:spPr>
          <a:xfrm>
            <a:off x="3733183" y="5503814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3</a:t>
            </a:r>
            <a:endParaRPr lang="ko-KR" alt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F52330-E854-402B-9E67-7DC3C866B3BA}"/>
              </a:ext>
            </a:extLst>
          </p:cNvPr>
          <p:cNvSpPr txBox="1"/>
          <p:nvPr/>
        </p:nvSpPr>
        <p:spPr>
          <a:xfrm>
            <a:off x="1099851" y="4428178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1</a:t>
            </a:r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EABF00-38C6-4DD0-9E87-09DF42CC746D}"/>
              </a:ext>
            </a:extLst>
          </p:cNvPr>
          <p:cNvSpPr txBox="1"/>
          <p:nvPr/>
        </p:nvSpPr>
        <p:spPr>
          <a:xfrm>
            <a:off x="9979319" y="4443893"/>
            <a:ext cx="110480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20</a:t>
            </a:r>
            <a:endParaRPr lang="ko-KR" altLang="en-US" sz="10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D22A0A-94E4-465F-B2AD-E9262FAD6BD3}"/>
              </a:ext>
            </a:extLst>
          </p:cNvPr>
          <p:cNvSpPr txBox="1"/>
          <p:nvPr/>
        </p:nvSpPr>
        <p:spPr>
          <a:xfrm>
            <a:off x="8151035" y="5503814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5</a:t>
            </a:r>
            <a:endParaRPr lang="ko-KR" altLang="en-US" sz="10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26891A-3E5D-4DC6-9D0D-BD4F336BD704}"/>
              </a:ext>
            </a:extLst>
          </p:cNvPr>
          <p:cNvSpPr txBox="1"/>
          <p:nvPr/>
        </p:nvSpPr>
        <p:spPr>
          <a:xfrm>
            <a:off x="7779410" y="4428178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4</a:t>
            </a:r>
            <a:endParaRPr lang="ko-KR" altLang="en-US" sz="10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CA26C3-2FC6-4251-9E1E-1263D38EB040}"/>
              </a:ext>
            </a:extLst>
          </p:cNvPr>
          <p:cNvSpPr txBox="1"/>
          <p:nvPr/>
        </p:nvSpPr>
        <p:spPr>
          <a:xfrm>
            <a:off x="5896521" y="5529362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4</a:t>
            </a:r>
            <a:endParaRPr lang="ko-KR" altLang="en-US" sz="1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2C220A-9037-49E9-BF87-239464643F46}"/>
              </a:ext>
            </a:extLst>
          </p:cNvPr>
          <p:cNvSpPr txBox="1"/>
          <p:nvPr/>
        </p:nvSpPr>
        <p:spPr>
          <a:xfrm>
            <a:off x="5495228" y="4439696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3</a:t>
            </a:r>
            <a:endParaRPr lang="ko-KR" altLang="en-US" sz="10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8B33FF-3AE6-4596-B16E-ACAAF54211B6}"/>
              </a:ext>
            </a:extLst>
          </p:cNvPr>
          <p:cNvSpPr txBox="1"/>
          <p:nvPr/>
        </p:nvSpPr>
        <p:spPr>
          <a:xfrm>
            <a:off x="10405549" y="5529362"/>
            <a:ext cx="110480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21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34592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96145" y="365017"/>
            <a:ext cx="11453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1) </a:t>
            </a:r>
            <a:r>
              <a:rPr lang="ko-KR" alt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연습문제 </a:t>
            </a:r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#4.9</a:t>
            </a:r>
            <a:r>
              <a:rPr lang="ko-KR" alt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그대로 코딩한 후 수행결과를 설명하시오</a:t>
            </a:r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5FCE0BF-CF80-427B-B140-E3C7A3F0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02" y="1414464"/>
            <a:ext cx="5793389" cy="44556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18328E-0D47-477B-978E-A1454F08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263" y="3767251"/>
            <a:ext cx="247650" cy="1905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E93566-F11B-4515-B0B1-C270EE764F55}"/>
              </a:ext>
            </a:extLst>
          </p:cNvPr>
          <p:cNvCxnSpPr>
            <a:cxnSpLocks/>
          </p:cNvCxnSpPr>
          <p:nvPr/>
        </p:nvCxnSpPr>
        <p:spPr>
          <a:xfrm flipV="1">
            <a:off x="1840522" y="1452346"/>
            <a:ext cx="4771293" cy="8566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AF0A12-0A71-486C-975E-45B47621AB15}"/>
              </a:ext>
            </a:extLst>
          </p:cNvPr>
          <p:cNvCxnSpPr>
            <a:cxnSpLocks/>
          </p:cNvCxnSpPr>
          <p:nvPr/>
        </p:nvCxnSpPr>
        <p:spPr>
          <a:xfrm flipV="1">
            <a:off x="3484986" y="2137687"/>
            <a:ext cx="3126829" cy="5246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07DEC1-BA6F-4A5F-947D-3B89349D1E73}"/>
              </a:ext>
            </a:extLst>
          </p:cNvPr>
          <p:cNvCxnSpPr>
            <a:cxnSpLocks/>
          </p:cNvCxnSpPr>
          <p:nvPr/>
        </p:nvCxnSpPr>
        <p:spPr>
          <a:xfrm flipV="1">
            <a:off x="3247292" y="2830487"/>
            <a:ext cx="3364523" cy="4342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079A1C1-B70F-4FE2-9D02-91A8A6268BC5}"/>
              </a:ext>
            </a:extLst>
          </p:cNvPr>
          <p:cNvCxnSpPr>
            <a:cxnSpLocks/>
          </p:cNvCxnSpPr>
          <p:nvPr/>
        </p:nvCxnSpPr>
        <p:spPr>
          <a:xfrm flipV="1">
            <a:off x="3341072" y="3386066"/>
            <a:ext cx="3270741" cy="2906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E0ADDB-53A5-4563-B2AD-7F25EC292FC8}"/>
              </a:ext>
            </a:extLst>
          </p:cNvPr>
          <p:cNvCxnSpPr>
            <a:cxnSpLocks/>
          </p:cNvCxnSpPr>
          <p:nvPr/>
        </p:nvCxnSpPr>
        <p:spPr>
          <a:xfrm>
            <a:off x="3294182" y="3999811"/>
            <a:ext cx="3364523" cy="952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244E8B4-6687-48C9-A86D-7C0FFF6F3711}"/>
              </a:ext>
            </a:extLst>
          </p:cNvPr>
          <p:cNvCxnSpPr>
            <a:cxnSpLocks/>
          </p:cNvCxnSpPr>
          <p:nvPr/>
        </p:nvCxnSpPr>
        <p:spPr>
          <a:xfrm flipV="1">
            <a:off x="3004241" y="4830175"/>
            <a:ext cx="3654464" cy="1647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1EB54B-6DFE-4B6C-BF38-655B08458C81}"/>
              </a:ext>
            </a:extLst>
          </p:cNvPr>
          <p:cNvCxnSpPr>
            <a:cxnSpLocks/>
          </p:cNvCxnSpPr>
          <p:nvPr/>
        </p:nvCxnSpPr>
        <p:spPr>
          <a:xfrm>
            <a:off x="6249552" y="5538067"/>
            <a:ext cx="50937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B423BF-7FE9-4D4A-9447-82919CDC9412}"/>
              </a:ext>
            </a:extLst>
          </p:cNvPr>
          <p:cNvSpPr/>
          <p:nvPr/>
        </p:nvSpPr>
        <p:spPr>
          <a:xfrm>
            <a:off x="6658705" y="1309358"/>
            <a:ext cx="3598987" cy="3023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D8944D-1420-437E-9BA2-20C9AC74659E}"/>
              </a:ext>
            </a:extLst>
          </p:cNvPr>
          <p:cNvSpPr txBox="1"/>
          <p:nvPr/>
        </p:nvSpPr>
        <p:spPr>
          <a:xfrm>
            <a:off x="6658704" y="1309357"/>
            <a:ext cx="3692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수행횟수를 카운터 해주는 전역변수 </a:t>
            </a:r>
            <a:r>
              <a:rPr lang="en-US" altLang="ko-KR" sz="1200"/>
              <a:t>myglobal</a:t>
            </a:r>
            <a:r>
              <a:rPr lang="ko-KR" altLang="en-US" sz="1200"/>
              <a:t>선언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BA6D5C-EFA3-4994-984F-1EF06E625531}"/>
              </a:ext>
            </a:extLst>
          </p:cNvPr>
          <p:cNvSpPr/>
          <p:nvPr/>
        </p:nvSpPr>
        <p:spPr>
          <a:xfrm>
            <a:off x="6674943" y="1848734"/>
            <a:ext cx="4225593" cy="4928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534065-E1E0-43E3-8C83-C8822AD6A2C1}"/>
              </a:ext>
            </a:extLst>
          </p:cNvPr>
          <p:cNvSpPr txBox="1"/>
          <p:nvPr/>
        </p:nvSpPr>
        <p:spPr>
          <a:xfrm>
            <a:off x="6658704" y="1848735"/>
            <a:ext cx="477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Thread</a:t>
            </a:r>
            <a:r>
              <a:rPr lang="ko-KR" altLang="en-US" sz="1200"/>
              <a:t>가 생성되고나서 실행될 함수</a:t>
            </a:r>
            <a:endParaRPr lang="en-US" altLang="ko-KR" sz="1200"/>
          </a:p>
          <a:p>
            <a:r>
              <a:rPr lang="ko-KR" altLang="en-US" sz="1200"/>
              <a:t>실행결과에서 </a:t>
            </a:r>
            <a:r>
              <a:rPr lang="en-US" altLang="ko-KR" sz="1200"/>
              <a:t>“ . “</a:t>
            </a:r>
            <a:r>
              <a:rPr lang="ko-KR" altLang="en-US" sz="1200"/>
              <a:t>의 출력과 </a:t>
            </a:r>
            <a:r>
              <a:rPr lang="en-US" altLang="ko-KR" sz="1200"/>
              <a:t>myglobal </a:t>
            </a:r>
            <a:r>
              <a:rPr lang="ko-KR" altLang="en-US" sz="1200"/>
              <a:t>값 증가부분이 있다</a:t>
            </a:r>
            <a:r>
              <a:rPr lang="en-US" altLang="ko-KR" sz="1200"/>
              <a:t>.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697914-4AB4-4458-BC52-F508E4BD3455}"/>
              </a:ext>
            </a:extLst>
          </p:cNvPr>
          <p:cNvSpPr/>
          <p:nvPr/>
        </p:nvSpPr>
        <p:spPr>
          <a:xfrm>
            <a:off x="6679063" y="2662295"/>
            <a:ext cx="3126829" cy="461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371D9-36B7-4C8D-A3EA-AA8E72890658}"/>
              </a:ext>
            </a:extLst>
          </p:cNvPr>
          <p:cNvSpPr txBox="1"/>
          <p:nvPr/>
        </p:nvSpPr>
        <p:spPr>
          <a:xfrm>
            <a:off x="6758930" y="2662651"/>
            <a:ext cx="31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지역변수 </a:t>
            </a:r>
            <a:r>
              <a:rPr lang="en-US" altLang="ko-KR" sz="1200"/>
              <a:t>j</a:t>
            </a:r>
            <a:r>
              <a:rPr lang="ko-KR" altLang="en-US" sz="1200"/>
              <a:t>에 전역변수 </a:t>
            </a:r>
            <a:r>
              <a:rPr lang="en-US" altLang="ko-KR" sz="1200"/>
              <a:t>myglobal</a:t>
            </a:r>
            <a:r>
              <a:rPr lang="ko-KR" altLang="en-US" sz="1200"/>
              <a:t>를 할당하고 </a:t>
            </a:r>
            <a:r>
              <a:rPr lang="en-US" altLang="ko-KR" sz="1200"/>
              <a:t>+1</a:t>
            </a:r>
            <a:r>
              <a:rPr lang="ko-KR" altLang="en-US" sz="1200"/>
              <a:t>를 해준다 그리고 </a:t>
            </a:r>
            <a:r>
              <a:rPr lang="en-US" altLang="ko-KR" sz="1200"/>
              <a:t>“ . “</a:t>
            </a:r>
            <a:r>
              <a:rPr lang="ko-KR" altLang="en-US" sz="1200"/>
              <a:t>을 출력한다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8F661D-6120-4BE4-B6B5-E0D122B3659D}"/>
              </a:ext>
            </a:extLst>
          </p:cNvPr>
          <p:cNvSpPr/>
          <p:nvPr/>
        </p:nvSpPr>
        <p:spPr>
          <a:xfrm>
            <a:off x="6674943" y="3240553"/>
            <a:ext cx="3107544" cy="4143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2B9B87-CC22-4D63-81C0-A72B868991FC}"/>
              </a:ext>
            </a:extLst>
          </p:cNvPr>
          <p:cNvSpPr txBox="1"/>
          <p:nvPr/>
        </p:nvSpPr>
        <p:spPr>
          <a:xfrm>
            <a:off x="6718101" y="3240553"/>
            <a:ext cx="315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버퍼에 남아있는 데이터를 화면에 출력시켜준 다음 버퍼를 비운다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F497F3-97C6-4615-81A2-93B451FAC357}"/>
              </a:ext>
            </a:extLst>
          </p:cNvPr>
          <p:cNvSpPr/>
          <p:nvPr/>
        </p:nvSpPr>
        <p:spPr>
          <a:xfrm>
            <a:off x="6658706" y="3907025"/>
            <a:ext cx="3154432" cy="3175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5E8E0-B193-4AB1-BCE5-AD441B209DE9}"/>
              </a:ext>
            </a:extLst>
          </p:cNvPr>
          <p:cNvSpPr txBox="1"/>
          <p:nvPr/>
        </p:nvSpPr>
        <p:spPr>
          <a:xfrm>
            <a:off x="6658704" y="3907024"/>
            <a:ext cx="337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Myglobal</a:t>
            </a:r>
            <a:r>
              <a:rPr lang="ko-KR" altLang="en-US" sz="1200"/>
              <a:t>전역변수에 증가된 </a:t>
            </a:r>
            <a:r>
              <a:rPr lang="en-US" altLang="ko-KR" sz="1200"/>
              <a:t>j</a:t>
            </a:r>
            <a:r>
              <a:rPr lang="ko-KR" altLang="en-US" sz="1200"/>
              <a:t>값을 복사한다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40E985-FC8B-46A5-8892-7346CF1EBBAA}"/>
              </a:ext>
            </a:extLst>
          </p:cNvPr>
          <p:cNvSpPr/>
          <p:nvPr/>
        </p:nvSpPr>
        <p:spPr>
          <a:xfrm>
            <a:off x="6658705" y="4673540"/>
            <a:ext cx="2614249" cy="2861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E526DB-0258-4C85-8ACB-FB98F2C7C29F}"/>
              </a:ext>
            </a:extLst>
          </p:cNvPr>
          <p:cNvSpPr txBox="1"/>
          <p:nvPr/>
        </p:nvSpPr>
        <p:spPr>
          <a:xfrm>
            <a:off x="6658705" y="4673539"/>
            <a:ext cx="315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mythread</a:t>
            </a:r>
            <a:r>
              <a:rPr lang="ko-KR" altLang="en-US" sz="1200"/>
              <a:t>라는 </a:t>
            </a:r>
            <a:r>
              <a:rPr lang="en-US" altLang="ko-KR" sz="1200"/>
              <a:t>threadID</a:t>
            </a:r>
            <a:r>
              <a:rPr lang="ko-KR" altLang="en-US" sz="1200"/>
              <a:t>를 생성한다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8C1F71-089B-463C-8ABE-DD7D9FA3A85C}"/>
              </a:ext>
            </a:extLst>
          </p:cNvPr>
          <p:cNvSpPr/>
          <p:nvPr/>
        </p:nvSpPr>
        <p:spPr>
          <a:xfrm>
            <a:off x="6758931" y="5353402"/>
            <a:ext cx="3046962" cy="646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D4224D-EF50-4DA9-B574-C879DC9832FC}"/>
              </a:ext>
            </a:extLst>
          </p:cNvPr>
          <p:cNvSpPr txBox="1"/>
          <p:nvPr/>
        </p:nvSpPr>
        <p:spPr>
          <a:xfrm>
            <a:off x="6758930" y="5353401"/>
            <a:ext cx="315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Mythread </a:t>
            </a:r>
            <a:r>
              <a:rPr lang="ko-KR" altLang="en-US" sz="1200"/>
              <a:t>라는 이름의 쓰레드를 생성한다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생성된 쓰레드는 </a:t>
            </a:r>
            <a:r>
              <a:rPr lang="en-US" altLang="ko-KR" sz="1200"/>
              <a:t>thread_function</a:t>
            </a:r>
            <a:r>
              <a:rPr lang="ko-KR" altLang="en-US" sz="1200"/>
              <a:t>함수를 실행한다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9D8997-209B-4A57-9E73-E4925525467D}"/>
              </a:ext>
            </a:extLst>
          </p:cNvPr>
          <p:cNvSpPr/>
          <p:nvPr/>
        </p:nvSpPr>
        <p:spPr>
          <a:xfrm>
            <a:off x="1915225" y="3084146"/>
            <a:ext cx="1332067" cy="5361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3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96145" y="365017"/>
            <a:ext cx="11453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1) </a:t>
            </a:r>
            <a:r>
              <a:rPr lang="ko-KR" alt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연습문제 </a:t>
            </a:r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#4.9</a:t>
            </a:r>
            <a:r>
              <a:rPr lang="ko-KR" alt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그대로 코딩한 후 수행결과를 설명하시오</a:t>
            </a:r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78B20B4-0A06-4D07-A680-6898D2D8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36" y="1848088"/>
            <a:ext cx="5142576" cy="31618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A7CE83-9498-42CE-B284-363819584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67" y="2738572"/>
            <a:ext cx="326058" cy="25081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444C22-2071-4B07-905E-C310EBA08DE0}"/>
              </a:ext>
            </a:extLst>
          </p:cNvPr>
          <p:cNvCxnSpPr>
            <a:cxnSpLocks/>
          </p:cNvCxnSpPr>
          <p:nvPr/>
        </p:nvCxnSpPr>
        <p:spPr>
          <a:xfrm flipV="1">
            <a:off x="4407876" y="2174451"/>
            <a:ext cx="2843156" cy="152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F5732C-A410-4B18-831C-70E46D3F6A63}"/>
              </a:ext>
            </a:extLst>
          </p:cNvPr>
          <p:cNvCxnSpPr>
            <a:cxnSpLocks/>
          </p:cNvCxnSpPr>
          <p:nvPr/>
        </p:nvCxnSpPr>
        <p:spPr>
          <a:xfrm>
            <a:off x="3557953" y="2643374"/>
            <a:ext cx="3693079" cy="2206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A5E263A-45B8-43FC-A6ED-7D6C6EEF347B}"/>
              </a:ext>
            </a:extLst>
          </p:cNvPr>
          <p:cNvCxnSpPr>
            <a:cxnSpLocks/>
          </p:cNvCxnSpPr>
          <p:nvPr/>
        </p:nvCxnSpPr>
        <p:spPr>
          <a:xfrm>
            <a:off x="4618892" y="3381743"/>
            <a:ext cx="2543908" cy="472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77D93BD-4D29-447A-8A23-A03E79E9C237}"/>
              </a:ext>
            </a:extLst>
          </p:cNvPr>
          <p:cNvCxnSpPr>
            <a:cxnSpLocks/>
          </p:cNvCxnSpPr>
          <p:nvPr/>
        </p:nvCxnSpPr>
        <p:spPr>
          <a:xfrm>
            <a:off x="2866445" y="3846975"/>
            <a:ext cx="4296355" cy="1470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1A23662-0C3B-4BCB-BE5D-43F23C81E846}"/>
              </a:ext>
            </a:extLst>
          </p:cNvPr>
          <p:cNvCxnSpPr>
            <a:cxnSpLocks/>
          </p:cNvCxnSpPr>
          <p:nvPr/>
        </p:nvCxnSpPr>
        <p:spPr>
          <a:xfrm>
            <a:off x="5404492" y="4386745"/>
            <a:ext cx="1758308" cy="3965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AECF3F-AF54-477E-9142-6E9B2897DC49}"/>
              </a:ext>
            </a:extLst>
          </p:cNvPr>
          <p:cNvSpPr/>
          <p:nvPr/>
        </p:nvSpPr>
        <p:spPr>
          <a:xfrm>
            <a:off x="7251031" y="1895097"/>
            <a:ext cx="3370077" cy="5441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C06841-260E-4811-8BC1-6394E5BB6789}"/>
              </a:ext>
            </a:extLst>
          </p:cNvPr>
          <p:cNvSpPr txBox="1"/>
          <p:nvPr/>
        </p:nvSpPr>
        <p:spPr>
          <a:xfrm>
            <a:off x="7333094" y="1885267"/>
            <a:ext cx="3499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Myglobal</a:t>
            </a:r>
            <a:r>
              <a:rPr lang="ko-KR" altLang="en-US" sz="1200"/>
              <a:t> 전역변수 값을 </a:t>
            </a:r>
            <a:r>
              <a:rPr lang="en-US" altLang="ko-KR" sz="1200"/>
              <a:t>1 </a:t>
            </a:r>
            <a:r>
              <a:rPr lang="ko-KR" altLang="en-US" sz="1200"/>
              <a:t>증가시키고 </a:t>
            </a:r>
            <a:r>
              <a:rPr lang="en-US" altLang="ko-KR" sz="1200"/>
              <a:t>“ o “</a:t>
            </a:r>
            <a:r>
              <a:rPr lang="ko-KR" altLang="en-US" sz="1200"/>
              <a:t>를 출력합니다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450E73-E780-4B3A-8705-F4604958E1DA}"/>
              </a:ext>
            </a:extLst>
          </p:cNvPr>
          <p:cNvSpPr/>
          <p:nvPr/>
        </p:nvSpPr>
        <p:spPr>
          <a:xfrm>
            <a:off x="7289936" y="2633146"/>
            <a:ext cx="3107544" cy="4143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04BAFE-D255-453A-80B7-F0451F4A2754}"/>
              </a:ext>
            </a:extLst>
          </p:cNvPr>
          <p:cNvSpPr txBox="1"/>
          <p:nvPr/>
        </p:nvSpPr>
        <p:spPr>
          <a:xfrm>
            <a:off x="7333094" y="2633146"/>
            <a:ext cx="315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버퍼에 남아있는 데이터를 화면에 출력시켜준 다음 버퍼를 비운다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311D19-2687-49B4-AF23-43A5A2FC2351}"/>
              </a:ext>
            </a:extLst>
          </p:cNvPr>
          <p:cNvSpPr/>
          <p:nvPr/>
        </p:nvSpPr>
        <p:spPr>
          <a:xfrm>
            <a:off x="7251031" y="3275519"/>
            <a:ext cx="2654969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033F1E-E312-4977-A2AF-5DB047F7568E}"/>
              </a:ext>
            </a:extLst>
          </p:cNvPr>
          <p:cNvSpPr txBox="1"/>
          <p:nvPr/>
        </p:nvSpPr>
        <p:spPr>
          <a:xfrm>
            <a:off x="7294189" y="3275519"/>
            <a:ext cx="315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mythread</a:t>
            </a:r>
            <a:r>
              <a:rPr lang="ko-KR" altLang="en-US" sz="1200"/>
              <a:t>가 끝날 때 까지 대기한다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BF09E8-1799-4EEF-BC2E-8FCAAAB61046}"/>
              </a:ext>
            </a:extLst>
          </p:cNvPr>
          <p:cNvSpPr/>
          <p:nvPr/>
        </p:nvSpPr>
        <p:spPr>
          <a:xfrm>
            <a:off x="7158669" y="3780541"/>
            <a:ext cx="4459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abort()</a:t>
            </a:r>
            <a:r>
              <a:rPr lang="ko-KR" altLang="en-US" sz="1200"/>
              <a:t> 함수는 프로그램 비정상 종료를 야기하고 호스트 환경에 제어를 리턴합니다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EC8B25-5DCD-47AF-A1C7-77316801682F}"/>
              </a:ext>
            </a:extLst>
          </p:cNvPr>
          <p:cNvSpPr/>
          <p:nvPr/>
        </p:nvSpPr>
        <p:spPr>
          <a:xfrm>
            <a:off x="7158669" y="3759149"/>
            <a:ext cx="4329946" cy="4461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B7C85E-2714-42B1-BC99-75A8AF29C64B}"/>
              </a:ext>
            </a:extLst>
          </p:cNvPr>
          <p:cNvSpPr/>
          <p:nvPr/>
        </p:nvSpPr>
        <p:spPr>
          <a:xfrm>
            <a:off x="7243049" y="4644768"/>
            <a:ext cx="1361690" cy="2861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53AC38-E73E-4500-84AB-977C461EDB8E}"/>
              </a:ext>
            </a:extLst>
          </p:cNvPr>
          <p:cNvSpPr txBox="1"/>
          <p:nvPr/>
        </p:nvSpPr>
        <p:spPr>
          <a:xfrm>
            <a:off x="7243048" y="4644767"/>
            <a:ext cx="1619598" cy="286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myglobal</a:t>
            </a:r>
            <a:r>
              <a:rPr lang="ko-KR" altLang="en-US" sz="1200"/>
              <a:t>값 출력</a:t>
            </a:r>
          </a:p>
        </p:txBody>
      </p:sp>
    </p:spTree>
    <p:extLst>
      <p:ext uri="{BB962C8B-B14F-4D97-AF65-F5344CB8AC3E}">
        <p14:creationId xmlns:p14="http://schemas.microsoft.com/office/powerpoint/2010/main" val="132318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96145" y="493728"/>
            <a:ext cx="11375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2) </a:t>
            </a:r>
            <a:r>
              <a:rPr lang="ko-KR" altLang="en-US" sz="20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연습문제 </a:t>
            </a:r>
            <a:r>
              <a:rPr lang="en-US" altLang="ko-KR" sz="20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#4.9 </a:t>
            </a:r>
            <a:r>
              <a:rPr lang="ko-KR" altLang="en-US" sz="20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프로그램 명령 순서를 다음과 같이 바꾼후 실행해보고그 수행 결과를설명하시오</a:t>
            </a:r>
            <a:endParaRPr lang="ko-KR" altLang="en-US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B0F662C-BA99-4660-8F68-93AFBE2C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8" y="1671275"/>
            <a:ext cx="6067495" cy="95213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93CDDC-AAF9-4E91-A7CF-47FFC5AD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488"/>
              </p:ext>
            </p:extLst>
          </p:nvPr>
        </p:nvGraphicFramePr>
        <p:xfrm>
          <a:off x="1051238" y="4720517"/>
          <a:ext cx="506027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96">
                  <a:extLst>
                    <a:ext uri="{9D8B030D-6E8A-4147-A177-3AD203B41FA5}">
                      <a16:colId xmlns:a16="http://schemas.microsoft.com/office/drawing/2014/main" val="2556519578"/>
                    </a:ext>
                  </a:extLst>
                </a:gridCol>
                <a:gridCol w="1445793">
                  <a:extLst>
                    <a:ext uri="{9D8B030D-6E8A-4147-A177-3AD203B41FA5}">
                      <a16:colId xmlns:a16="http://schemas.microsoft.com/office/drawing/2014/main" val="4044468586"/>
                    </a:ext>
                  </a:extLst>
                </a:gridCol>
                <a:gridCol w="722896">
                  <a:extLst>
                    <a:ext uri="{9D8B030D-6E8A-4147-A177-3AD203B41FA5}">
                      <a16:colId xmlns:a16="http://schemas.microsoft.com/office/drawing/2014/main" val="1664402221"/>
                    </a:ext>
                  </a:extLst>
                </a:gridCol>
                <a:gridCol w="1445793">
                  <a:extLst>
                    <a:ext uri="{9D8B030D-6E8A-4147-A177-3AD203B41FA5}">
                      <a16:colId xmlns:a16="http://schemas.microsoft.com/office/drawing/2014/main" val="1042253579"/>
                    </a:ext>
                  </a:extLst>
                </a:gridCol>
                <a:gridCol w="722896">
                  <a:extLst>
                    <a:ext uri="{9D8B030D-6E8A-4147-A177-3AD203B41FA5}">
                      <a16:colId xmlns:a16="http://schemas.microsoft.com/office/drawing/2014/main" val="38393719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main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Sleep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 Sleep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8929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C8236BD-2046-4868-A433-C9A176247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977"/>
              </p:ext>
            </p:extLst>
          </p:nvPr>
        </p:nvGraphicFramePr>
        <p:xfrm>
          <a:off x="1426217" y="5824706"/>
          <a:ext cx="5060274" cy="45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2896">
                  <a:extLst>
                    <a:ext uri="{9D8B030D-6E8A-4147-A177-3AD203B41FA5}">
                      <a16:colId xmlns:a16="http://schemas.microsoft.com/office/drawing/2014/main" val="2556519578"/>
                    </a:ext>
                  </a:extLst>
                </a:gridCol>
                <a:gridCol w="1445793">
                  <a:extLst>
                    <a:ext uri="{9D8B030D-6E8A-4147-A177-3AD203B41FA5}">
                      <a16:colId xmlns:a16="http://schemas.microsoft.com/office/drawing/2014/main" val="4044468586"/>
                    </a:ext>
                  </a:extLst>
                </a:gridCol>
                <a:gridCol w="722896">
                  <a:extLst>
                    <a:ext uri="{9D8B030D-6E8A-4147-A177-3AD203B41FA5}">
                      <a16:colId xmlns:a16="http://schemas.microsoft.com/office/drawing/2014/main" val="1664402221"/>
                    </a:ext>
                  </a:extLst>
                </a:gridCol>
                <a:gridCol w="1445793">
                  <a:extLst>
                    <a:ext uri="{9D8B030D-6E8A-4147-A177-3AD203B41FA5}">
                      <a16:colId xmlns:a16="http://schemas.microsoft.com/office/drawing/2014/main" val="1042253579"/>
                    </a:ext>
                  </a:extLst>
                </a:gridCol>
                <a:gridCol w="722896">
                  <a:extLst>
                    <a:ext uri="{9D8B030D-6E8A-4147-A177-3AD203B41FA5}">
                      <a16:colId xmlns:a16="http://schemas.microsoft.com/office/drawing/2014/main" val="38393719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thread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Sleep(1)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My</a:t>
                      </a:r>
                    </a:p>
                    <a:p>
                      <a:pPr latinLnBrk="1"/>
                      <a:r>
                        <a:rPr lang="en-US" altLang="ko-KR" sz="1200" dirty="0"/>
                        <a:t>thread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Sleep(1)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My</a:t>
                      </a:r>
                    </a:p>
                    <a:p>
                      <a:pPr latinLnBrk="1"/>
                      <a:r>
                        <a:rPr lang="en-US" altLang="ko-KR" sz="1200"/>
                        <a:t>thread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892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0F7440-BA24-4F35-A000-6126F9726F98}"/>
              </a:ext>
            </a:extLst>
          </p:cNvPr>
          <p:cNvSpPr txBox="1"/>
          <p:nvPr/>
        </p:nvSpPr>
        <p:spPr>
          <a:xfrm>
            <a:off x="1024925" y="5131539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O “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026E2-9D62-4E5D-B9A1-BE9BCD39E31F}"/>
              </a:ext>
            </a:extLst>
          </p:cNvPr>
          <p:cNvSpPr txBox="1"/>
          <p:nvPr/>
        </p:nvSpPr>
        <p:spPr>
          <a:xfrm>
            <a:off x="3238105" y="5177717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O “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0C853-8767-46C2-9EEA-F565DD5E5E4C}"/>
              </a:ext>
            </a:extLst>
          </p:cNvPr>
          <p:cNvSpPr txBox="1"/>
          <p:nvPr/>
        </p:nvSpPr>
        <p:spPr>
          <a:xfrm>
            <a:off x="1517258" y="6286683"/>
            <a:ext cx="73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. 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3D9502-8B2D-45C6-83BD-EA6096443B33}"/>
              </a:ext>
            </a:extLst>
          </p:cNvPr>
          <p:cNvSpPr txBox="1"/>
          <p:nvPr/>
        </p:nvSpPr>
        <p:spPr>
          <a:xfrm>
            <a:off x="3658257" y="6253749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. “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C1C0D2-0B81-4773-A97C-FA815E60AE48}"/>
              </a:ext>
            </a:extLst>
          </p:cNvPr>
          <p:cNvSpPr/>
          <p:nvPr/>
        </p:nvSpPr>
        <p:spPr>
          <a:xfrm>
            <a:off x="6103365" y="4732035"/>
            <a:ext cx="1464632" cy="4242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Sleep(1)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BDFA84-4F10-483E-BF7C-2158B5882FC6}"/>
              </a:ext>
            </a:extLst>
          </p:cNvPr>
          <p:cNvSpPr/>
          <p:nvPr/>
        </p:nvSpPr>
        <p:spPr>
          <a:xfrm>
            <a:off x="8366647" y="4732035"/>
            <a:ext cx="1464632" cy="4242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Sleep(1)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210643-4135-4B5D-A749-7442549CAA66}"/>
              </a:ext>
            </a:extLst>
          </p:cNvPr>
          <p:cNvSpPr/>
          <p:nvPr/>
        </p:nvSpPr>
        <p:spPr>
          <a:xfrm>
            <a:off x="7567997" y="4732035"/>
            <a:ext cx="798650" cy="41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en-US" altLang="ko-KR" b="1"/>
              <a:t>main</a:t>
            </a:r>
            <a:endParaRPr lang="ko-KR" altLang="en-US" b="1"/>
          </a:p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C103BF-0A80-4B31-9D03-438B01CAE8ED}"/>
              </a:ext>
            </a:extLst>
          </p:cNvPr>
          <p:cNvSpPr/>
          <p:nvPr/>
        </p:nvSpPr>
        <p:spPr>
          <a:xfrm>
            <a:off x="9831279" y="4732035"/>
            <a:ext cx="798650" cy="41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en-US" altLang="ko-KR" b="1"/>
              <a:t>…</a:t>
            </a:r>
            <a:endParaRPr lang="ko-KR" altLang="en-US" b="1"/>
          </a:p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E9B5BE-179B-4AF7-B2A5-E158A77117E8}"/>
              </a:ext>
            </a:extLst>
          </p:cNvPr>
          <p:cNvSpPr/>
          <p:nvPr/>
        </p:nvSpPr>
        <p:spPr>
          <a:xfrm>
            <a:off x="6488438" y="5815419"/>
            <a:ext cx="1464632" cy="4242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Sleep(1)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60DA3F-5E28-4775-99BE-2031F367C716}"/>
              </a:ext>
            </a:extLst>
          </p:cNvPr>
          <p:cNvSpPr/>
          <p:nvPr/>
        </p:nvSpPr>
        <p:spPr>
          <a:xfrm>
            <a:off x="8751720" y="5815419"/>
            <a:ext cx="1464632" cy="4242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Sleep(1)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749964-0A98-4118-A90C-6F8F77329E4E}"/>
              </a:ext>
            </a:extLst>
          </p:cNvPr>
          <p:cNvSpPr/>
          <p:nvPr/>
        </p:nvSpPr>
        <p:spPr>
          <a:xfrm>
            <a:off x="7953070" y="5815419"/>
            <a:ext cx="798650" cy="412748"/>
          </a:xfrm>
          <a:prstGeom prst="rect">
            <a:avLst/>
          </a:prstGeom>
          <a:solidFill>
            <a:srgbClr val="6EB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  <a:p>
            <a:r>
              <a:rPr lang="en-US" altLang="ko-KR" sz="1200" b="1"/>
              <a:t>My</a:t>
            </a:r>
          </a:p>
          <a:p>
            <a:r>
              <a:rPr lang="en-US" altLang="ko-KR" sz="1200" b="1"/>
              <a:t>thread</a:t>
            </a:r>
            <a:endParaRPr lang="ko-KR" altLang="en-US" sz="1200" b="1"/>
          </a:p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69E601-F6D9-49D6-88D1-C3B6882CF246}"/>
              </a:ext>
            </a:extLst>
          </p:cNvPr>
          <p:cNvSpPr/>
          <p:nvPr/>
        </p:nvSpPr>
        <p:spPr>
          <a:xfrm>
            <a:off x="10216352" y="5815419"/>
            <a:ext cx="798650" cy="412748"/>
          </a:xfrm>
          <a:prstGeom prst="rect">
            <a:avLst/>
          </a:prstGeom>
          <a:solidFill>
            <a:srgbClr val="6EB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en-US" altLang="ko-KR" b="1"/>
              <a:t>…</a:t>
            </a:r>
            <a:endParaRPr lang="ko-KR" altLang="en-US" b="1"/>
          </a:p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4F14BA-D990-408B-AE22-0C319359836B}"/>
              </a:ext>
            </a:extLst>
          </p:cNvPr>
          <p:cNvSpPr txBox="1"/>
          <p:nvPr/>
        </p:nvSpPr>
        <p:spPr>
          <a:xfrm>
            <a:off x="7564062" y="5203910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O “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54499D-6D5D-439F-B7E3-3FCFC1A1375D}"/>
              </a:ext>
            </a:extLst>
          </p:cNvPr>
          <p:cNvSpPr txBox="1"/>
          <p:nvPr/>
        </p:nvSpPr>
        <p:spPr>
          <a:xfrm>
            <a:off x="5331765" y="5203910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O “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1B5941-D93A-422D-A520-971E8A43CC10}"/>
              </a:ext>
            </a:extLst>
          </p:cNvPr>
          <p:cNvSpPr txBox="1"/>
          <p:nvPr/>
        </p:nvSpPr>
        <p:spPr>
          <a:xfrm>
            <a:off x="5765551" y="6239685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. “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D878DF-CCCF-47BC-8CDA-346217ECA717}"/>
              </a:ext>
            </a:extLst>
          </p:cNvPr>
          <p:cNvSpPr txBox="1"/>
          <p:nvPr/>
        </p:nvSpPr>
        <p:spPr>
          <a:xfrm>
            <a:off x="7949135" y="6239685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. “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68BD50-7794-460A-B601-881DC0F7692F}"/>
              </a:ext>
            </a:extLst>
          </p:cNvPr>
          <p:cNvSpPr txBox="1"/>
          <p:nvPr/>
        </p:nvSpPr>
        <p:spPr>
          <a:xfrm>
            <a:off x="894431" y="4477302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1</a:t>
            </a:r>
            <a:endParaRPr lang="ko-KR" altLang="en-US"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030A6B-6FAE-4EB2-B4FE-42274CE36961}"/>
              </a:ext>
            </a:extLst>
          </p:cNvPr>
          <p:cNvSpPr txBox="1"/>
          <p:nvPr/>
        </p:nvSpPr>
        <p:spPr>
          <a:xfrm>
            <a:off x="1283088" y="5543974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2</a:t>
            </a:r>
            <a:endParaRPr lang="ko-KR" altLang="en-US" sz="1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B1EA24-AC1C-49F7-B2C1-BD0DC705CF2F}"/>
              </a:ext>
            </a:extLst>
          </p:cNvPr>
          <p:cNvSpPr txBox="1"/>
          <p:nvPr/>
        </p:nvSpPr>
        <p:spPr>
          <a:xfrm>
            <a:off x="3149566" y="4465645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3</a:t>
            </a:r>
            <a:endParaRPr lang="ko-KR" altLang="en-US" sz="1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8656D5-A486-4D80-9FDE-B94BFD029E28}"/>
              </a:ext>
            </a:extLst>
          </p:cNvPr>
          <p:cNvSpPr txBox="1"/>
          <p:nvPr/>
        </p:nvSpPr>
        <p:spPr>
          <a:xfrm>
            <a:off x="3481181" y="5552938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4</a:t>
            </a:r>
            <a:endParaRPr lang="ko-KR" altLang="en-US" sz="1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4FBABB-0087-463A-A4E5-368F2C3D76C9}"/>
              </a:ext>
            </a:extLst>
          </p:cNvPr>
          <p:cNvSpPr txBox="1"/>
          <p:nvPr/>
        </p:nvSpPr>
        <p:spPr>
          <a:xfrm>
            <a:off x="847849" y="4477302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1</a:t>
            </a:r>
            <a:endParaRPr lang="ko-KR" altLang="en-US" sz="1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51F82E-5D6D-4B70-885F-C31B9198FB18}"/>
              </a:ext>
            </a:extLst>
          </p:cNvPr>
          <p:cNvSpPr txBox="1"/>
          <p:nvPr/>
        </p:nvSpPr>
        <p:spPr>
          <a:xfrm>
            <a:off x="9727317" y="4493017"/>
            <a:ext cx="110480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39</a:t>
            </a:r>
            <a:endParaRPr lang="ko-KR" alt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A28427-0EDB-4CEE-B601-609537A25BEC}"/>
              </a:ext>
            </a:extLst>
          </p:cNvPr>
          <p:cNvSpPr txBox="1"/>
          <p:nvPr/>
        </p:nvSpPr>
        <p:spPr>
          <a:xfrm>
            <a:off x="7899033" y="5552938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8</a:t>
            </a:r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B7790-9A1D-4B8A-A427-0A3CF262004A}"/>
              </a:ext>
            </a:extLst>
          </p:cNvPr>
          <p:cNvSpPr txBox="1"/>
          <p:nvPr/>
        </p:nvSpPr>
        <p:spPr>
          <a:xfrm>
            <a:off x="7527408" y="4477302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7</a:t>
            </a:r>
            <a:endParaRPr lang="ko-KR" altLang="en-US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1DA922-5D42-4BB1-8FF8-B9C70677BC24}"/>
              </a:ext>
            </a:extLst>
          </p:cNvPr>
          <p:cNvSpPr txBox="1"/>
          <p:nvPr/>
        </p:nvSpPr>
        <p:spPr>
          <a:xfrm>
            <a:off x="5644519" y="5578486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6</a:t>
            </a:r>
            <a:endParaRPr lang="ko-KR" altLang="en-US" sz="1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24FF36-0C7C-4DE8-946F-77A40BCAD8D4}"/>
              </a:ext>
            </a:extLst>
          </p:cNvPr>
          <p:cNvSpPr txBox="1"/>
          <p:nvPr/>
        </p:nvSpPr>
        <p:spPr>
          <a:xfrm>
            <a:off x="5243226" y="4488820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5</a:t>
            </a:r>
            <a:endParaRPr lang="ko-KR" altLang="en-US" sz="1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1BEB1-B22A-4BAB-BE5E-0CCABEF368A3}"/>
              </a:ext>
            </a:extLst>
          </p:cNvPr>
          <p:cNvSpPr txBox="1"/>
          <p:nvPr/>
        </p:nvSpPr>
        <p:spPr>
          <a:xfrm>
            <a:off x="10153547" y="5578486"/>
            <a:ext cx="110480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Myglobal = 40</a:t>
            </a:r>
            <a:endParaRPr lang="ko-KR" altLang="en-US" sz="1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63EC6F-35E7-4A7C-A7AB-E2EC726B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447" y="1606954"/>
            <a:ext cx="3153316" cy="224689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1D0E5B1-EAB2-4E49-A5C3-592D5F47B7DD}"/>
              </a:ext>
            </a:extLst>
          </p:cNvPr>
          <p:cNvSpPr txBox="1"/>
          <p:nvPr/>
        </p:nvSpPr>
        <p:spPr>
          <a:xfrm>
            <a:off x="296145" y="1180393"/>
            <a:ext cx="17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바뀐 실행결과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4DB0C0-685C-4038-8CA2-C7D7BF6A31C8}"/>
              </a:ext>
            </a:extLst>
          </p:cNvPr>
          <p:cNvSpPr txBox="1"/>
          <p:nvPr/>
        </p:nvSpPr>
        <p:spPr>
          <a:xfrm>
            <a:off x="296145" y="4119488"/>
            <a:ext cx="17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바뀐 동작 원리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7EF3F-6663-4989-ABE3-BA0CF179C3B7}"/>
              </a:ext>
            </a:extLst>
          </p:cNvPr>
          <p:cNvSpPr txBox="1"/>
          <p:nvPr/>
        </p:nvSpPr>
        <p:spPr>
          <a:xfrm>
            <a:off x="6453433" y="1214290"/>
            <a:ext cx="17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변경점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3BDF269-5D82-42C7-BC43-7CB2AEA15ABF}"/>
              </a:ext>
            </a:extLst>
          </p:cNvPr>
          <p:cNvCxnSpPr>
            <a:cxnSpLocks/>
          </p:cNvCxnSpPr>
          <p:nvPr/>
        </p:nvCxnSpPr>
        <p:spPr>
          <a:xfrm flipH="1">
            <a:off x="9432390" y="2521593"/>
            <a:ext cx="7839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1D69C3F-B927-4687-8E77-67C1E6BF91FF}"/>
              </a:ext>
            </a:extLst>
          </p:cNvPr>
          <p:cNvCxnSpPr>
            <a:cxnSpLocks/>
          </p:cNvCxnSpPr>
          <p:nvPr/>
        </p:nvCxnSpPr>
        <p:spPr>
          <a:xfrm>
            <a:off x="10216352" y="2507306"/>
            <a:ext cx="14252" cy="712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1AE8307-F298-4092-AD66-D7EA7CF7074B}"/>
              </a:ext>
            </a:extLst>
          </p:cNvPr>
          <p:cNvCxnSpPr>
            <a:cxnSpLocks/>
          </p:cNvCxnSpPr>
          <p:nvPr/>
        </p:nvCxnSpPr>
        <p:spPr>
          <a:xfrm flipH="1">
            <a:off x="9441210" y="3219850"/>
            <a:ext cx="7751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1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96144" y="493728"/>
            <a:ext cx="1159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3) thread2.c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기반으로 하나의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CPU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에서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 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쓰레드를 동시에 실행하면서 실행 순서를 서로 정하면서 ‘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1’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‘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2’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총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회 출력하는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thread3.c 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프로그램을 작성해보시오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425098" y="1116765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5922E8-79CD-41AA-965A-2A2C01BD0C8E}"/>
              </a:ext>
            </a:extLst>
          </p:cNvPr>
          <p:cNvSpPr/>
          <p:nvPr/>
        </p:nvSpPr>
        <p:spPr>
          <a:xfrm>
            <a:off x="1414653" y="4079704"/>
            <a:ext cx="1140768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</a:t>
            </a:r>
            <a:r>
              <a:rPr lang="en-US" altLang="ko-KR" sz="1600">
                <a:solidFill>
                  <a:schemeClr val="tx1"/>
                </a:solidFill>
              </a:rPr>
              <a:t>ain</a:t>
            </a:r>
            <a:r>
              <a:rPr lang="ko-KR" altLang="en-US" sz="1600" dirty="0">
                <a:solidFill>
                  <a:schemeClr val="tx1"/>
                </a:solidFill>
              </a:rPr>
              <a:t>함수 실행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4F3665-1622-4FB1-98C4-413392437382}"/>
              </a:ext>
            </a:extLst>
          </p:cNvPr>
          <p:cNvSpPr/>
          <p:nvPr/>
        </p:nvSpPr>
        <p:spPr>
          <a:xfrm>
            <a:off x="3410045" y="2847618"/>
            <a:ext cx="2088232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쓰레드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</a:t>
            </a:r>
            <a:r>
              <a:rPr lang="en-US" altLang="ko-KR" sz="1400">
                <a:solidFill>
                  <a:schemeClr val="tx1"/>
                </a:solidFill>
              </a:rPr>
              <a:t>or </a:t>
            </a:r>
            <a:r>
              <a:rPr lang="ko-KR" altLang="en-US" sz="1400" dirty="0" err="1">
                <a:solidFill>
                  <a:schemeClr val="tx1"/>
                </a:solidFill>
              </a:rPr>
              <a:t>반복문</a:t>
            </a:r>
            <a:r>
              <a:rPr lang="ko-KR" altLang="en-US" sz="1400" dirty="0">
                <a:solidFill>
                  <a:schemeClr val="tx1"/>
                </a:solidFill>
              </a:rPr>
              <a:t> 시작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9F7898-29C8-4F50-8A13-77CB7F74E638}"/>
              </a:ext>
            </a:extLst>
          </p:cNvPr>
          <p:cNvSpPr/>
          <p:nvPr/>
        </p:nvSpPr>
        <p:spPr>
          <a:xfrm>
            <a:off x="3410045" y="4079704"/>
            <a:ext cx="2088232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</a:t>
            </a:r>
            <a:r>
              <a:rPr lang="en-US" altLang="ko-KR" sz="1400">
                <a:solidFill>
                  <a:schemeClr val="tx1"/>
                </a:solidFill>
              </a:rPr>
              <a:t>or </a:t>
            </a:r>
            <a:r>
              <a:rPr lang="ko-KR" altLang="en-US" sz="1400" err="1">
                <a:solidFill>
                  <a:schemeClr val="tx1"/>
                </a:solidFill>
              </a:rPr>
              <a:t>반복문</a:t>
            </a:r>
            <a:r>
              <a:rPr lang="ko-KR" altLang="en-US" sz="1400">
                <a:solidFill>
                  <a:schemeClr val="tx1"/>
                </a:solidFill>
              </a:rPr>
              <a:t> 시작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B42E729-C50E-4D4C-B463-1C0A97435D2A}"/>
              </a:ext>
            </a:extLst>
          </p:cNvPr>
          <p:cNvSpPr/>
          <p:nvPr/>
        </p:nvSpPr>
        <p:spPr>
          <a:xfrm>
            <a:off x="3408829" y="5393898"/>
            <a:ext cx="2088232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If(run_now==1)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CB72550-2F16-4B7E-BA2A-916E384785B9}"/>
              </a:ext>
            </a:extLst>
          </p:cNvPr>
          <p:cNvSpPr/>
          <p:nvPr/>
        </p:nvSpPr>
        <p:spPr>
          <a:xfrm>
            <a:off x="3410045" y="1508049"/>
            <a:ext cx="2088232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If(run_now==2)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164319-A892-42BB-9E0E-557FA38D1903}"/>
              </a:ext>
            </a:extLst>
          </p:cNvPr>
          <p:cNvSpPr/>
          <p:nvPr/>
        </p:nvSpPr>
        <p:spPr>
          <a:xfrm>
            <a:off x="6895940" y="4091573"/>
            <a:ext cx="1353345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쓰레드 종료까지 대기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BEECF3-C4D8-42A1-A89E-602286DFC089}"/>
              </a:ext>
            </a:extLst>
          </p:cNvPr>
          <p:cNvSpPr/>
          <p:nvPr/>
        </p:nvSpPr>
        <p:spPr>
          <a:xfrm>
            <a:off x="9748562" y="4079704"/>
            <a:ext cx="1656186" cy="58084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정상 종료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EEFAAB2-9D60-4228-8182-EEC52D75D2B0}"/>
              </a:ext>
            </a:extLst>
          </p:cNvPr>
          <p:cNvCxnSpPr/>
          <p:nvPr/>
        </p:nvCxnSpPr>
        <p:spPr>
          <a:xfrm>
            <a:off x="2555421" y="4367736"/>
            <a:ext cx="854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D3E20E1-1892-4609-A356-5A1C223D835C}"/>
              </a:ext>
            </a:extLst>
          </p:cNvPr>
          <p:cNvCxnSpPr/>
          <p:nvPr/>
        </p:nvCxnSpPr>
        <p:spPr>
          <a:xfrm flipV="1">
            <a:off x="2977997" y="3143600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EFEAF3-4960-4027-8710-F7CBBB61CBB2}"/>
              </a:ext>
            </a:extLst>
          </p:cNvPr>
          <p:cNvCxnSpPr/>
          <p:nvPr/>
        </p:nvCxnSpPr>
        <p:spPr>
          <a:xfrm>
            <a:off x="2977997" y="314360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460DF7A-4907-45CF-B099-6D3B9D8D9803}"/>
              </a:ext>
            </a:extLst>
          </p:cNvPr>
          <p:cNvCxnSpPr>
            <a:cxnSpLocks/>
          </p:cNvCxnSpPr>
          <p:nvPr/>
        </p:nvCxnSpPr>
        <p:spPr>
          <a:xfrm flipV="1">
            <a:off x="4454161" y="2143414"/>
            <a:ext cx="1" cy="62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BAD3DA7-24BA-46B4-9FE2-AF4CCB8DB99D}"/>
              </a:ext>
            </a:extLst>
          </p:cNvPr>
          <p:cNvCxnSpPr/>
          <p:nvPr/>
        </p:nvCxnSpPr>
        <p:spPr>
          <a:xfrm>
            <a:off x="5669521" y="1796081"/>
            <a:ext cx="84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43821EB-5030-42B3-B14B-31086D0FBB1C}"/>
              </a:ext>
            </a:extLst>
          </p:cNvPr>
          <p:cNvSpPr txBox="1"/>
          <p:nvPr/>
        </p:nvSpPr>
        <p:spPr>
          <a:xfrm>
            <a:off x="714395" y="1611659"/>
            <a:ext cx="17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흐름도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EDCDF68-394C-4B09-9561-EEC6C959342B}"/>
              </a:ext>
            </a:extLst>
          </p:cNvPr>
          <p:cNvCxnSpPr>
            <a:cxnSpLocks/>
          </p:cNvCxnSpPr>
          <p:nvPr/>
        </p:nvCxnSpPr>
        <p:spPr>
          <a:xfrm>
            <a:off x="4452945" y="4702733"/>
            <a:ext cx="0" cy="60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F9A746D-7246-4A9A-B69F-C72D0D0C1B52}"/>
              </a:ext>
            </a:extLst>
          </p:cNvPr>
          <p:cNvSpPr txBox="1"/>
          <p:nvPr/>
        </p:nvSpPr>
        <p:spPr>
          <a:xfrm>
            <a:off x="5904081" y="1406385"/>
            <a:ext cx="433753" cy="37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663A610-51F7-4F03-8C88-4C36DE7F2819}"/>
              </a:ext>
            </a:extLst>
          </p:cNvPr>
          <p:cNvSpPr/>
          <p:nvPr/>
        </p:nvSpPr>
        <p:spPr>
          <a:xfrm>
            <a:off x="6602955" y="1497988"/>
            <a:ext cx="1353345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“ 2 “</a:t>
            </a:r>
            <a:r>
              <a:rPr lang="ko-KR" altLang="en-US" sz="1400">
                <a:solidFill>
                  <a:schemeClr val="tx1"/>
                </a:solidFill>
              </a:rPr>
              <a:t> 출력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run_now=1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2F1828E-9865-4AA1-8F53-4C13AABDCAC3}"/>
              </a:ext>
            </a:extLst>
          </p:cNvPr>
          <p:cNvCxnSpPr>
            <a:cxnSpLocks/>
          </p:cNvCxnSpPr>
          <p:nvPr/>
        </p:nvCxnSpPr>
        <p:spPr>
          <a:xfrm flipV="1">
            <a:off x="4859965" y="4695645"/>
            <a:ext cx="1" cy="62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A3A9F23-173F-405A-8549-C2B601F36867}"/>
              </a:ext>
            </a:extLst>
          </p:cNvPr>
          <p:cNvCxnSpPr>
            <a:cxnSpLocks/>
          </p:cNvCxnSpPr>
          <p:nvPr/>
        </p:nvCxnSpPr>
        <p:spPr>
          <a:xfrm>
            <a:off x="4859965" y="2143414"/>
            <a:ext cx="0" cy="60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F321CD6-1916-40EF-85C8-1F729DBAE703}"/>
              </a:ext>
            </a:extLst>
          </p:cNvPr>
          <p:cNvSpPr txBox="1"/>
          <p:nvPr/>
        </p:nvSpPr>
        <p:spPr>
          <a:xfrm>
            <a:off x="4886133" y="2250909"/>
            <a:ext cx="433753" cy="37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F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C72ED1-1FA4-47B0-AAC9-D898E2AE79E9}"/>
              </a:ext>
            </a:extLst>
          </p:cNvPr>
          <p:cNvSpPr txBox="1"/>
          <p:nvPr/>
        </p:nvSpPr>
        <p:spPr>
          <a:xfrm>
            <a:off x="4836849" y="4851466"/>
            <a:ext cx="433753" cy="37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F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AD05BE5-0401-402D-A99E-B778C6E49B5A}"/>
              </a:ext>
            </a:extLst>
          </p:cNvPr>
          <p:cNvCxnSpPr>
            <a:cxnSpLocks/>
          </p:cNvCxnSpPr>
          <p:nvPr/>
        </p:nvCxnSpPr>
        <p:spPr>
          <a:xfrm>
            <a:off x="5547940" y="4367736"/>
            <a:ext cx="129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67F5622-A06E-4583-AFDB-13E8E2707B06}"/>
              </a:ext>
            </a:extLst>
          </p:cNvPr>
          <p:cNvCxnSpPr>
            <a:cxnSpLocks/>
          </p:cNvCxnSpPr>
          <p:nvPr/>
        </p:nvCxnSpPr>
        <p:spPr>
          <a:xfrm>
            <a:off x="8349755" y="4379605"/>
            <a:ext cx="129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08419DA-2D63-4122-8591-9C2A8D1FB0DC}"/>
              </a:ext>
            </a:extLst>
          </p:cNvPr>
          <p:cNvCxnSpPr/>
          <p:nvPr/>
        </p:nvCxnSpPr>
        <p:spPr>
          <a:xfrm>
            <a:off x="5669521" y="5704283"/>
            <a:ext cx="84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4F85251-7F90-4129-9DF1-17C4F6E4E546}"/>
              </a:ext>
            </a:extLst>
          </p:cNvPr>
          <p:cNvSpPr txBox="1"/>
          <p:nvPr/>
        </p:nvSpPr>
        <p:spPr>
          <a:xfrm>
            <a:off x="5904081" y="5314587"/>
            <a:ext cx="433753" cy="37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B6CFE47-8187-4148-B325-EF4F8C89CC07}"/>
              </a:ext>
            </a:extLst>
          </p:cNvPr>
          <p:cNvSpPr/>
          <p:nvPr/>
        </p:nvSpPr>
        <p:spPr>
          <a:xfrm>
            <a:off x="6602955" y="5406190"/>
            <a:ext cx="1353345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“ 1 “</a:t>
            </a:r>
            <a:r>
              <a:rPr lang="ko-KR" altLang="en-US" sz="1400">
                <a:solidFill>
                  <a:schemeClr val="tx1"/>
                </a:solidFill>
              </a:rPr>
              <a:t> 출력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run_now=2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1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96144" y="493728"/>
            <a:ext cx="1159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3) thread2.c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기반으로 하나의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CPU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에서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 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쓰레드를 동시에 실행하면서 실행 순서를 서로 정하면서 ‘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1’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‘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2’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총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회 출력하는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thread3.c 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프로그램을 작성해보시오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415395" y="1140059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396D522-A029-4949-9F76-96AAB127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5" y="1530960"/>
            <a:ext cx="4370112" cy="33223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9FF8784-558E-40A5-9E39-B9990E9AAC59}"/>
              </a:ext>
            </a:extLst>
          </p:cNvPr>
          <p:cNvSpPr/>
          <p:nvPr/>
        </p:nvSpPr>
        <p:spPr>
          <a:xfrm>
            <a:off x="5594195" y="1493503"/>
            <a:ext cx="1491118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재진입성 정상 작동 확인 옵션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383991-EB46-4F11-8CE8-11211DC5A8B6}"/>
              </a:ext>
            </a:extLst>
          </p:cNvPr>
          <p:cNvSpPr/>
          <p:nvPr/>
        </p:nvSpPr>
        <p:spPr>
          <a:xfrm>
            <a:off x="5594195" y="2434924"/>
            <a:ext cx="1353345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</a:t>
            </a:r>
            <a:r>
              <a:rPr lang="ko-KR" altLang="en-US" sz="1400">
                <a:solidFill>
                  <a:schemeClr val="tx1"/>
                </a:solidFill>
              </a:rPr>
              <a:t>과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  <a:r>
              <a:rPr lang="ko-KR" altLang="en-US" sz="1400">
                <a:solidFill>
                  <a:schemeClr val="tx1"/>
                </a:solidFill>
              </a:rPr>
              <a:t>가 하나씩 출력되고있다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F0624B-7D73-45C0-85D3-F14E7AB776CC}"/>
              </a:ext>
            </a:extLst>
          </p:cNvPr>
          <p:cNvCxnSpPr>
            <a:cxnSpLocks/>
          </p:cNvCxnSpPr>
          <p:nvPr/>
        </p:nvCxnSpPr>
        <p:spPr>
          <a:xfrm flipV="1">
            <a:off x="1693984" y="1781535"/>
            <a:ext cx="3757247" cy="674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892F77-149B-456D-80C5-BD5B4D1F3C69}"/>
              </a:ext>
            </a:extLst>
          </p:cNvPr>
          <p:cNvCxnSpPr>
            <a:cxnSpLocks/>
          </p:cNvCxnSpPr>
          <p:nvPr/>
        </p:nvCxnSpPr>
        <p:spPr>
          <a:xfrm>
            <a:off x="2737337" y="2031640"/>
            <a:ext cx="2713894" cy="5003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07684B-1D8D-4401-BD74-0D64B89C32E1}"/>
              </a:ext>
            </a:extLst>
          </p:cNvPr>
          <p:cNvSpPr/>
          <p:nvPr/>
        </p:nvSpPr>
        <p:spPr>
          <a:xfrm>
            <a:off x="1693984" y="5208954"/>
            <a:ext cx="1464632" cy="4242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Sleep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D1E7AC-9292-481A-80A4-C448077DCB8C}"/>
              </a:ext>
            </a:extLst>
          </p:cNvPr>
          <p:cNvSpPr/>
          <p:nvPr/>
        </p:nvSpPr>
        <p:spPr>
          <a:xfrm>
            <a:off x="3957266" y="5208954"/>
            <a:ext cx="1464632" cy="4242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Sleep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4945AC-6BEE-4AA1-A0B8-53E8517E1967}"/>
              </a:ext>
            </a:extLst>
          </p:cNvPr>
          <p:cNvSpPr/>
          <p:nvPr/>
        </p:nvSpPr>
        <p:spPr>
          <a:xfrm>
            <a:off x="3158616" y="5208954"/>
            <a:ext cx="798650" cy="41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en-US" altLang="ko-KR" b="1"/>
              <a:t>main</a:t>
            </a:r>
            <a:endParaRPr lang="ko-KR" altLang="en-US" b="1"/>
          </a:p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3A0DCB-260E-4EC0-BE51-36C64328BCE1}"/>
              </a:ext>
            </a:extLst>
          </p:cNvPr>
          <p:cNvSpPr/>
          <p:nvPr/>
        </p:nvSpPr>
        <p:spPr>
          <a:xfrm>
            <a:off x="9948462" y="5208954"/>
            <a:ext cx="798650" cy="41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en-US" altLang="ko-KR" b="1"/>
              <a:t>…</a:t>
            </a:r>
            <a:endParaRPr lang="ko-KR" altLang="en-US" b="1"/>
          </a:p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8F094D-402A-4497-81DB-7DBD8A8D7D23}"/>
              </a:ext>
            </a:extLst>
          </p:cNvPr>
          <p:cNvSpPr/>
          <p:nvPr/>
        </p:nvSpPr>
        <p:spPr>
          <a:xfrm>
            <a:off x="2847688" y="6097770"/>
            <a:ext cx="1464632" cy="4242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Sleep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94D45C-B7FD-4A35-A143-C96A20A4DC49}"/>
              </a:ext>
            </a:extLst>
          </p:cNvPr>
          <p:cNvSpPr/>
          <p:nvPr/>
        </p:nvSpPr>
        <p:spPr>
          <a:xfrm>
            <a:off x="5110970" y="6097770"/>
            <a:ext cx="1464632" cy="4242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Sleep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0B7627-D793-4720-9F42-B3DECA389B17}"/>
              </a:ext>
            </a:extLst>
          </p:cNvPr>
          <p:cNvSpPr/>
          <p:nvPr/>
        </p:nvSpPr>
        <p:spPr>
          <a:xfrm>
            <a:off x="4312320" y="6097770"/>
            <a:ext cx="798650" cy="412748"/>
          </a:xfrm>
          <a:prstGeom prst="rect">
            <a:avLst/>
          </a:prstGeom>
          <a:solidFill>
            <a:srgbClr val="6EB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  <a:p>
            <a:r>
              <a:rPr lang="en-US" altLang="ko-KR" sz="1200" b="1"/>
              <a:t>My</a:t>
            </a:r>
          </a:p>
          <a:p>
            <a:r>
              <a:rPr lang="en-US" altLang="ko-KR" sz="1200" b="1"/>
              <a:t>thread</a:t>
            </a:r>
            <a:endParaRPr lang="ko-KR" altLang="en-US" sz="1200" b="1"/>
          </a:p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DC5CAA-A5F3-4C5A-89F1-21604B0E3E6D}"/>
              </a:ext>
            </a:extLst>
          </p:cNvPr>
          <p:cNvSpPr/>
          <p:nvPr/>
        </p:nvSpPr>
        <p:spPr>
          <a:xfrm>
            <a:off x="11085013" y="6109288"/>
            <a:ext cx="798650" cy="412748"/>
          </a:xfrm>
          <a:prstGeom prst="rect">
            <a:avLst/>
          </a:prstGeom>
          <a:solidFill>
            <a:srgbClr val="6EB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en-US" altLang="ko-KR" b="1"/>
              <a:t>…</a:t>
            </a:r>
            <a:endParaRPr lang="ko-KR" altLang="en-US" b="1"/>
          </a:p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BF7F6F-3C26-4BB6-81B0-05ECB2640881}"/>
              </a:ext>
            </a:extLst>
          </p:cNvPr>
          <p:cNvSpPr txBox="1"/>
          <p:nvPr/>
        </p:nvSpPr>
        <p:spPr>
          <a:xfrm>
            <a:off x="3154681" y="5680829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 1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674C2-FE1D-43AE-AB73-33D9AEF992AC}"/>
              </a:ext>
            </a:extLst>
          </p:cNvPr>
          <p:cNvSpPr txBox="1"/>
          <p:nvPr/>
        </p:nvSpPr>
        <p:spPr>
          <a:xfrm>
            <a:off x="4308385" y="6522036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 2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79D8D2-0431-4963-89FD-8555722A0D10}"/>
              </a:ext>
            </a:extLst>
          </p:cNvPr>
          <p:cNvSpPr txBox="1"/>
          <p:nvPr/>
        </p:nvSpPr>
        <p:spPr>
          <a:xfrm>
            <a:off x="819948" y="4955525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run_now=1</a:t>
            </a:r>
            <a:endParaRPr lang="ko-KR" altLang="en-US" sz="10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415995-D5D9-4D4F-B447-C373968DCD88}"/>
              </a:ext>
            </a:extLst>
          </p:cNvPr>
          <p:cNvSpPr/>
          <p:nvPr/>
        </p:nvSpPr>
        <p:spPr>
          <a:xfrm>
            <a:off x="872895" y="5200653"/>
            <a:ext cx="798650" cy="41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en-US" altLang="ko-KR" b="1"/>
              <a:t>main</a:t>
            </a:r>
            <a:endParaRPr lang="ko-KR" altLang="en-US" b="1"/>
          </a:p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899EA5-BC9D-4CE5-9AE4-D0B9AA683BBB}"/>
              </a:ext>
            </a:extLst>
          </p:cNvPr>
          <p:cNvSpPr/>
          <p:nvPr/>
        </p:nvSpPr>
        <p:spPr>
          <a:xfrm>
            <a:off x="2049038" y="6097770"/>
            <a:ext cx="798650" cy="412748"/>
          </a:xfrm>
          <a:prstGeom prst="rect">
            <a:avLst/>
          </a:prstGeom>
          <a:solidFill>
            <a:srgbClr val="6EB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  <a:p>
            <a:r>
              <a:rPr lang="en-US" altLang="ko-KR" sz="1200" b="1"/>
              <a:t>My</a:t>
            </a:r>
          </a:p>
          <a:p>
            <a:r>
              <a:rPr lang="en-US" altLang="ko-KR" sz="1200" b="1"/>
              <a:t>thread</a:t>
            </a:r>
            <a:endParaRPr lang="ko-KR" altLang="en-US" sz="1200" b="1"/>
          </a:p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B3AB8-6134-4641-B6BC-F2F6638AA548}"/>
              </a:ext>
            </a:extLst>
          </p:cNvPr>
          <p:cNvSpPr txBox="1"/>
          <p:nvPr/>
        </p:nvSpPr>
        <p:spPr>
          <a:xfrm>
            <a:off x="1045351" y="5647639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 1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6BFA59-7BA0-454B-A651-22B1C92CFB97}"/>
              </a:ext>
            </a:extLst>
          </p:cNvPr>
          <p:cNvSpPr txBox="1"/>
          <p:nvPr/>
        </p:nvSpPr>
        <p:spPr>
          <a:xfrm>
            <a:off x="2117811" y="6548661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 2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66AC48-45FC-4D85-9EDB-16BD24B2C6FE}"/>
              </a:ext>
            </a:extLst>
          </p:cNvPr>
          <p:cNvSpPr txBox="1"/>
          <p:nvPr/>
        </p:nvSpPr>
        <p:spPr>
          <a:xfrm>
            <a:off x="1955271" y="4955525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run_now=2</a:t>
            </a:r>
            <a:endParaRPr lang="ko-KR" altLang="en-US" sz="1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042F9F-0503-410B-8476-8AF9FA8EB7DB}"/>
              </a:ext>
            </a:extLst>
          </p:cNvPr>
          <p:cNvSpPr/>
          <p:nvPr/>
        </p:nvSpPr>
        <p:spPr>
          <a:xfrm>
            <a:off x="6220548" y="5208954"/>
            <a:ext cx="1464632" cy="4242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Sleep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1DFC38-F193-4D61-83CA-C5D779CFF691}"/>
              </a:ext>
            </a:extLst>
          </p:cNvPr>
          <p:cNvSpPr/>
          <p:nvPr/>
        </p:nvSpPr>
        <p:spPr>
          <a:xfrm>
            <a:off x="5421898" y="5208954"/>
            <a:ext cx="798650" cy="41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en-US" altLang="ko-KR" b="1"/>
              <a:t>main</a:t>
            </a:r>
            <a:endParaRPr lang="ko-KR" altLang="en-US" b="1"/>
          </a:p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1ED233-E0EA-4562-97B3-09560BDA72E1}"/>
              </a:ext>
            </a:extLst>
          </p:cNvPr>
          <p:cNvSpPr txBox="1"/>
          <p:nvPr/>
        </p:nvSpPr>
        <p:spPr>
          <a:xfrm>
            <a:off x="5417963" y="5680829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 1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88D0365-DCB3-4E6E-8B42-53FC74B1C92F}"/>
              </a:ext>
            </a:extLst>
          </p:cNvPr>
          <p:cNvSpPr/>
          <p:nvPr/>
        </p:nvSpPr>
        <p:spPr>
          <a:xfrm>
            <a:off x="8483830" y="5208954"/>
            <a:ext cx="1464632" cy="4242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Sleep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E37719-101E-4E81-80F7-546F29FC7DB8}"/>
              </a:ext>
            </a:extLst>
          </p:cNvPr>
          <p:cNvSpPr/>
          <p:nvPr/>
        </p:nvSpPr>
        <p:spPr>
          <a:xfrm>
            <a:off x="7685180" y="5208954"/>
            <a:ext cx="798650" cy="41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r>
              <a:rPr lang="en-US" altLang="ko-KR" b="1"/>
              <a:t>main</a:t>
            </a:r>
            <a:endParaRPr lang="ko-KR" altLang="en-US" b="1"/>
          </a:p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2BF823-1462-4D49-B2A6-D8E757D33BC3}"/>
              </a:ext>
            </a:extLst>
          </p:cNvPr>
          <p:cNvSpPr txBox="1"/>
          <p:nvPr/>
        </p:nvSpPr>
        <p:spPr>
          <a:xfrm>
            <a:off x="7681245" y="5680829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 1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09ADE6-4724-4792-AF0D-6D2D2B446E54}"/>
              </a:ext>
            </a:extLst>
          </p:cNvPr>
          <p:cNvSpPr/>
          <p:nvPr/>
        </p:nvSpPr>
        <p:spPr>
          <a:xfrm>
            <a:off x="7369846" y="6097770"/>
            <a:ext cx="1464632" cy="4242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Sleep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49354D-79D1-4237-9051-27DB2E480BA3}"/>
              </a:ext>
            </a:extLst>
          </p:cNvPr>
          <p:cNvSpPr/>
          <p:nvPr/>
        </p:nvSpPr>
        <p:spPr>
          <a:xfrm>
            <a:off x="6571196" y="6097770"/>
            <a:ext cx="798650" cy="412748"/>
          </a:xfrm>
          <a:prstGeom prst="rect">
            <a:avLst/>
          </a:prstGeom>
          <a:solidFill>
            <a:srgbClr val="6EB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  <a:p>
            <a:r>
              <a:rPr lang="en-US" altLang="ko-KR" sz="1200" b="1"/>
              <a:t>My</a:t>
            </a:r>
          </a:p>
          <a:p>
            <a:r>
              <a:rPr lang="en-US" altLang="ko-KR" sz="1200" b="1"/>
              <a:t>thread</a:t>
            </a:r>
            <a:endParaRPr lang="ko-KR" altLang="en-US" sz="1200" b="1"/>
          </a:p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7D51C0-369C-4823-A5EF-32B67298E867}"/>
              </a:ext>
            </a:extLst>
          </p:cNvPr>
          <p:cNvSpPr txBox="1"/>
          <p:nvPr/>
        </p:nvSpPr>
        <p:spPr>
          <a:xfrm>
            <a:off x="6567261" y="6522036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 2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BC1857-C6C6-4E6F-A43E-2397A4854965}"/>
              </a:ext>
            </a:extLst>
          </p:cNvPr>
          <p:cNvSpPr/>
          <p:nvPr/>
        </p:nvSpPr>
        <p:spPr>
          <a:xfrm>
            <a:off x="9628722" y="6097770"/>
            <a:ext cx="1464632" cy="4242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Sleep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4EEDA-48A5-4F8C-84FE-6CE6609C80F6}"/>
              </a:ext>
            </a:extLst>
          </p:cNvPr>
          <p:cNvSpPr/>
          <p:nvPr/>
        </p:nvSpPr>
        <p:spPr>
          <a:xfrm>
            <a:off x="8830072" y="6097770"/>
            <a:ext cx="798650" cy="412748"/>
          </a:xfrm>
          <a:prstGeom prst="rect">
            <a:avLst/>
          </a:prstGeom>
          <a:solidFill>
            <a:srgbClr val="6EB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  <a:p>
            <a:r>
              <a:rPr lang="en-US" altLang="ko-KR" sz="1200" b="1"/>
              <a:t>My</a:t>
            </a:r>
          </a:p>
          <a:p>
            <a:r>
              <a:rPr lang="en-US" altLang="ko-KR" sz="1200" b="1"/>
              <a:t>thread</a:t>
            </a:r>
            <a:endParaRPr lang="ko-KR" altLang="en-US" sz="1200" b="1"/>
          </a:p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09B641-555D-4099-A6CE-BC483F623494}"/>
              </a:ext>
            </a:extLst>
          </p:cNvPr>
          <p:cNvSpPr txBox="1"/>
          <p:nvPr/>
        </p:nvSpPr>
        <p:spPr>
          <a:xfrm>
            <a:off x="8826137" y="6522036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 2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C29AAD-C43B-4064-9EB4-AD1E059E5689}"/>
              </a:ext>
            </a:extLst>
          </p:cNvPr>
          <p:cNvSpPr txBox="1"/>
          <p:nvPr/>
        </p:nvSpPr>
        <p:spPr>
          <a:xfrm>
            <a:off x="9944527" y="5669311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 1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9B1E39-8DED-44FE-ABC3-D47553E5A9D0}"/>
              </a:ext>
            </a:extLst>
          </p:cNvPr>
          <p:cNvSpPr txBox="1"/>
          <p:nvPr/>
        </p:nvSpPr>
        <p:spPr>
          <a:xfrm>
            <a:off x="11085013" y="6533554"/>
            <a:ext cx="80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 2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2A2B84-7CDF-468C-BA70-FF282A5EC175}"/>
              </a:ext>
            </a:extLst>
          </p:cNvPr>
          <p:cNvSpPr txBox="1"/>
          <p:nvPr/>
        </p:nvSpPr>
        <p:spPr>
          <a:xfrm>
            <a:off x="5360093" y="4955525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run_now=1</a:t>
            </a:r>
            <a:endParaRPr lang="ko-KR" altLang="en-US" sz="10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63208E-7069-41AF-862C-BC1A04A385A9}"/>
              </a:ext>
            </a:extLst>
          </p:cNvPr>
          <p:cNvSpPr txBox="1"/>
          <p:nvPr/>
        </p:nvSpPr>
        <p:spPr>
          <a:xfrm>
            <a:off x="3105486" y="4945670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run_now=1</a:t>
            </a:r>
            <a:endParaRPr lang="ko-KR" altLang="en-US" sz="10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EB4204-66DE-46C9-99CE-FDCE1F530DC4}"/>
              </a:ext>
            </a:extLst>
          </p:cNvPr>
          <p:cNvSpPr txBox="1"/>
          <p:nvPr/>
        </p:nvSpPr>
        <p:spPr>
          <a:xfrm>
            <a:off x="7614700" y="4955525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run_now=1</a:t>
            </a:r>
            <a:endParaRPr lang="ko-KR" altLang="en-US" sz="1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A7CB3-BFB8-4D33-B07F-E91FA0CD92BA}"/>
              </a:ext>
            </a:extLst>
          </p:cNvPr>
          <p:cNvSpPr txBox="1"/>
          <p:nvPr/>
        </p:nvSpPr>
        <p:spPr>
          <a:xfrm>
            <a:off x="8726315" y="4942607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run_now=2</a:t>
            </a:r>
            <a:endParaRPr lang="ko-KR" altLang="en-US" sz="10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32922A-58ED-42D0-9D39-EFE5A9140AA9}"/>
              </a:ext>
            </a:extLst>
          </p:cNvPr>
          <p:cNvSpPr txBox="1"/>
          <p:nvPr/>
        </p:nvSpPr>
        <p:spPr>
          <a:xfrm>
            <a:off x="6530419" y="4942607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run_now=2</a:t>
            </a:r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C8867D-55A2-4E5D-84CF-B0763E640C2C}"/>
              </a:ext>
            </a:extLst>
          </p:cNvPr>
          <p:cNvSpPr txBox="1"/>
          <p:nvPr/>
        </p:nvSpPr>
        <p:spPr>
          <a:xfrm>
            <a:off x="4209878" y="4962734"/>
            <a:ext cx="979661" cy="246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run_now=2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393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96144" y="493728"/>
            <a:ext cx="1159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3) thread2.c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기반으로 하나의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CPU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에서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 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쓰레드를 동시에 실행하면서 실행 순서를 서로 정하면서 ‘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1’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 ‘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2’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총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회 출력하는 </a:t>
            </a:r>
            <a:r>
              <a:rPr lang="en-US" altLang="ko-KR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thread3.c </a:t>
            </a:r>
            <a:r>
              <a: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프로그램을 작성해보시오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425098" y="1116765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1486D61-A979-4380-B26D-B30BEACD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0" y="4813588"/>
            <a:ext cx="5495925" cy="1228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97127B-E211-4C5B-BA7D-FEA617600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39" y="1377983"/>
            <a:ext cx="5457825" cy="353377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94DDE8-97F4-41CB-9FE3-F0929D0203F6}"/>
              </a:ext>
            </a:extLst>
          </p:cNvPr>
          <p:cNvSpPr/>
          <p:nvPr/>
        </p:nvSpPr>
        <p:spPr>
          <a:xfrm>
            <a:off x="977378" y="2608701"/>
            <a:ext cx="1754099" cy="8202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552377-2C88-4D45-986B-CD4BB1856B9E}"/>
              </a:ext>
            </a:extLst>
          </p:cNvPr>
          <p:cNvSpPr/>
          <p:nvPr/>
        </p:nvSpPr>
        <p:spPr>
          <a:xfrm>
            <a:off x="6138440" y="2547877"/>
            <a:ext cx="2928045" cy="57821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_REENTRANT</a:t>
            </a:r>
            <a:r>
              <a:rPr lang="ko-KR" altLang="en-US" sz="1400">
                <a:solidFill>
                  <a:schemeClr val="tx1"/>
                </a:solidFill>
              </a:rPr>
              <a:t>가 정의되어 있는지 확인합니다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2358022-4D99-4862-AFA9-730F025B6C2E}"/>
              </a:ext>
            </a:extLst>
          </p:cNvPr>
          <p:cNvCxnSpPr>
            <a:cxnSpLocks/>
          </p:cNvCxnSpPr>
          <p:nvPr/>
        </p:nvCxnSpPr>
        <p:spPr>
          <a:xfrm flipV="1">
            <a:off x="2731477" y="2836985"/>
            <a:ext cx="3360194" cy="1973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26CB7B-E1A9-4943-AD88-C88E50988996}"/>
              </a:ext>
            </a:extLst>
          </p:cNvPr>
          <p:cNvSpPr/>
          <p:nvPr/>
        </p:nvSpPr>
        <p:spPr>
          <a:xfrm>
            <a:off x="6091671" y="1675586"/>
            <a:ext cx="2928045" cy="57821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재진입성을 위해 활용하게될 전역변수 </a:t>
            </a:r>
            <a:r>
              <a:rPr lang="en-US" altLang="ko-KR" sz="1400">
                <a:solidFill>
                  <a:schemeClr val="tx1"/>
                </a:solidFill>
              </a:rPr>
              <a:t>run_now</a:t>
            </a:r>
            <a:r>
              <a:rPr lang="ko-KR" altLang="en-US" sz="1400">
                <a:solidFill>
                  <a:schemeClr val="tx1"/>
                </a:solidFill>
              </a:rPr>
              <a:t>선언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9748BF3-81EA-4A08-9D5D-6C854295E862}"/>
              </a:ext>
            </a:extLst>
          </p:cNvPr>
          <p:cNvCxnSpPr>
            <a:cxnSpLocks/>
          </p:cNvCxnSpPr>
          <p:nvPr/>
        </p:nvCxnSpPr>
        <p:spPr>
          <a:xfrm flipV="1">
            <a:off x="1723292" y="2087685"/>
            <a:ext cx="4368379" cy="2830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A99C3E3-B590-4B8D-9060-4FC664E4CB80}"/>
              </a:ext>
            </a:extLst>
          </p:cNvPr>
          <p:cNvCxnSpPr>
            <a:cxnSpLocks/>
          </p:cNvCxnSpPr>
          <p:nvPr/>
        </p:nvCxnSpPr>
        <p:spPr>
          <a:xfrm flipV="1">
            <a:off x="5848364" y="4198397"/>
            <a:ext cx="41175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91E207F-CAF2-4520-8AB8-CF2BE2BACE98}"/>
              </a:ext>
            </a:extLst>
          </p:cNvPr>
          <p:cNvCxnSpPr>
            <a:cxnSpLocks/>
          </p:cNvCxnSpPr>
          <p:nvPr/>
        </p:nvCxnSpPr>
        <p:spPr>
          <a:xfrm flipV="1">
            <a:off x="2555631" y="3601496"/>
            <a:ext cx="3536040" cy="1413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D41E527-F7AA-459C-A73B-2F679E5BB6B9}"/>
              </a:ext>
            </a:extLst>
          </p:cNvPr>
          <p:cNvCxnSpPr>
            <a:cxnSpLocks/>
          </p:cNvCxnSpPr>
          <p:nvPr/>
        </p:nvCxnSpPr>
        <p:spPr>
          <a:xfrm>
            <a:off x="3575539" y="5418544"/>
            <a:ext cx="2684584" cy="15188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B6DD3E-D945-47A6-83AD-C48D55121DAE}"/>
              </a:ext>
            </a:extLst>
          </p:cNvPr>
          <p:cNvSpPr/>
          <p:nvPr/>
        </p:nvSpPr>
        <p:spPr>
          <a:xfrm>
            <a:off x="6138441" y="3358952"/>
            <a:ext cx="2360790" cy="43690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a_thread</a:t>
            </a:r>
            <a:r>
              <a:rPr lang="ko-KR" altLang="en-US" sz="1400">
                <a:solidFill>
                  <a:schemeClr val="tx1"/>
                </a:solidFill>
              </a:rPr>
              <a:t>라는 </a:t>
            </a:r>
            <a:r>
              <a:rPr lang="en-US" altLang="ko-KR" sz="1400">
                <a:solidFill>
                  <a:schemeClr val="tx1"/>
                </a:solidFill>
              </a:rPr>
              <a:t>threadID</a:t>
            </a:r>
            <a:r>
              <a:rPr lang="ko-KR" altLang="en-US" sz="1400">
                <a:solidFill>
                  <a:schemeClr val="tx1"/>
                </a:solidFill>
              </a:rPr>
              <a:t>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235516-934F-443C-AA58-13F1E212FADC}"/>
              </a:ext>
            </a:extLst>
          </p:cNvPr>
          <p:cNvSpPr/>
          <p:nvPr/>
        </p:nvSpPr>
        <p:spPr>
          <a:xfrm>
            <a:off x="6337056" y="3979946"/>
            <a:ext cx="3826852" cy="74445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a_thread</a:t>
            </a:r>
            <a:r>
              <a:rPr lang="ko-KR" altLang="en-US" sz="1400">
                <a:solidFill>
                  <a:schemeClr val="tx1"/>
                </a:solidFill>
              </a:rPr>
              <a:t>라는 이름의 쓰레드를 생성하고 생성된 쓰레드는 </a:t>
            </a:r>
            <a:r>
              <a:rPr lang="en-US" altLang="ko-KR" sz="1400">
                <a:solidFill>
                  <a:schemeClr val="tx1"/>
                </a:solidFill>
              </a:rPr>
              <a:t>thread_function_r </a:t>
            </a:r>
            <a:r>
              <a:rPr lang="ko-KR" altLang="en-US" sz="1400">
                <a:solidFill>
                  <a:schemeClr val="tx1"/>
                </a:solidFill>
              </a:rPr>
              <a:t>함수를 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2BF9707-0939-4B6A-8DFC-1E7D7CC84B6E}"/>
              </a:ext>
            </a:extLst>
          </p:cNvPr>
          <p:cNvSpPr/>
          <p:nvPr/>
        </p:nvSpPr>
        <p:spPr>
          <a:xfrm>
            <a:off x="6285267" y="5205377"/>
            <a:ext cx="2975964" cy="76060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For</a:t>
            </a:r>
            <a:r>
              <a:rPr lang="ko-KR" altLang="en-US" sz="1400">
                <a:solidFill>
                  <a:schemeClr val="tx1"/>
                </a:solidFill>
              </a:rPr>
              <a:t>문으로 </a:t>
            </a:r>
            <a:r>
              <a:rPr lang="en-US" altLang="ko-KR" sz="1400">
                <a:solidFill>
                  <a:schemeClr val="tx1"/>
                </a:solidFill>
              </a:rPr>
              <a:t>10</a:t>
            </a:r>
            <a:r>
              <a:rPr lang="ko-KR" altLang="en-US" sz="1400">
                <a:solidFill>
                  <a:schemeClr val="tx1"/>
                </a:solidFill>
              </a:rPr>
              <a:t>회 반복하도록 하고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run_now</a:t>
            </a:r>
            <a:r>
              <a:rPr lang="ko-KR" altLang="en-US" sz="1400">
                <a:solidFill>
                  <a:schemeClr val="tx1"/>
                </a:solidFill>
              </a:rPr>
              <a:t>가 </a:t>
            </a:r>
            <a:r>
              <a:rPr lang="en-US" altLang="ko-KR" sz="1400">
                <a:solidFill>
                  <a:schemeClr val="tx1"/>
                </a:solidFill>
              </a:rPr>
              <a:t>1</a:t>
            </a:r>
            <a:r>
              <a:rPr lang="ko-KR" altLang="en-US" sz="1400">
                <a:solidFill>
                  <a:schemeClr val="tx1"/>
                </a:solidFill>
              </a:rPr>
              <a:t>이라면 </a:t>
            </a:r>
            <a:r>
              <a:rPr lang="en-US" altLang="ko-KR" sz="1400">
                <a:solidFill>
                  <a:schemeClr val="tx1"/>
                </a:solidFill>
              </a:rPr>
              <a:t>1</a:t>
            </a:r>
            <a:r>
              <a:rPr lang="ko-KR" altLang="en-US" sz="1400">
                <a:solidFill>
                  <a:schemeClr val="tx1"/>
                </a:solidFill>
              </a:rPr>
              <a:t>를출력하고 </a:t>
            </a:r>
            <a:r>
              <a:rPr lang="en-US" altLang="ko-KR" sz="1400">
                <a:solidFill>
                  <a:schemeClr val="tx1"/>
                </a:solidFill>
              </a:rPr>
              <a:t>run_now</a:t>
            </a:r>
            <a:r>
              <a:rPr lang="ko-KR" altLang="en-US" sz="1400">
                <a:solidFill>
                  <a:schemeClr val="tx1"/>
                </a:solidFill>
              </a:rPr>
              <a:t>를 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  <a:r>
              <a:rPr lang="ko-KR" altLang="en-US" sz="1400">
                <a:solidFill>
                  <a:schemeClr val="tx1"/>
                </a:solidFill>
              </a:rPr>
              <a:t>로 변경한다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1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925</Words>
  <Application>Microsoft Office PowerPoint</Application>
  <PresentationFormat>와이드스크린</PresentationFormat>
  <Paragraphs>228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나눔바른고딕 UltraLight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준영</dc:creator>
  <cp:lastModifiedBy>박 준영</cp:lastModifiedBy>
  <cp:revision>34</cp:revision>
  <dcterms:created xsi:type="dcterms:W3CDTF">2021-05-02T13:05:32Z</dcterms:created>
  <dcterms:modified xsi:type="dcterms:W3CDTF">2021-05-04T03:43:51Z</dcterms:modified>
</cp:coreProperties>
</file>