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58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CA600-68DA-49CF-AADC-55579883B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DFDA83-9412-4A55-9F39-8B251DC3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2EB4B-F446-487D-8BF4-369FF136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9C55-C592-439E-B56C-54CED07D5AB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9F7DF-9A17-4E80-99B6-2E9FEF3C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4C1DB1-89B0-4E4D-BCE6-FF4770A7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3432-BD6F-4111-8985-20185B41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1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928B4-A595-456C-BDC4-0C640B63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F44435-1E90-454F-86F0-8B4BB59D2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CA134-40A2-4AEC-B20E-CA31B1A3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9C55-C592-439E-B56C-54CED07D5AB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03072-9FAB-44CE-BACD-BDDAF74E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7FE37-8824-4C77-A15A-AD9FBDF5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3432-BD6F-4111-8985-20185B41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3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670DAC-4DBD-46DC-83C9-F8FA2CC78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4AFB57-36C3-4E00-86CD-6040BCC56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566E2-10D8-46C0-ACEF-E2F62E4C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9C55-C592-439E-B56C-54CED07D5AB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E51C2-64D3-43DE-B0C1-FE6C001A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97BEA-2921-42EA-96B8-1A624DD7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3432-BD6F-4111-8985-20185B41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4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3B33E-9FE9-4684-B154-7BFD3899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EE6A3-3E4A-48C9-BED2-EAC72CC06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E025B-1F65-4625-8CE5-A47A90E6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9C55-C592-439E-B56C-54CED07D5AB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C55D4-062F-4448-AA46-B1AB34C0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5EB5E-F0A5-46D5-BFEE-D9E4DBB1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3432-BD6F-4111-8985-20185B41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2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90E93-49A1-4AE1-AEB9-4000C4BE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0B230C-074D-4642-9DCC-5DFD5DBFF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7EAE1-32ED-4919-8452-A63CB560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9C55-C592-439E-B56C-54CED07D5AB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29BCA-58CE-4D62-A058-396C8F99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5AC38-BC05-42BC-A53B-81F48803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3432-BD6F-4111-8985-20185B41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03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48493-0A7B-447A-A4D4-847C7FF5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E20E7-9287-44CA-9781-F300C81F8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3B8522-1505-4FE8-B1CD-63BA9006B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7AB01F-2513-4B18-AFC9-DEEF411F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9C55-C592-439E-B56C-54CED07D5AB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0F36D-028F-4D72-807F-6D55E803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2BAD98-ED2C-4847-9C0D-78B71A42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3432-BD6F-4111-8985-20185B41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12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AF566-4BD0-447F-A8E6-D9149025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9FF19-C46A-4233-BB48-222FC7715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F26A92-EF70-42D3-A19D-989107948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B28729-2A98-4CD3-8AB4-EBCEE73A6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CE52A0-44E1-45D7-BB14-38FFC4C35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BD9BEA-AB9F-4843-B688-9D060B9D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9C55-C592-439E-B56C-54CED07D5AB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9C90F1-B0D3-4A23-A69E-0275BA0B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24722A-3A87-4E16-AE1D-129C5B59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3432-BD6F-4111-8985-20185B41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09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B1D43-6275-497A-A38A-05CF60F9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F06709-6005-4D84-9E5C-6A473D04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9C55-C592-439E-B56C-54CED07D5AB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BA05BF-E0F7-4AC2-9C26-F83E04C5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02EF18-3B7A-4112-BEC5-48EF6A63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3432-BD6F-4111-8985-20185B41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86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5B7511-D153-4C8D-A11A-AAC18E6B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9C55-C592-439E-B56C-54CED07D5AB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773292-7304-4406-A5A7-F3EB0F5C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0CD039-2CB5-4F9F-B8BC-EA1839AA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3432-BD6F-4111-8985-20185B41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84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6016A-1311-4225-B201-44189FFC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A6FE4-45B4-4580-A75B-D86390CC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F6DA3B-3965-41EB-AD53-70A35C002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10404-53A9-4C6B-821A-851E8136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9C55-C592-439E-B56C-54CED07D5AB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0638C4-3E25-484C-B4A8-861C7123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E0632E-A084-4A1F-864F-28328A05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3432-BD6F-4111-8985-20185B41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06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04281-1524-408F-946A-F07155FD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66199B-39AC-4065-9C0A-60483040D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979D7F-9EE9-491F-9ED7-63ACE5348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0D1C92-93A5-49F3-A8F6-3C2642DB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9C55-C592-439E-B56C-54CED07D5AB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7C4C9E-3C5F-4523-AA21-B2557245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63BC73-EDE0-441C-8685-82B5E295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3432-BD6F-4111-8985-20185B41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04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A4C142-C23F-42C4-B9F2-4B353FE7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11EFF-712C-43EE-B1E8-0DEAD5CF1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F0F1A-E6F1-4024-A1C6-1497F8E98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E9C55-C592-439E-B56C-54CED07D5ABD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2121E-D36D-400D-B4DF-86A449274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B2D10-8210-4979-ABF1-3AFB0436D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E3432-BD6F-4111-8985-20185B41F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8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64C7C-DDB2-4BC3-98AD-C393044EF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운영체제 과제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EEDCE6-6251-4567-9CDF-4EE8F0379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20193050509 </a:t>
            </a:r>
            <a:r>
              <a:rPr lang="ko-KR" altLang="en-US" dirty="0"/>
              <a:t>이현수</a:t>
            </a:r>
          </a:p>
        </p:txBody>
      </p:sp>
    </p:spTree>
    <p:extLst>
      <p:ext uri="{BB962C8B-B14F-4D97-AF65-F5344CB8AC3E}">
        <p14:creationId xmlns:p14="http://schemas.microsoft.com/office/powerpoint/2010/main" val="262958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948AF4-084A-42F4-8A94-771A44F40282}"/>
              </a:ext>
            </a:extLst>
          </p:cNvPr>
          <p:cNvSpPr txBox="1"/>
          <p:nvPr/>
        </p:nvSpPr>
        <p:spPr>
          <a:xfrm>
            <a:off x="51460" y="1008852"/>
            <a:ext cx="12089080" cy="1775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아래 프로그램은 바이너리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ea typeface="한양신명조"/>
              </a:rPr>
              <a:t>세마포어에서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</a:rPr>
              <a:t>P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와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</a:rPr>
              <a:t>V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연산을 이용한 동기화의 예이다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</a:rPr>
              <a:t>2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개의 다른 문자를 출력해가면서 임계영역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</a:rPr>
              <a:t>(Critical region)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에 진입하고 나가는 사실을 표시한다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</a:rPr>
              <a:t>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매개변수를 전달받고 실행한 프로그램은 임계영역에 진입하고 나갈 때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</a:rPr>
              <a:t>X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를 출력한다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</a:rPr>
              <a:t>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다르게 실행한 프로그램은 임계영역에 진입하고 나갈 때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</a:rPr>
              <a:t>O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를 출력한다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주어진 시간에 단 하나의 프로세스만이 임계영역에 진입할 수 있기 때문에 모든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</a:rPr>
              <a:t>O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와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</a:rPr>
              <a:t>X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는 쌍으로 나타나야 한다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</a:rPr>
              <a:t>. 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예제에서는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</a:rPr>
              <a:t>OO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와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</a:rPr>
              <a:t>XX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를 각각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</a:rPr>
              <a:t>10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번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</a:rPr>
              <a:t>)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프로그램이 제대로 수행된 결과 예는 다음과 같다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A368B-F91D-4A99-8AEC-E4CE15120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99972" y="-842170"/>
            <a:ext cx="19743544" cy="760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7269432">
            <a:extLst>
              <a:ext uri="{FF2B5EF4-FFF2-40B4-BE49-F238E27FC236}">
                <a16:creationId xmlns:a16="http://schemas.microsoft.com/office/drawing/2014/main" id="{C774C0BC-C19E-4AF3-BC49-874993D29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33" y="2957115"/>
            <a:ext cx="6754710" cy="242858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BB26C6-0F90-4F74-B484-5DDF1691B4B7}"/>
              </a:ext>
            </a:extLst>
          </p:cNvPr>
          <p:cNvSpPr txBox="1"/>
          <p:nvPr/>
        </p:nvSpPr>
        <p:spPr>
          <a:xfrm>
            <a:off x="229342" y="5772724"/>
            <a:ext cx="11687546" cy="827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개의 다른 문자를 출력해가면서 </a:t>
            </a:r>
            <a:r>
              <a:rPr lang="ko-KR" altLang="en-US" sz="1400" dirty="0"/>
              <a:t>임계영역</a:t>
            </a:r>
            <a:r>
              <a:rPr lang="ko-KR" altLang="en-US" sz="1400" dirty="0">
                <a:solidFill>
                  <a:schemeClr val="tx1"/>
                </a:solidFill>
              </a:rPr>
              <a:t>에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진입하고 나가는 사실을 표시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주어진 시간에 단 하나의 프로세스만이 임계영역에 진입할 수 있기 때문에 모든 </a:t>
            </a:r>
            <a:r>
              <a:rPr lang="en-US" altLang="ko-KR" sz="1400" dirty="0">
                <a:solidFill>
                  <a:schemeClr val="tx1"/>
                </a:solidFill>
              </a:rPr>
              <a:t>O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</a:rPr>
              <a:t>X</a:t>
            </a:r>
            <a:r>
              <a:rPr lang="ko-KR" altLang="en-US" sz="1400" dirty="0">
                <a:solidFill>
                  <a:schemeClr val="tx1"/>
                </a:solidFill>
              </a:rPr>
              <a:t>는 쌍으로 출력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en-US" altLang="ko-KR" sz="1400" kern="0" spc="0" dirty="0">
              <a:solidFill>
                <a:srgbClr val="000000"/>
              </a:solidFill>
              <a:effectLst/>
              <a:ea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위와 같이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ea typeface="한양신명조"/>
              </a:rPr>
              <a:t>세마포어를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 이용한 임계영역 동기화가 잘 되도록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한양신명조"/>
              </a:rPr>
              <a:t>semaphore_p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와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한양신명조"/>
              </a:rPr>
              <a:t>semaphore_v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함수 코드를 완성시켜서 프로그램을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ea typeface="한양신명조"/>
              </a:rPr>
              <a:t>실행시켜보시오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</a:rPr>
              <a:t>. 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D8D1DF-2374-4239-9C4A-34B785060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710" y="2957115"/>
            <a:ext cx="4351076" cy="24697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80EDB3-3C24-4EC3-AB9B-D45690F423CE}"/>
              </a:ext>
            </a:extLst>
          </p:cNvPr>
          <p:cNvSpPr txBox="1"/>
          <p:nvPr/>
        </p:nvSpPr>
        <p:spPr>
          <a:xfrm>
            <a:off x="229342" y="177855"/>
            <a:ext cx="4001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428970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AA0FAC-D71E-4D53-96C7-70C81BDCAE1A}"/>
              </a:ext>
            </a:extLst>
          </p:cNvPr>
          <p:cNvSpPr txBox="1"/>
          <p:nvPr/>
        </p:nvSpPr>
        <p:spPr>
          <a:xfrm>
            <a:off x="233756" y="123754"/>
            <a:ext cx="6799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실행결과</a:t>
            </a:r>
          </a:p>
        </p:txBody>
      </p:sp>
      <p:pic>
        <p:nvPicPr>
          <p:cNvPr id="3" name="_x47269432">
            <a:extLst>
              <a:ext uri="{FF2B5EF4-FFF2-40B4-BE49-F238E27FC236}">
                <a16:creationId xmlns:a16="http://schemas.microsoft.com/office/drawing/2014/main" id="{E64B3044-122C-464D-B1C7-A4150C59A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57" y="1104347"/>
            <a:ext cx="4954819" cy="178145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BECA2A4-74AB-4CC3-9FE6-F7709995BA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" t="7510"/>
          <a:stretch/>
        </p:blipFill>
        <p:spPr>
          <a:xfrm>
            <a:off x="410850" y="3058521"/>
            <a:ext cx="5685150" cy="199380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95F4272-8C3D-4C9D-8E16-5D41051EC16E}"/>
              </a:ext>
            </a:extLst>
          </p:cNvPr>
          <p:cNvCxnSpPr>
            <a:cxnSpLocks/>
          </p:cNvCxnSpPr>
          <p:nvPr/>
        </p:nvCxnSpPr>
        <p:spPr>
          <a:xfrm>
            <a:off x="5066382" y="3171843"/>
            <a:ext cx="14541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F54CE1-9F29-4602-AC06-7E5D4CA8429D}"/>
              </a:ext>
            </a:extLst>
          </p:cNvPr>
          <p:cNvCxnSpPr>
            <a:cxnSpLocks/>
          </p:cNvCxnSpPr>
          <p:nvPr/>
        </p:nvCxnSpPr>
        <p:spPr>
          <a:xfrm>
            <a:off x="4837828" y="3573625"/>
            <a:ext cx="16826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B2CA7C-D811-46DE-8E6F-D2EFD839E555}"/>
              </a:ext>
            </a:extLst>
          </p:cNvPr>
          <p:cNvSpPr txBox="1"/>
          <p:nvPr/>
        </p:nvSpPr>
        <p:spPr>
          <a:xfrm>
            <a:off x="6520497" y="2992146"/>
            <a:ext cx="277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‘X’ </a:t>
            </a:r>
            <a:r>
              <a:rPr lang="ko-KR" altLang="en-US" dirty="0"/>
              <a:t>출력</a:t>
            </a:r>
            <a:r>
              <a:rPr lang="en-US" altLang="ko-KR" dirty="0"/>
              <a:t>, 83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C5E5F-8882-477F-BBAC-F98565104EBA}"/>
              </a:ext>
            </a:extLst>
          </p:cNvPr>
          <p:cNvSpPr txBox="1"/>
          <p:nvPr/>
        </p:nvSpPr>
        <p:spPr>
          <a:xfrm>
            <a:off x="6472996" y="3388959"/>
            <a:ext cx="277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‘O’ </a:t>
            </a:r>
            <a:r>
              <a:rPr lang="ko-KR" altLang="en-US" dirty="0"/>
              <a:t>출력</a:t>
            </a:r>
            <a:r>
              <a:rPr lang="en-US" altLang="ko-KR" dirty="0"/>
              <a:t>, 84</a:t>
            </a:r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CD2DD76-6FEB-4A1C-8FF6-017349F2AE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1" t="3912" b="18564"/>
          <a:stretch/>
        </p:blipFill>
        <p:spPr>
          <a:xfrm>
            <a:off x="404857" y="5127844"/>
            <a:ext cx="5079696" cy="155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89BA18-F35B-4EBB-A419-E6006C13DA83}"/>
              </a:ext>
            </a:extLst>
          </p:cNvPr>
          <p:cNvSpPr/>
          <p:nvPr/>
        </p:nvSpPr>
        <p:spPr>
          <a:xfrm>
            <a:off x="123499" y="2972166"/>
            <a:ext cx="1698190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r>
              <a:rPr lang="ko-KR" altLang="en-US" dirty="0"/>
              <a:t>함수 시작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11F54B-A868-4EED-978B-D797AAFAB3B6}"/>
              </a:ext>
            </a:extLst>
          </p:cNvPr>
          <p:cNvSpPr/>
          <p:nvPr/>
        </p:nvSpPr>
        <p:spPr>
          <a:xfrm>
            <a:off x="2121726" y="2979816"/>
            <a:ext cx="1649922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세마포어</a:t>
            </a:r>
            <a:r>
              <a:rPr lang="ko-KR" altLang="en-US" dirty="0"/>
              <a:t> 생성</a:t>
            </a:r>
            <a:endParaRPr lang="en-US" altLang="ko-KR" dirty="0"/>
          </a:p>
          <a:p>
            <a:pPr algn="ctr"/>
            <a:r>
              <a:rPr lang="en-US" altLang="ko-KR" dirty="0" err="1"/>
              <a:t>semget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013A78-FFF5-4A56-9CB7-8BD408446C81}"/>
              </a:ext>
            </a:extLst>
          </p:cNvPr>
          <p:cNvSpPr txBox="1"/>
          <p:nvPr/>
        </p:nvSpPr>
        <p:spPr>
          <a:xfrm>
            <a:off x="471483" y="297998"/>
            <a:ext cx="453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흐름도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7DF6BD-3EA5-42F6-A296-5CABF12DD466}"/>
              </a:ext>
            </a:extLst>
          </p:cNvPr>
          <p:cNvSpPr/>
          <p:nvPr/>
        </p:nvSpPr>
        <p:spPr>
          <a:xfrm>
            <a:off x="4082718" y="2969194"/>
            <a:ext cx="2427269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세마포어</a:t>
            </a:r>
            <a:r>
              <a:rPr lang="ko-KR" altLang="en-US" dirty="0"/>
              <a:t> 초기화 연산 </a:t>
            </a:r>
            <a:r>
              <a:rPr lang="en-US" altLang="ko-KR" dirty="0" err="1"/>
              <a:t>set_semvalue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2F4DBBC-D79C-4412-970F-1034A20388C3}"/>
              </a:ext>
            </a:extLst>
          </p:cNvPr>
          <p:cNvSpPr/>
          <p:nvPr/>
        </p:nvSpPr>
        <p:spPr>
          <a:xfrm>
            <a:off x="8528892" y="2972163"/>
            <a:ext cx="168388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세마포어</a:t>
            </a:r>
            <a:r>
              <a:rPr lang="ko-KR" altLang="en-US" dirty="0"/>
              <a:t> 삭제</a:t>
            </a:r>
            <a:r>
              <a:rPr lang="en-US" altLang="ko-KR" dirty="0" err="1"/>
              <a:t>del_semvalue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87C927-94AB-46BD-964D-368B67B9DDA5}"/>
              </a:ext>
            </a:extLst>
          </p:cNvPr>
          <p:cNvSpPr/>
          <p:nvPr/>
        </p:nvSpPr>
        <p:spPr>
          <a:xfrm>
            <a:off x="10402784" y="2972164"/>
            <a:ext cx="172666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r>
              <a:rPr lang="ko-KR" altLang="en-US" dirty="0"/>
              <a:t>함수 종료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F1E6763-6EF1-4CBE-BA89-3A12E00DF435}"/>
              </a:ext>
            </a:extLst>
          </p:cNvPr>
          <p:cNvSpPr/>
          <p:nvPr/>
        </p:nvSpPr>
        <p:spPr>
          <a:xfrm>
            <a:off x="6943703" y="2947990"/>
            <a:ext cx="1282467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0076E93-AC79-4BFF-A094-87DDCBA08BAE}"/>
              </a:ext>
            </a:extLst>
          </p:cNvPr>
          <p:cNvCxnSpPr>
            <a:cxnSpLocks/>
          </p:cNvCxnSpPr>
          <p:nvPr/>
        </p:nvCxnSpPr>
        <p:spPr>
          <a:xfrm flipV="1">
            <a:off x="1660403" y="3273730"/>
            <a:ext cx="458026" cy="599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DA804F6-47B0-4E38-A66C-3E9A458385F8}"/>
              </a:ext>
            </a:extLst>
          </p:cNvPr>
          <p:cNvCxnSpPr>
            <a:cxnSpLocks/>
          </p:cNvCxnSpPr>
          <p:nvPr/>
        </p:nvCxnSpPr>
        <p:spPr>
          <a:xfrm flipH="1">
            <a:off x="4387933" y="3499063"/>
            <a:ext cx="2577128" cy="152993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E950A61-0A4B-41A5-BB7B-38C2AB010E8B}"/>
              </a:ext>
            </a:extLst>
          </p:cNvPr>
          <p:cNvSpPr/>
          <p:nvPr/>
        </p:nvSpPr>
        <p:spPr>
          <a:xfrm>
            <a:off x="4335827" y="5073549"/>
            <a:ext cx="1655190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세마포어</a:t>
            </a:r>
            <a:r>
              <a:rPr lang="ko-KR" altLang="en-US" dirty="0"/>
              <a:t> 획득</a:t>
            </a:r>
            <a:endParaRPr lang="en-US" altLang="ko-KR" dirty="0"/>
          </a:p>
          <a:p>
            <a:pPr algn="ctr"/>
            <a:r>
              <a:rPr lang="en-US" altLang="ko-KR" dirty="0" err="1"/>
              <a:t>Semaphore_p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E70DF74-9534-4D21-AEBA-F9B07949CA7D}"/>
              </a:ext>
            </a:extLst>
          </p:cNvPr>
          <p:cNvSpPr/>
          <p:nvPr/>
        </p:nvSpPr>
        <p:spPr>
          <a:xfrm>
            <a:off x="9747897" y="5062432"/>
            <a:ext cx="167289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세마포어</a:t>
            </a:r>
            <a:r>
              <a:rPr lang="ko-KR" altLang="en-US" dirty="0"/>
              <a:t> 반납</a:t>
            </a:r>
            <a:r>
              <a:rPr lang="en-US" altLang="ko-KR" dirty="0" err="1"/>
              <a:t>Semaphore_v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52DB9B0-F7D9-4123-BC9F-F6F490040102}"/>
              </a:ext>
            </a:extLst>
          </p:cNvPr>
          <p:cNvSpPr/>
          <p:nvPr/>
        </p:nvSpPr>
        <p:spPr>
          <a:xfrm>
            <a:off x="6190630" y="5073552"/>
            <a:ext cx="1548862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op_char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B1E59B-1A92-48E2-86D5-8959A00C5939}"/>
              </a:ext>
            </a:extLst>
          </p:cNvPr>
          <p:cNvSpPr/>
          <p:nvPr/>
        </p:nvSpPr>
        <p:spPr>
          <a:xfrm>
            <a:off x="7939105" y="5073549"/>
            <a:ext cx="1548862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op_char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AC1AF03-EC77-4CAB-8683-DC6B1904959C}"/>
              </a:ext>
            </a:extLst>
          </p:cNvPr>
          <p:cNvCxnSpPr>
            <a:cxnSpLocks/>
          </p:cNvCxnSpPr>
          <p:nvPr/>
        </p:nvCxnSpPr>
        <p:spPr>
          <a:xfrm flipV="1">
            <a:off x="3644282" y="3266891"/>
            <a:ext cx="458026" cy="599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95C8619-0C19-421A-9156-CA2D2B1A5801}"/>
              </a:ext>
            </a:extLst>
          </p:cNvPr>
          <p:cNvCxnSpPr>
            <a:cxnSpLocks/>
          </p:cNvCxnSpPr>
          <p:nvPr/>
        </p:nvCxnSpPr>
        <p:spPr>
          <a:xfrm flipV="1">
            <a:off x="6492817" y="3260080"/>
            <a:ext cx="458026" cy="599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3978861-15B7-4A6C-807A-983FFB93B684}"/>
              </a:ext>
            </a:extLst>
          </p:cNvPr>
          <p:cNvCxnSpPr>
            <a:cxnSpLocks/>
          </p:cNvCxnSpPr>
          <p:nvPr/>
        </p:nvCxnSpPr>
        <p:spPr>
          <a:xfrm flipV="1">
            <a:off x="8109871" y="3286504"/>
            <a:ext cx="458026" cy="599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68FD025-92F4-4473-8074-5972397DA630}"/>
              </a:ext>
            </a:extLst>
          </p:cNvPr>
          <p:cNvCxnSpPr>
            <a:cxnSpLocks/>
          </p:cNvCxnSpPr>
          <p:nvPr/>
        </p:nvCxnSpPr>
        <p:spPr>
          <a:xfrm flipV="1">
            <a:off x="9983763" y="3286504"/>
            <a:ext cx="458026" cy="599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C2E4225-CD1F-428F-BEEC-B02A06F13090}"/>
              </a:ext>
            </a:extLst>
          </p:cNvPr>
          <p:cNvCxnSpPr>
            <a:cxnSpLocks/>
          </p:cNvCxnSpPr>
          <p:nvPr/>
        </p:nvCxnSpPr>
        <p:spPr>
          <a:xfrm flipV="1">
            <a:off x="5784695" y="5388237"/>
            <a:ext cx="458026" cy="599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0C6B4B1-0354-4B2E-A8C5-95E452AFDEFF}"/>
              </a:ext>
            </a:extLst>
          </p:cNvPr>
          <p:cNvCxnSpPr>
            <a:cxnSpLocks/>
          </p:cNvCxnSpPr>
          <p:nvPr/>
        </p:nvCxnSpPr>
        <p:spPr>
          <a:xfrm flipV="1">
            <a:off x="7523528" y="5370240"/>
            <a:ext cx="458026" cy="599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7959A22-CA6F-4BE3-965B-6AB221C14AAF}"/>
              </a:ext>
            </a:extLst>
          </p:cNvPr>
          <p:cNvCxnSpPr>
            <a:cxnSpLocks/>
          </p:cNvCxnSpPr>
          <p:nvPr/>
        </p:nvCxnSpPr>
        <p:spPr>
          <a:xfrm flipV="1">
            <a:off x="9314452" y="5373238"/>
            <a:ext cx="458026" cy="599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A69EEF3-1C71-4162-B33E-7DBFEFF3E762}"/>
              </a:ext>
            </a:extLst>
          </p:cNvPr>
          <p:cNvCxnSpPr>
            <a:cxnSpLocks/>
          </p:cNvCxnSpPr>
          <p:nvPr/>
        </p:nvCxnSpPr>
        <p:spPr>
          <a:xfrm>
            <a:off x="8226170" y="3515434"/>
            <a:ext cx="3120703" cy="151356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03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D5F39E-957C-4561-B93F-6E7C6AD51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0" t="833"/>
          <a:stretch/>
        </p:blipFill>
        <p:spPr>
          <a:xfrm>
            <a:off x="-1" y="0"/>
            <a:ext cx="4992263" cy="680085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82D0C22-A061-4D8D-886D-419F32A62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155365"/>
              </p:ext>
            </p:extLst>
          </p:nvPr>
        </p:nvGraphicFramePr>
        <p:xfrm>
          <a:off x="4992263" y="0"/>
          <a:ext cx="2207476" cy="640080"/>
        </p:xfrm>
        <a:graphic>
          <a:graphicData uri="http://schemas.openxmlformats.org/drawingml/2006/table">
            <a:tbl>
              <a:tblPr/>
              <a:tblGrid>
                <a:gridCol w="2207476">
                  <a:extLst>
                    <a:ext uri="{9D8B030D-6E8A-4147-A177-3AD203B41FA5}">
                      <a16:colId xmlns:a16="http://schemas.microsoft.com/office/drawing/2014/main" val="32347737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6164C6"/>
                          </a:solidFill>
                          <a:effectLst/>
                        </a:rPr>
                        <a:t> #include</a:t>
                      </a:r>
                      <a:r>
                        <a:rPr lang="en-US" sz="1200" b="1" dirty="0">
                          <a:effectLst/>
                        </a:rPr>
                        <a:t> </a:t>
                      </a:r>
                      <a:r>
                        <a:rPr lang="en-US" sz="1200" b="1" dirty="0">
                          <a:solidFill>
                            <a:srgbClr val="EF6F53"/>
                          </a:solidFill>
                          <a:effectLst/>
                        </a:rPr>
                        <a:t>&lt;sys/</a:t>
                      </a:r>
                      <a:r>
                        <a:rPr lang="en-US" sz="1200" b="1" dirty="0" err="1">
                          <a:solidFill>
                            <a:srgbClr val="EF6F53"/>
                          </a:solidFill>
                          <a:effectLst/>
                        </a:rPr>
                        <a:t>types.h</a:t>
                      </a:r>
                      <a:r>
                        <a:rPr lang="en-US" sz="1200" b="1" dirty="0">
                          <a:solidFill>
                            <a:srgbClr val="EF6F53"/>
                          </a:solidFill>
                          <a:effectLst/>
                        </a:rPr>
                        <a:t>&gt;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6164C6"/>
                          </a:solidFill>
                          <a:effectLst/>
                        </a:rPr>
                        <a:t> #include</a:t>
                      </a:r>
                      <a:r>
                        <a:rPr lang="en-US" sz="1200" b="1" dirty="0">
                          <a:effectLst/>
                        </a:rPr>
                        <a:t> </a:t>
                      </a:r>
                      <a:r>
                        <a:rPr lang="en-US" sz="1200" b="1" dirty="0">
                          <a:solidFill>
                            <a:srgbClr val="EF6F53"/>
                          </a:solidFill>
                          <a:effectLst/>
                        </a:rPr>
                        <a:t>&lt;sys/</a:t>
                      </a:r>
                      <a:r>
                        <a:rPr lang="en-US" sz="1200" b="1" dirty="0" err="1">
                          <a:solidFill>
                            <a:srgbClr val="EF6F53"/>
                          </a:solidFill>
                          <a:effectLst/>
                        </a:rPr>
                        <a:t>ipc.h</a:t>
                      </a:r>
                      <a:r>
                        <a:rPr lang="en-US" sz="1200" b="1" dirty="0">
                          <a:solidFill>
                            <a:srgbClr val="EF6F53"/>
                          </a:solidFill>
                          <a:effectLst/>
                        </a:rPr>
                        <a:t>&gt;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b="1" dirty="0">
                          <a:solidFill>
                            <a:srgbClr val="6164C6"/>
                          </a:solidFill>
                          <a:effectLst/>
                        </a:rPr>
                        <a:t> #include</a:t>
                      </a:r>
                      <a:r>
                        <a:rPr lang="en-US" sz="1200" b="1" dirty="0">
                          <a:effectLst/>
                        </a:rPr>
                        <a:t> </a:t>
                      </a:r>
                      <a:r>
                        <a:rPr lang="en-US" sz="1200" b="1" dirty="0">
                          <a:solidFill>
                            <a:srgbClr val="EF6F53"/>
                          </a:solidFill>
                          <a:effectLst/>
                        </a:rPr>
                        <a:t>&lt;sys/</a:t>
                      </a:r>
                      <a:r>
                        <a:rPr lang="en-US" sz="1200" b="1" dirty="0" err="1">
                          <a:solidFill>
                            <a:srgbClr val="EF6F53"/>
                          </a:solidFill>
                          <a:effectLst/>
                        </a:rPr>
                        <a:t>sem.h</a:t>
                      </a:r>
                      <a:r>
                        <a:rPr lang="en-US" sz="1200" b="1" dirty="0">
                          <a:solidFill>
                            <a:srgbClr val="EF6F53"/>
                          </a:solidFill>
                          <a:effectLst/>
                        </a:rPr>
                        <a:t>&gt;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80501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EFAA907-248F-45C2-AC75-4C0B59A14262}"/>
              </a:ext>
            </a:extLst>
          </p:cNvPr>
          <p:cNvSpPr txBox="1"/>
          <p:nvPr/>
        </p:nvSpPr>
        <p:spPr>
          <a:xfrm>
            <a:off x="6775498" y="166151"/>
            <a:ext cx="5113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-&gt; </a:t>
            </a:r>
            <a:r>
              <a:rPr lang="ko-KR" altLang="en-US" sz="1400" b="1" dirty="0" err="1"/>
              <a:t>세마포어</a:t>
            </a:r>
            <a:r>
              <a:rPr lang="ko-KR" altLang="en-US" sz="1400" b="1" dirty="0"/>
              <a:t> 관련 함수를 사용하기 위해 선언하는 헤더파일들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3664DBE-E59F-4BD3-AAD1-757EC6620BC8}"/>
              </a:ext>
            </a:extLst>
          </p:cNvPr>
          <p:cNvCxnSpPr/>
          <p:nvPr/>
        </p:nvCxnSpPr>
        <p:spPr>
          <a:xfrm flipV="1">
            <a:off x="1705047" y="804397"/>
            <a:ext cx="3932607" cy="1705047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98A2FC4-9AE0-44AA-9E20-CF88E3C445E4}"/>
              </a:ext>
            </a:extLst>
          </p:cNvPr>
          <p:cNvSpPr txBox="1"/>
          <p:nvPr/>
        </p:nvSpPr>
        <p:spPr>
          <a:xfrm>
            <a:off x="5637655" y="648122"/>
            <a:ext cx="323133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Argc</a:t>
            </a:r>
            <a:r>
              <a:rPr lang="ko-KR" altLang="en-US" sz="1200" dirty="0"/>
              <a:t>가 </a:t>
            </a:r>
            <a:r>
              <a:rPr lang="en-US" altLang="ko-KR" sz="1200" dirty="0"/>
              <a:t>1</a:t>
            </a:r>
            <a:r>
              <a:rPr lang="ko-KR" altLang="en-US" sz="1200" dirty="0"/>
              <a:t>보다 크지 않으면 </a:t>
            </a:r>
            <a:r>
              <a:rPr lang="en-US" altLang="ko-KR" sz="1200" dirty="0" err="1"/>
              <a:t>op_char</a:t>
            </a:r>
            <a:r>
              <a:rPr lang="en-US" altLang="ko-KR" sz="1200" dirty="0"/>
              <a:t> </a:t>
            </a:r>
            <a:r>
              <a:rPr lang="ko-KR" altLang="en-US" sz="1200" dirty="0"/>
              <a:t>값은 </a:t>
            </a:r>
            <a:r>
              <a:rPr lang="en-US" altLang="ko-KR" sz="1200" dirty="0"/>
              <a:t>‘O’</a:t>
            </a:r>
            <a:endParaRPr lang="ko-KR" altLang="en-US" sz="12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933C53E-4294-4119-BFBE-15B15235CA8C}"/>
              </a:ext>
            </a:extLst>
          </p:cNvPr>
          <p:cNvCxnSpPr>
            <a:cxnSpLocks/>
          </p:cNvCxnSpPr>
          <p:nvPr/>
        </p:nvCxnSpPr>
        <p:spPr>
          <a:xfrm flipV="1">
            <a:off x="3803126" y="1125914"/>
            <a:ext cx="1834528" cy="183404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3857D9-FA85-4159-B121-D51875195688}"/>
              </a:ext>
            </a:extLst>
          </p:cNvPr>
          <p:cNvSpPr txBox="1"/>
          <p:nvPr/>
        </p:nvSpPr>
        <p:spPr>
          <a:xfrm>
            <a:off x="5637653" y="1000665"/>
            <a:ext cx="6344861" cy="1969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세마포어</a:t>
            </a:r>
            <a:r>
              <a:rPr lang="ko-KR" altLang="en-US" sz="1200" dirty="0"/>
              <a:t> 생성 </a:t>
            </a:r>
            <a:r>
              <a:rPr lang="en-US" altLang="ko-KR" b="1" dirty="0">
                <a:solidFill>
                  <a:srgbClr val="8A3DB6"/>
                </a:solidFill>
                <a:effectLst/>
              </a:rPr>
              <a:t>int </a:t>
            </a:r>
            <a:r>
              <a:rPr lang="en-US" altLang="ko-KR" b="1" dirty="0" err="1">
                <a:solidFill>
                  <a:srgbClr val="006DD7"/>
                </a:solidFill>
                <a:effectLst/>
              </a:rPr>
              <a:t>semget</a:t>
            </a:r>
            <a:r>
              <a:rPr lang="en-US" altLang="ko-KR" b="1" dirty="0">
                <a:effectLst/>
              </a:rPr>
              <a:t>(</a:t>
            </a:r>
            <a:r>
              <a:rPr lang="en-US" altLang="ko-KR" b="1" dirty="0" err="1">
                <a:solidFill>
                  <a:srgbClr val="8A3DB6"/>
                </a:solidFill>
                <a:effectLst/>
              </a:rPr>
              <a:t>key_t</a:t>
            </a:r>
            <a:r>
              <a:rPr lang="en-US" altLang="ko-KR" b="1" dirty="0">
                <a:effectLst/>
              </a:rPr>
              <a:t> key, </a:t>
            </a:r>
            <a:r>
              <a:rPr lang="en-US" altLang="ko-KR" b="1" dirty="0">
                <a:solidFill>
                  <a:srgbClr val="8A3DB6"/>
                </a:solidFill>
                <a:effectLst/>
              </a:rPr>
              <a:t>int</a:t>
            </a:r>
            <a:r>
              <a:rPr lang="en-US" altLang="ko-KR" b="1" dirty="0">
                <a:effectLst/>
              </a:rPr>
              <a:t> </a:t>
            </a:r>
            <a:r>
              <a:rPr lang="en-US" altLang="ko-KR" b="1" dirty="0" err="1">
                <a:effectLst/>
              </a:rPr>
              <a:t>nsems</a:t>
            </a:r>
            <a:r>
              <a:rPr lang="en-US" altLang="ko-KR" b="1" dirty="0">
                <a:effectLst/>
              </a:rPr>
              <a:t>, </a:t>
            </a:r>
            <a:r>
              <a:rPr lang="en-US" altLang="ko-KR" b="1" dirty="0">
                <a:solidFill>
                  <a:srgbClr val="8A3DB6"/>
                </a:solidFill>
                <a:effectLst/>
              </a:rPr>
              <a:t>int</a:t>
            </a:r>
            <a:r>
              <a:rPr lang="en-US" altLang="ko-KR" b="1" dirty="0">
                <a:effectLst/>
              </a:rPr>
              <a:t> </a:t>
            </a:r>
            <a:r>
              <a:rPr lang="en-US" altLang="ko-KR" b="1" dirty="0" err="1">
                <a:effectLst/>
              </a:rPr>
              <a:t>semflg</a:t>
            </a:r>
            <a:r>
              <a:rPr lang="en-US" altLang="ko-KR" b="1" dirty="0">
                <a:effectLst/>
              </a:rPr>
              <a:t>);</a:t>
            </a:r>
          </a:p>
          <a:p>
            <a:endParaRPr lang="en-US" altLang="ko-KR" sz="800" b="1" dirty="0">
              <a:effectLst/>
            </a:endParaRPr>
          </a:p>
          <a:p>
            <a:pPr algn="l"/>
            <a:r>
              <a:rPr lang="ko-KR" altLang="en-US" sz="1200" b="1" i="0" dirty="0">
                <a:solidFill>
                  <a:srgbClr val="333333"/>
                </a:solidFill>
                <a:effectLst/>
                <a:latin typeface="KoPub Dotum"/>
              </a:rPr>
              <a:t>새로운 </a:t>
            </a:r>
            <a:r>
              <a:rPr lang="ko-KR" altLang="en-US" sz="1200" b="1" i="0" dirty="0" err="1">
                <a:solidFill>
                  <a:srgbClr val="333333"/>
                </a:solidFill>
                <a:effectLst/>
                <a:latin typeface="KoPub Dotum"/>
              </a:rPr>
              <a:t>세마포어를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KoPub Dotum"/>
              </a:rPr>
              <a:t> 생성하거나 기존 </a:t>
            </a:r>
            <a:r>
              <a:rPr lang="ko-KR" altLang="en-US" sz="1200" b="1" i="0" dirty="0" err="1">
                <a:solidFill>
                  <a:srgbClr val="333333"/>
                </a:solidFill>
                <a:effectLst/>
                <a:latin typeface="KoPub Dotum"/>
              </a:rPr>
              <a:t>세마포어의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ko-KR" altLang="en-US" sz="1200" b="1" i="0" dirty="0" err="1">
                <a:solidFill>
                  <a:srgbClr val="333333"/>
                </a:solidFill>
                <a:effectLst/>
                <a:latin typeface="KoPub Dotum"/>
              </a:rPr>
              <a:t>세마포어</a:t>
            </a:r>
            <a:r>
              <a:rPr lang="ko-KR" altLang="en-US" sz="1200" b="1" dirty="0">
                <a:solidFill>
                  <a:srgbClr val="333333"/>
                </a:solidFill>
                <a:latin typeface="KoPub Dotum"/>
              </a:rPr>
              <a:t> 키를 구한다</a:t>
            </a:r>
            <a:r>
              <a:rPr lang="en-US" altLang="ko-KR" sz="1200" b="1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200" b="1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l"/>
            <a:r>
              <a:rPr lang="ko-KR" altLang="en-US" sz="1200" b="1" i="0" dirty="0">
                <a:solidFill>
                  <a:srgbClr val="333333"/>
                </a:solidFill>
                <a:effectLst/>
                <a:latin typeface="KoPub Dotum"/>
              </a:rPr>
              <a:t>호출 </a:t>
            </a:r>
            <a:r>
              <a:rPr lang="ko-KR" altLang="en-US" sz="1200" b="1" i="0" dirty="0" err="1">
                <a:solidFill>
                  <a:srgbClr val="333333"/>
                </a:solidFill>
                <a:effectLst/>
                <a:latin typeface="KoPub Dotum"/>
              </a:rPr>
              <a:t>성공시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200" b="1" i="0" dirty="0" err="1">
                <a:solidFill>
                  <a:srgbClr val="333333"/>
                </a:solidFill>
                <a:effectLst/>
                <a:latin typeface="KoPub Dotum"/>
              </a:rPr>
              <a:t>semid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KoPub Dotum"/>
              </a:rPr>
              <a:t>라는 </a:t>
            </a:r>
            <a:r>
              <a:rPr lang="ko-KR" altLang="en-US" sz="1200" b="1" i="0" dirty="0" err="1">
                <a:solidFill>
                  <a:srgbClr val="333333"/>
                </a:solidFill>
                <a:effectLst/>
                <a:latin typeface="KoPub Dotum"/>
              </a:rPr>
              <a:t>세마포어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KoPub Dotum"/>
              </a:rPr>
              <a:t> 식별자를 반환합니다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- key :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KoPub Dotum"/>
              </a:rPr>
              <a:t>세마포어를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 식별하는 키입니다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-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KoPub Dotum"/>
              </a:rPr>
              <a:t>nsems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 : 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KoPub Dotum"/>
              </a:rPr>
              <a:t>세마포어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 자원의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KoPub Dotum"/>
              </a:rPr>
              <a:t>갯수를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 의미합니다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-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KoPub Dotum"/>
              </a:rPr>
              <a:t>semflg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 :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KoPub Dotum"/>
              </a:rPr>
              <a:t>세마포어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KoPub Dotum"/>
              </a:rPr>
              <a:t>동작옵션인데요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. IPC_CREAT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과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IPC_EXCL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두개가 존재합니다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. </a:t>
            </a: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   IPC_CREAT: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새로운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KoPub Dotum"/>
              </a:rPr>
              <a:t>세마포어를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 만듭니다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. </a:t>
            </a: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   IPC_EXCL : IPC_CREAT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과 같이 사용하는데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이미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KoPub Dotum"/>
              </a:rPr>
              <a:t>세마포어가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 존재할 경우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Error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를 반환합니다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  <a:endParaRPr lang="en-US" altLang="ko-KR" dirty="0">
              <a:effectLst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4D171E0-B5B7-486B-8F15-C8C1F4D44F67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088778" y="3129325"/>
            <a:ext cx="4493738" cy="10990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71A6190-D1A9-4F74-A591-302EA9EF2765}"/>
              </a:ext>
            </a:extLst>
          </p:cNvPr>
          <p:cNvSpPr txBox="1"/>
          <p:nvPr/>
        </p:nvSpPr>
        <p:spPr>
          <a:xfrm>
            <a:off x="6582516" y="2990825"/>
            <a:ext cx="323133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Argc</a:t>
            </a:r>
            <a:r>
              <a:rPr lang="ko-KR" altLang="en-US" sz="1200" dirty="0"/>
              <a:t>가 </a:t>
            </a:r>
            <a:r>
              <a:rPr lang="en-US" altLang="ko-KR" sz="1200" dirty="0"/>
              <a:t>1</a:t>
            </a:r>
            <a:r>
              <a:rPr lang="ko-KR" altLang="en-US" sz="1200" dirty="0"/>
              <a:t>보다 크면 </a:t>
            </a:r>
            <a:r>
              <a:rPr lang="en-US" altLang="ko-KR" sz="1200" dirty="0" err="1"/>
              <a:t>set_semvalue</a:t>
            </a:r>
            <a:r>
              <a:rPr lang="en-US" altLang="ko-KR" sz="1200" dirty="0"/>
              <a:t>()</a:t>
            </a:r>
            <a:r>
              <a:rPr lang="ko-KR" altLang="en-US" sz="1200" dirty="0"/>
              <a:t>를 호출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3346D6-C8B3-4EDD-AF60-7349B77BBD10}"/>
              </a:ext>
            </a:extLst>
          </p:cNvPr>
          <p:cNvSpPr txBox="1"/>
          <p:nvPr/>
        </p:nvSpPr>
        <p:spPr>
          <a:xfrm>
            <a:off x="6582516" y="3550834"/>
            <a:ext cx="323133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Argc</a:t>
            </a:r>
            <a:r>
              <a:rPr lang="ko-KR" altLang="en-US" sz="1200" dirty="0"/>
              <a:t>가 </a:t>
            </a:r>
            <a:r>
              <a:rPr lang="en-US" altLang="ko-KR" sz="1200" dirty="0"/>
              <a:t>1</a:t>
            </a:r>
            <a:r>
              <a:rPr lang="ko-KR" altLang="en-US" sz="1200" dirty="0"/>
              <a:t>보다 크면 </a:t>
            </a:r>
            <a:r>
              <a:rPr lang="en-US" altLang="ko-KR" sz="1200" dirty="0" err="1"/>
              <a:t>op_char</a:t>
            </a:r>
            <a:r>
              <a:rPr lang="en-US" altLang="ko-KR" sz="1200" dirty="0"/>
              <a:t> </a:t>
            </a:r>
            <a:r>
              <a:rPr lang="ko-KR" altLang="en-US" sz="1200" dirty="0"/>
              <a:t>값은 </a:t>
            </a:r>
            <a:r>
              <a:rPr lang="en-US" altLang="ko-KR" sz="1200" dirty="0"/>
              <a:t>‘X’</a:t>
            </a:r>
            <a:endParaRPr lang="ko-KR" altLang="en-US" sz="12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C8C75E2-5C8A-4B01-9428-4A8BA22663B4}"/>
              </a:ext>
            </a:extLst>
          </p:cNvPr>
          <p:cNvCxnSpPr>
            <a:cxnSpLocks/>
          </p:cNvCxnSpPr>
          <p:nvPr/>
        </p:nvCxnSpPr>
        <p:spPr>
          <a:xfrm flipV="1">
            <a:off x="1590253" y="3703322"/>
            <a:ext cx="4964095" cy="6049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6C7B9BD-BE2D-420D-9A32-7F426DF0C08F}"/>
              </a:ext>
            </a:extLst>
          </p:cNvPr>
          <p:cNvCxnSpPr>
            <a:cxnSpLocks/>
          </p:cNvCxnSpPr>
          <p:nvPr/>
        </p:nvCxnSpPr>
        <p:spPr>
          <a:xfrm>
            <a:off x="1423968" y="6084876"/>
            <a:ext cx="4672032" cy="904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74F46F1-A668-4BFB-914E-4370D00D648C}"/>
              </a:ext>
            </a:extLst>
          </p:cNvPr>
          <p:cNvSpPr txBox="1"/>
          <p:nvPr/>
        </p:nvSpPr>
        <p:spPr>
          <a:xfrm>
            <a:off x="6096000" y="5929840"/>
            <a:ext cx="323133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Argc</a:t>
            </a:r>
            <a:r>
              <a:rPr lang="ko-KR" altLang="en-US" sz="1200" dirty="0"/>
              <a:t>가 </a:t>
            </a:r>
            <a:r>
              <a:rPr lang="en-US" altLang="ko-KR" sz="1200" dirty="0"/>
              <a:t>1</a:t>
            </a:r>
            <a:r>
              <a:rPr lang="ko-KR" altLang="en-US" sz="1200" dirty="0"/>
              <a:t>보다 </a:t>
            </a:r>
            <a:r>
              <a:rPr lang="ko-KR" altLang="en-US" sz="1200" dirty="0" err="1"/>
              <a:t>클때만</a:t>
            </a:r>
            <a:r>
              <a:rPr lang="ko-KR" altLang="en-US" sz="1200" dirty="0"/>
              <a:t> </a:t>
            </a:r>
            <a:r>
              <a:rPr lang="en-US" altLang="ko-KR" sz="1200" dirty="0" err="1"/>
              <a:t>del_semvalue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4AD3A5EA-1E37-403D-8D13-2C446C9B0617}"/>
              </a:ext>
            </a:extLst>
          </p:cNvPr>
          <p:cNvSpPr/>
          <p:nvPr/>
        </p:nvSpPr>
        <p:spPr>
          <a:xfrm>
            <a:off x="3193421" y="4153840"/>
            <a:ext cx="609705" cy="1456969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E5FA8-EB62-42D5-8502-ABD8994F6C79}"/>
              </a:ext>
            </a:extLst>
          </p:cNvPr>
          <p:cNvSpPr txBox="1"/>
          <p:nvPr/>
        </p:nvSpPr>
        <p:spPr>
          <a:xfrm>
            <a:off x="5083108" y="3957717"/>
            <a:ext cx="634486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For</a:t>
            </a:r>
            <a:r>
              <a:rPr lang="ko-KR" altLang="en-US" sz="1400" b="1" dirty="0"/>
              <a:t>반복문으로 </a:t>
            </a:r>
            <a:r>
              <a:rPr lang="en-US" altLang="ko-KR" sz="1400" b="1" dirty="0"/>
              <a:t>10</a:t>
            </a:r>
            <a:r>
              <a:rPr lang="ko-KR" altLang="en-US" sz="1400" b="1" dirty="0"/>
              <a:t>번 반복한다</a:t>
            </a:r>
            <a:r>
              <a:rPr lang="en-US" altLang="ko-KR" sz="1400" b="1" dirty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dirty="0" err="1">
                <a:highlight>
                  <a:srgbClr val="00FFFF"/>
                </a:highlight>
              </a:rPr>
              <a:t>Semaphore_p</a:t>
            </a:r>
            <a:r>
              <a:rPr lang="en-US" altLang="ko-KR" sz="1400" dirty="0">
                <a:highlight>
                  <a:srgbClr val="00FFFF"/>
                </a:highlight>
              </a:rPr>
              <a:t>()</a:t>
            </a:r>
          </a:p>
          <a:p>
            <a:r>
              <a:rPr lang="en-US" altLang="ko-KR" sz="1400" dirty="0" err="1">
                <a:highlight>
                  <a:srgbClr val="FF00FF"/>
                </a:highlight>
              </a:rPr>
              <a:t>op_char</a:t>
            </a:r>
            <a:r>
              <a:rPr lang="en-US" altLang="ko-KR" sz="1400" dirty="0">
                <a:highlight>
                  <a:srgbClr val="FF00FF"/>
                </a:highlight>
              </a:rPr>
              <a:t> </a:t>
            </a:r>
            <a:r>
              <a:rPr lang="ko-KR" altLang="en-US" sz="1400" dirty="0">
                <a:highlight>
                  <a:srgbClr val="FF00FF"/>
                </a:highlight>
              </a:rPr>
              <a:t>출력</a:t>
            </a:r>
            <a:endParaRPr lang="en-US" altLang="ko-KR" sz="1400" dirty="0">
              <a:highlight>
                <a:srgbClr val="FF00FF"/>
              </a:highlight>
            </a:endParaRPr>
          </a:p>
          <a:p>
            <a:r>
              <a:rPr lang="en-US" altLang="ko-KR" sz="1400" dirty="0">
                <a:highlight>
                  <a:srgbClr val="FF00FF"/>
                </a:highlight>
              </a:rPr>
              <a:t>Sleep(</a:t>
            </a:r>
            <a:r>
              <a:rPr lang="en-US" altLang="ko-KR" sz="1400" dirty="0" err="1">
                <a:highlight>
                  <a:srgbClr val="FF00FF"/>
                </a:highlight>
              </a:rPr>
              <a:t>pause_time</a:t>
            </a:r>
            <a:r>
              <a:rPr lang="en-US" altLang="ko-KR" sz="1400" dirty="0">
                <a:highlight>
                  <a:srgbClr val="FF00FF"/>
                </a:highlight>
              </a:rPr>
              <a:t>) </a:t>
            </a:r>
            <a:r>
              <a:rPr lang="en-US" altLang="ko-KR" sz="1400" dirty="0">
                <a:highlight>
                  <a:srgbClr val="FF00FF"/>
                </a:highlight>
                <a:sym typeface="Wingdings" panose="05000000000000000000" pitchFamily="2" charset="2"/>
              </a:rPr>
              <a:t> 0~2</a:t>
            </a:r>
            <a:r>
              <a:rPr lang="ko-KR" altLang="en-US" sz="1400" dirty="0">
                <a:highlight>
                  <a:srgbClr val="FF00FF"/>
                </a:highlight>
                <a:sym typeface="Wingdings" panose="05000000000000000000" pitchFamily="2" charset="2"/>
              </a:rPr>
              <a:t>초 </a:t>
            </a:r>
            <a:r>
              <a:rPr lang="en-US" altLang="ko-KR" sz="1400" dirty="0">
                <a:highlight>
                  <a:srgbClr val="FF00FF"/>
                </a:highlight>
                <a:sym typeface="Wingdings" panose="05000000000000000000" pitchFamily="2" charset="2"/>
              </a:rPr>
              <a:t>sleep</a:t>
            </a:r>
            <a:endParaRPr lang="en-US" altLang="ko-KR" sz="1400" dirty="0">
              <a:highlight>
                <a:srgbClr val="FF00FF"/>
              </a:highlight>
            </a:endParaRPr>
          </a:p>
          <a:p>
            <a:r>
              <a:rPr lang="en-US" altLang="ko-KR" sz="1400" dirty="0" err="1">
                <a:highlight>
                  <a:srgbClr val="FF00FF"/>
                </a:highlight>
              </a:rPr>
              <a:t>op_char</a:t>
            </a:r>
            <a:r>
              <a:rPr lang="en-US" altLang="ko-KR" sz="1400" dirty="0">
                <a:highlight>
                  <a:srgbClr val="FF00FF"/>
                </a:highlight>
              </a:rPr>
              <a:t> </a:t>
            </a:r>
            <a:r>
              <a:rPr lang="ko-KR" altLang="en-US" sz="1400" dirty="0">
                <a:highlight>
                  <a:srgbClr val="FF00FF"/>
                </a:highlight>
              </a:rPr>
              <a:t>출력</a:t>
            </a:r>
            <a:endParaRPr lang="en-US" altLang="ko-KR" sz="1400" dirty="0">
              <a:highlight>
                <a:srgbClr val="FF00FF"/>
              </a:highlight>
            </a:endParaRPr>
          </a:p>
          <a:p>
            <a:r>
              <a:rPr lang="en-US" altLang="ko-KR" sz="1400" dirty="0" err="1">
                <a:highlight>
                  <a:srgbClr val="00FFFF"/>
                </a:highlight>
              </a:rPr>
              <a:t>Semaphore_v</a:t>
            </a:r>
            <a:r>
              <a:rPr lang="en-US" altLang="ko-KR" sz="1400" dirty="0">
                <a:highlight>
                  <a:srgbClr val="00FFFF"/>
                </a:highlight>
              </a:rPr>
              <a:t>()</a:t>
            </a:r>
          </a:p>
          <a:p>
            <a:r>
              <a:rPr lang="en-US" altLang="ko-KR" sz="1400" dirty="0"/>
              <a:t>Sleep(</a:t>
            </a:r>
            <a:r>
              <a:rPr lang="en-US" altLang="ko-KR" sz="1400" dirty="0" err="1"/>
              <a:t>pause_time</a:t>
            </a:r>
            <a:r>
              <a:rPr lang="en-US" altLang="ko-KR" sz="1400" dirty="0"/>
              <a:t>) </a:t>
            </a:r>
            <a:r>
              <a:rPr lang="en-US" altLang="ko-KR" sz="1400" dirty="0">
                <a:sym typeface="Wingdings" panose="05000000000000000000" pitchFamily="2" charset="2"/>
              </a:rPr>
              <a:t> 0~1</a:t>
            </a:r>
            <a:r>
              <a:rPr lang="ko-KR" altLang="en-US" sz="1400" dirty="0">
                <a:sym typeface="Wingdings" panose="05000000000000000000" pitchFamily="2" charset="2"/>
              </a:rPr>
              <a:t>초 </a:t>
            </a:r>
            <a:r>
              <a:rPr lang="en-US" altLang="ko-KR" sz="1400" dirty="0">
                <a:sym typeface="Wingdings" panose="05000000000000000000" pitchFamily="2" charset="2"/>
              </a:rPr>
              <a:t>sleep</a:t>
            </a:r>
            <a:endParaRPr lang="en-US" altLang="ko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F354D1-4CFA-4C45-96BF-0EDA6025FC76}"/>
              </a:ext>
            </a:extLst>
          </p:cNvPr>
          <p:cNvSpPr txBox="1"/>
          <p:nvPr/>
        </p:nvSpPr>
        <p:spPr>
          <a:xfrm>
            <a:off x="8079020" y="4773551"/>
            <a:ext cx="1355925" cy="369332"/>
          </a:xfrm>
          <a:prstGeom prst="rect">
            <a:avLst/>
          </a:prstGeom>
          <a:solidFill>
            <a:srgbClr val="FF66FF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&lt;-</a:t>
            </a:r>
            <a:r>
              <a:rPr lang="ko-KR" altLang="en-US" dirty="0"/>
              <a:t>임계영역</a:t>
            </a:r>
          </a:p>
        </p:txBody>
      </p:sp>
    </p:spTree>
    <p:extLst>
      <p:ext uri="{BB962C8B-B14F-4D97-AF65-F5344CB8AC3E}">
        <p14:creationId xmlns:p14="http://schemas.microsoft.com/office/powerpoint/2010/main" val="89038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EAC918-1CF2-4457-843D-8532D4B5C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3" b="44996"/>
          <a:stretch/>
        </p:blipFill>
        <p:spPr>
          <a:xfrm>
            <a:off x="0" y="0"/>
            <a:ext cx="7253287" cy="19594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9BAB1C-69C4-4AC0-98D3-E5774FFDDA35}"/>
              </a:ext>
            </a:extLst>
          </p:cNvPr>
          <p:cNvSpPr txBox="1"/>
          <p:nvPr/>
        </p:nvSpPr>
        <p:spPr>
          <a:xfrm>
            <a:off x="186568" y="4452626"/>
            <a:ext cx="55999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1" i="0" dirty="0" err="1">
                <a:solidFill>
                  <a:srgbClr val="333333"/>
                </a:solidFill>
                <a:effectLst/>
                <a:latin typeface="KoPub Dotum"/>
              </a:rPr>
              <a:t>세마포어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KoPub Dotum"/>
              </a:rPr>
              <a:t> 정보를 직접 제어하게 해주는 시스템 콜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algn="l"/>
            <a:endParaRPr lang="en-US" altLang="ko-KR" sz="1200" dirty="0">
              <a:solidFill>
                <a:srgbClr val="333333"/>
              </a:solidFill>
              <a:latin typeface="KoPub Dotum"/>
            </a:endParaRP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-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KoPub Dotum"/>
              </a:rPr>
              <a:t>semid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KoPub Dotum"/>
              </a:rPr>
              <a:t>세마포어의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 식별자입니다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.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KoPub Dotum"/>
              </a:rPr>
              <a:t>semget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으로부터 나온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id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값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-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KoPub Dotum"/>
              </a:rPr>
              <a:t>semnum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 : semaphore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집합에서 표현되는 일종의 인덱스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.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KoPub Dotum"/>
              </a:rPr>
              <a:t>세마포어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 번호</a:t>
            </a:r>
            <a:r>
              <a:rPr lang="en-US" altLang="ko-KR" sz="120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2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-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KoPub Dotum"/>
              </a:rPr>
              <a:t>cmd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 :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KoPub Dotum"/>
              </a:rPr>
              <a:t>세마포어를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 제어할 수 있는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command.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이것에 따라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KoPub Dotum"/>
              </a:rPr>
              <a:t>semctl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이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3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개의 인자를 갖느냐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, 4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개의 인자를 갖느냐가 결정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. </a:t>
            </a:r>
          </a:p>
          <a:p>
            <a:pPr algn="l"/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SETVAL 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세마포어를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알려진 값으로 초기화하는데 사용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ko-KR" altLang="en-US" sz="1200" dirty="0"/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IPC_RMID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더 이상 필요하지 않을 때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세마포어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식별자를 삭제하는 데 사용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sz="1200" dirty="0">
              <a:solidFill>
                <a:srgbClr val="333333"/>
              </a:solidFill>
              <a:latin typeface="KoPub Dotum"/>
            </a:endParaRPr>
          </a:p>
          <a:p>
            <a:pPr algn="l"/>
            <a:endParaRPr lang="en-US" altLang="ko-KR" sz="12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- union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KoPub Dotum"/>
              </a:rPr>
              <a:t>semun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 :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KoPub Dotum"/>
              </a:rPr>
              <a:t>cmd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에 의해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4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번째 인자가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KoPub Dotum"/>
              </a:rPr>
              <a:t>쓰일때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 여러분이 작성하는 프로그램에서는 아래의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union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KoPub Dotum"/>
              </a:rPr>
              <a:t>을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KoPub Dotum"/>
              </a:rPr>
              <a:t>정의해주어야합니다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KoPub Dotum"/>
              </a:rPr>
              <a:t>. 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2C77341-C17C-4933-85F7-EC1A96A48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66115"/>
              </p:ext>
            </p:extLst>
          </p:nvPr>
        </p:nvGraphicFramePr>
        <p:xfrm>
          <a:off x="186568" y="3973377"/>
          <a:ext cx="5380564" cy="365760"/>
        </p:xfrm>
        <a:graphic>
          <a:graphicData uri="http://schemas.openxmlformats.org/drawingml/2006/table">
            <a:tbl>
              <a:tblPr/>
              <a:tblGrid>
                <a:gridCol w="5380564">
                  <a:extLst>
                    <a:ext uri="{9D8B030D-6E8A-4147-A177-3AD203B41FA5}">
                      <a16:colId xmlns:a16="http://schemas.microsoft.com/office/drawing/2014/main" val="26116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8A3DB6"/>
                          </a:solidFill>
                          <a:effectLst/>
                        </a:rPr>
                        <a:t>int </a:t>
                      </a:r>
                      <a:r>
                        <a:rPr lang="en-US" b="1" dirty="0" err="1">
                          <a:solidFill>
                            <a:srgbClr val="006DD7"/>
                          </a:solidFill>
                          <a:effectLst/>
                        </a:rPr>
                        <a:t>semctl</a:t>
                      </a:r>
                      <a:r>
                        <a:rPr lang="en-US" b="1" dirty="0">
                          <a:effectLst/>
                        </a:rPr>
                        <a:t>(</a:t>
                      </a:r>
                      <a:r>
                        <a:rPr lang="en-US" b="1" dirty="0">
                          <a:solidFill>
                            <a:srgbClr val="8A3DB6"/>
                          </a:solidFill>
                          <a:effectLst/>
                        </a:rPr>
                        <a:t>int</a:t>
                      </a:r>
                      <a:r>
                        <a:rPr lang="en-US" b="1" dirty="0">
                          <a:effectLst/>
                        </a:rPr>
                        <a:t> </a:t>
                      </a:r>
                      <a:r>
                        <a:rPr lang="en-US" b="1" dirty="0" err="1">
                          <a:effectLst/>
                        </a:rPr>
                        <a:t>semid</a:t>
                      </a:r>
                      <a:r>
                        <a:rPr lang="en-US" b="1" dirty="0">
                          <a:effectLst/>
                        </a:rPr>
                        <a:t>, </a:t>
                      </a:r>
                      <a:r>
                        <a:rPr lang="en-US" b="1" dirty="0">
                          <a:solidFill>
                            <a:srgbClr val="8A3DB6"/>
                          </a:solidFill>
                          <a:effectLst/>
                        </a:rPr>
                        <a:t>int</a:t>
                      </a:r>
                      <a:r>
                        <a:rPr lang="en-US" b="1" dirty="0">
                          <a:effectLst/>
                        </a:rPr>
                        <a:t> </a:t>
                      </a:r>
                      <a:r>
                        <a:rPr lang="en-US" b="1" dirty="0" err="1">
                          <a:effectLst/>
                        </a:rPr>
                        <a:t>semnum</a:t>
                      </a:r>
                      <a:r>
                        <a:rPr lang="en-US" b="1" dirty="0">
                          <a:effectLst/>
                        </a:rPr>
                        <a:t>, </a:t>
                      </a:r>
                      <a:r>
                        <a:rPr lang="en-US" b="1" dirty="0">
                          <a:solidFill>
                            <a:srgbClr val="8A3DB6"/>
                          </a:solidFill>
                          <a:effectLst/>
                        </a:rPr>
                        <a:t>int</a:t>
                      </a:r>
                      <a:r>
                        <a:rPr lang="en-US" b="1" dirty="0">
                          <a:effectLst/>
                        </a:rPr>
                        <a:t> </a:t>
                      </a:r>
                      <a:r>
                        <a:rPr lang="en-US" b="1" dirty="0" err="1">
                          <a:effectLst/>
                        </a:rPr>
                        <a:t>cmd</a:t>
                      </a:r>
                      <a:r>
                        <a:rPr lang="en-US" b="1" dirty="0">
                          <a:effectLst/>
                        </a:rPr>
                        <a:t>, ...);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29576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F3D675B-A5AB-4171-B925-55D4BD6D1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3" t="52817"/>
          <a:stretch/>
        </p:blipFill>
        <p:spPr>
          <a:xfrm>
            <a:off x="-1" y="2179066"/>
            <a:ext cx="7253287" cy="16808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148085-0E1E-4371-9739-1A46C9F66E5E}"/>
              </a:ext>
            </a:extLst>
          </p:cNvPr>
          <p:cNvSpPr txBox="1"/>
          <p:nvPr/>
        </p:nvSpPr>
        <p:spPr>
          <a:xfrm>
            <a:off x="7563800" y="2834811"/>
            <a:ext cx="3147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세마포어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식별자를 삭제함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6A6BE7-B62A-44AC-B603-7780EABCAA65}"/>
              </a:ext>
            </a:extLst>
          </p:cNvPr>
          <p:cNvSpPr txBox="1"/>
          <p:nvPr/>
        </p:nvSpPr>
        <p:spPr>
          <a:xfrm>
            <a:off x="7516299" y="569426"/>
            <a:ext cx="4627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세마포어를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알려진 값으로 초기화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이 코드에서는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로 초기화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세마포어는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또는 양수 값으로 초기화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27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A4BFDD-BC9B-4F44-87E3-1944018F7B14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semun.h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2B4929-A387-4AE6-923D-6B7002EB3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3" t="3857"/>
          <a:stretch/>
        </p:blipFill>
        <p:spPr>
          <a:xfrm>
            <a:off x="1396773" y="1863801"/>
            <a:ext cx="9398453" cy="44407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EFBC23-F352-4022-B433-618F4FFFF944}"/>
              </a:ext>
            </a:extLst>
          </p:cNvPr>
          <p:cNvSpPr txBox="1"/>
          <p:nvPr/>
        </p:nvSpPr>
        <p:spPr>
          <a:xfrm>
            <a:off x="5729845" y="1140879"/>
            <a:ext cx="5260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공용체는 구조체처럼 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 </a:t>
            </a:r>
            <a:r>
              <a:rPr lang="ko-KR" altLang="en-US" dirty="0" err="1"/>
              <a:t>다른점은</a:t>
            </a:r>
            <a:r>
              <a:rPr lang="ko-KR" altLang="en-US" dirty="0"/>
              <a:t> 메모리공간을 공용으로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254E571-8061-470B-BBC8-C5D6ED17B75B}"/>
              </a:ext>
            </a:extLst>
          </p:cNvPr>
          <p:cNvCxnSpPr/>
          <p:nvPr/>
        </p:nvCxnSpPr>
        <p:spPr>
          <a:xfrm flipV="1">
            <a:off x="3051958" y="3822917"/>
            <a:ext cx="1300348" cy="2612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9E1EFB-406A-44BA-9D19-C6D9FD74258A}"/>
              </a:ext>
            </a:extLst>
          </p:cNvPr>
          <p:cNvSpPr txBox="1"/>
          <p:nvPr/>
        </p:nvSpPr>
        <p:spPr>
          <a:xfrm>
            <a:off x="4352307" y="3638251"/>
            <a:ext cx="18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세마포어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정수값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01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D15745-8098-4F07-9A1F-984480511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7935"/>
            <a:ext cx="5557116" cy="6524625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7AF376-901E-4A6B-96D2-A1362131F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164818"/>
              </p:ext>
            </p:extLst>
          </p:nvPr>
        </p:nvGraphicFramePr>
        <p:xfrm>
          <a:off x="5705012" y="177313"/>
          <a:ext cx="6393274" cy="365760"/>
        </p:xfrm>
        <a:graphic>
          <a:graphicData uri="http://schemas.openxmlformats.org/drawingml/2006/table">
            <a:tbl>
              <a:tblPr/>
              <a:tblGrid>
                <a:gridCol w="6393274">
                  <a:extLst>
                    <a:ext uri="{9D8B030D-6E8A-4147-A177-3AD203B41FA5}">
                      <a16:colId xmlns:a16="http://schemas.microsoft.com/office/drawing/2014/main" val="3803006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8A3DB6"/>
                          </a:solidFill>
                          <a:effectLst/>
                        </a:rPr>
                        <a:t>int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</a:rPr>
                        <a:t> </a:t>
                      </a:r>
                      <a:r>
                        <a:rPr lang="en-US" b="1" dirty="0" err="1">
                          <a:solidFill>
                            <a:srgbClr val="006DD7"/>
                          </a:solidFill>
                          <a:effectLst/>
                        </a:rPr>
                        <a:t>semop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</a:rPr>
                        <a:t>(</a:t>
                      </a:r>
                      <a:r>
                        <a:rPr lang="en-US" b="1" dirty="0">
                          <a:solidFill>
                            <a:srgbClr val="8A3DB6"/>
                          </a:solidFill>
                          <a:effectLst/>
                        </a:rPr>
                        <a:t>int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</a:rPr>
                        <a:t> </a:t>
                      </a:r>
                      <a:r>
                        <a:rPr lang="en-US" b="1" dirty="0" err="1">
                          <a:solidFill>
                            <a:srgbClr val="333333"/>
                          </a:solidFill>
                          <a:effectLst/>
                        </a:rPr>
                        <a:t>semid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</a:rPr>
                        <a:t>, </a:t>
                      </a:r>
                      <a:r>
                        <a:rPr lang="en-US" b="1" dirty="0">
                          <a:solidFill>
                            <a:srgbClr val="8A3DB6"/>
                          </a:solidFill>
                          <a:effectLst/>
                        </a:rPr>
                        <a:t>struct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</a:rPr>
                        <a:t> </a:t>
                      </a:r>
                      <a:r>
                        <a:rPr lang="en-US" b="1" dirty="0" err="1">
                          <a:solidFill>
                            <a:srgbClr val="333333"/>
                          </a:solidFill>
                          <a:effectLst/>
                        </a:rPr>
                        <a:t>sembuf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</a:rPr>
                        <a:t> *</a:t>
                      </a:r>
                      <a:r>
                        <a:rPr lang="en-US" b="1" dirty="0" err="1">
                          <a:solidFill>
                            <a:srgbClr val="333333"/>
                          </a:solidFill>
                          <a:effectLst/>
                        </a:rPr>
                        <a:t>spos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</a:rPr>
                        <a:t>, </a:t>
                      </a:r>
                      <a:r>
                        <a:rPr lang="en-US" b="1" dirty="0" err="1">
                          <a:solidFill>
                            <a:srgbClr val="8A3DB6"/>
                          </a:solidFill>
                          <a:effectLst/>
                        </a:rPr>
                        <a:t>size_t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</a:rPr>
                        <a:t> </a:t>
                      </a:r>
                      <a:r>
                        <a:rPr lang="en-US" b="1" dirty="0" err="1">
                          <a:solidFill>
                            <a:srgbClr val="333333"/>
                          </a:solidFill>
                          <a:effectLst/>
                        </a:rPr>
                        <a:t>nsops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</a:rPr>
                        <a:t>);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16674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266740E-0A15-4BC5-944C-37ACF6215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49203"/>
              </p:ext>
            </p:extLst>
          </p:nvPr>
        </p:nvGraphicFramePr>
        <p:xfrm>
          <a:off x="5605464" y="3045979"/>
          <a:ext cx="6234077" cy="365760"/>
        </p:xfrm>
        <a:graphic>
          <a:graphicData uri="http://schemas.openxmlformats.org/drawingml/2006/table">
            <a:tbl>
              <a:tblPr/>
              <a:tblGrid>
                <a:gridCol w="6234077">
                  <a:extLst>
                    <a:ext uri="{9D8B030D-6E8A-4147-A177-3AD203B41FA5}">
                      <a16:colId xmlns:a16="http://schemas.microsoft.com/office/drawing/2014/main" val="3483882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14072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8B6795F-6481-413A-A407-AA3A141EADE8}"/>
              </a:ext>
            </a:extLst>
          </p:cNvPr>
          <p:cNvSpPr txBox="1"/>
          <p:nvPr/>
        </p:nvSpPr>
        <p:spPr>
          <a:xfrm>
            <a:off x="5854222" y="2912249"/>
            <a:ext cx="6094854" cy="3447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/>
              <a:t>구조체 </a:t>
            </a:r>
            <a:r>
              <a:rPr lang="en-US" altLang="ko-KR" b="1" dirty="0" err="1"/>
              <a:t>sembuf</a:t>
            </a:r>
            <a:r>
              <a:rPr lang="en-US" altLang="ko-KR" b="1" dirty="0"/>
              <a:t> - </a:t>
            </a:r>
            <a:r>
              <a:rPr lang="en-US" altLang="ko-KR" dirty="0">
                <a:solidFill>
                  <a:srgbClr val="333333"/>
                </a:solidFill>
                <a:latin typeface="KoPub Dotum"/>
              </a:rPr>
              <a:t>3</a:t>
            </a:r>
            <a:r>
              <a:rPr lang="ko-KR" altLang="en-US" dirty="0">
                <a:solidFill>
                  <a:srgbClr val="333333"/>
                </a:solidFill>
                <a:latin typeface="KoPub Dotum"/>
              </a:rPr>
              <a:t>가지 필드로 구성 </a:t>
            </a:r>
            <a:endParaRPr lang="en-US" altLang="ko-KR" dirty="0">
              <a:solidFill>
                <a:srgbClr val="333333"/>
              </a:solidFill>
              <a:latin typeface="KoPub Dotum"/>
            </a:endParaRPr>
          </a:p>
          <a:p>
            <a:endParaRPr lang="en-US" altLang="ko-KR" b="1" dirty="0">
              <a:solidFill>
                <a:srgbClr val="8A3DB6"/>
              </a:solidFill>
            </a:endParaRPr>
          </a:p>
          <a:p>
            <a:r>
              <a:rPr lang="en-US" altLang="ko-KR" b="1" dirty="0">
                <a:solidFill>
                  <a:srgbClr val="8A3DB6"/>
                </a:solidFill>
              </a:rPr>
              <a:t>unsigned short</a:t>
            </a:r>
            <a:r>
              <a:rPr lang="en-US" altLang="ko-KR" b="1" dirty="0"/>
              <a:t> </a:t>
            </a:r>
            <a:r>
              <a:rPr lang="en-US" altLang="ko-KR" b="1" dirty="0" err="1"/>
              <a:t>sem_num</a:t>
            </a:r>
            <a:r>
              <a:rPr lang="en-US" altLang="ko-KR" b="1" dirty="0"/>
              <a:t>; </a:t>
            </a:r>
            <a:r>
              <a:rPr lang="en-US" altLang="ko-KR" b="1" dirty="0">
                <a:solidFill>
                  <a:srgbClr val="009A87"/>
                </a:solidFill>
              </a:rPr>
              <a:t> /* semaphore number */</a:t>
            </a:r>
            <a:br>
              <a:rPr lang="en-US" altLang="ko-KR" dirty="0"/>
            </a:br>
            <a:r>
              <a:rPr lang="en-US" altLang="ko-KR" b="1" dirty="0">
                <a:solidFill>
                  <a:srgbClr val="8A3DB6"/>
                </a:solidFill>
              </a:rPr>
              <a:t>short</a:t>
            </a:r>
            <a:r>
              <a:rPr lang="en-US" altLang="ko-KR" b="1" dirty="0"/>
              <a:t> </a:t>
            </a:r>
            <a:r>
              <a:rPr lang="en-US" altLang="ko-KR" b="1" dirty="0" err="1"/>
              <a:t>sem_op</a:t>
            </a:r>
            <a:r>
              <a:rPr lang="en-US" altLang="ko-KR" b="1" dirty="0"/>
              <a:t>; </a:t>
            </a:r>
            <a:r>
              <a:rPr lang="en-US" altLang="ko-KR" b="1" dirty="0">
                <a:solidFill>
                  <a:srgbClr val="009A87"/>
                </a:solidFill>
              </a:rPr>
              <a:t>  /* semaphore operation */</a:t>
            </a:r>
            <a:br>
              <a:rPr lang="en-US" altLang="ko-KR" dirty="0"/>
            </a:br>
            <a:r>
              <a:rPr lang="en-US" altLang="ko-KR" b="1" dirty="0">
                <a:solidFill>
                  <a:srgbClr val="8A3DB6"/>
                </a:solidFill>
              </a:rPr>
              <a:t>short</a:t>
            </a:r>
            <a:r>
              <a:rPr lang="en-US" altLang="ko-KR" b="1" dirty="0"/>
              <a:t> </a:t>
            </a:r>
            <a:r>
              <a:rPr lang="en-US" altLang="ko-KR" b="1" dirty="0" err="1"/>
              <a:t>sem_flg</a:t>
            </a:r>
            <a:r>
              <a:rPr lang="en-US" altLang="ko-KR" b="1" dirty="0"/>
              <a:t>; </a:t>
            </a:r>
            <a:r>
              <a:rPr lang="en-US" altLang="ko-KR" b="1" dirty="0">
                <a:solidFill>
                  <a:srgbClr val="009A87"/>
                </a:solidFill>
              </a:rPr>
              <a:t> /* operation flags */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KoPub Dotum"/>
            </a:endParaRPr>
          </a:p>
          <a:p>
            <a:r>
              <a:rPr lang="en-US" altLang="ko-KR" b="1" i="0" dirty="0" err="1">
                <a:solidFill>
                  <a:srgbClr val="333333"/>
                </a:solidFill>
                <a:effectLst/>
                <a:latin typeface="KoPub Dotum"/>
              </a:rPr>
              <a:t>sem_num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KoPub Dotum"/>
              </a:rPr>
              <a:t>은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KoPub Dotum"/>
              </a:rPr>
              <a:t>세마포어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KoPub Dotum"/>
              </a:rPr>
              <a:t> 번호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</a:p>
          <a:p>
            <a:r>
              <a:rPr lang="en-US" altLang="ko-KR" b="1" i="0" dirty="0" err="1">
                <a:solidFill>
                  <a:srgbClr val="333333"/>
                </a:solidFill>
                <a:effectLst/>
                <a:latin typeface="KoPub Dotum"/>
              </a:rPr>
              <a:t>sem_op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KoPub Dotum"/>
              </a:rPr>
              <a:t>는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KoPub Dotum"/>
              </a:rPr>
              <a:t>증감값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KoPub Dotum"/>
              </a:rPr>
              <a:t> 이는 원자적으로 처리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KoPub Dotum"/>
              </a:rPr>
              <a:t>. </a:t>
            </a:r>
          </a:p>
          <a:p>
            <a:r>
              <a:rPr lang="en-US" altLang="ko-KR" b="1" i="0" dirty="0" err="1">
                <a:solidFill>
                  <a:srgbClr val="333333"/>
                </a:solidFill>
                <a:effectLst/>
                <a:latin typeface="KoPub Dotum"/>
              </a:rPr>
              <a:t>sem_flg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KoPub Dotum"/>
              </a:rPr>
              <a:t>는 옵션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r>
              <a:rPr lang="en-US" altLang="ko-KR" sz="1400" dirty="0">
                <a:solidFill>
                  <a:srgbClr val="333333"/>
                </a:solidFill>
                <a:latin typeface="KoPub Dotum"/>
              </a:rPr>
              <a:t>-</a:t>
            </a:r>
            <a:r>
              <a:rPr lang="en-US" altLang="ko-KR" sz="1400" dirty="0">
                <a:solidFill>
                  <a:srgbClr val="555555"/>
                </a:solidFill>
                <a:effectLst/>
                <a:latin typeface="Tahoma" panose="020B0604030504040204" pitchFamily="34" charset="0"/>
              </a:rPr>
              <a:t>IPC_NOWAIT : </a:t>
            </a:r>
            <a:r>
              <a:rPr lang="ko-KR" altLang="en-US" sz="1400" dirty="0">
                <a:solidFill>
                  <a:srgbClr val="555555"/>
                </a:solidFill>
                <a:effectLst/>
                <a:latin typeface="Tahoma" panose="020B0604030504040204" pitchFamily="34" charset="0"/>
              </a:rPr>
              <a:t>호출 즉시 실행하지 못했을 경우 기다리지 않고 실패로       바로 복귀합니다</a:t>
            </a:r>
            <a:r>
              <a:rPr lang="en-US" altLang="ko-KR" sz="1400" dirty="0">
                <a:solidFill>
                  <a:srgbClr val="555555"/>
                </a:solidFill>
                <a:effectLst/>
                <a:latin typeface="Tahoma" panose="020B0604030504040204" pitchFamily="34" charset="0"/>
              </a:rPr>
              <a:t>.</a:t>
            </a:r>
          </a:p>
          <a:p>
            <a:r>
              <a:rPr lang="en-US" altLang="ko-KR" sz="1400" b="0" i="0" dirty="0">
                <a:solidFill>
                  <a:srgbClr val="333333"/>
                </a:solidFill>
                <a:effectLst/>
                <a:latin typeface="KoPub Dotum"/>
              </a:rPr>
              <a:t>-</a:t>
            </a:r>
            <a:r>
              <a:rPr lang="en-US" altLang="ko-KR" sz="1400" dirty="0">
                <a:solidFill>
                  <a:srgbClr val="555555"/>
                </a:solidFill>
                <a:effectLst/>
                <a:latin typeface="Tahoma" panose="020B0604030504040204" pitchFamily="34" charset="0"/>
              </a:rPr>
              <a:t>SEM_UNDO : </a:t>
            </a:r>
            <a:r>
              <a:rPr lang="ko-KR" altLang="en-US" sz="1400" dirty="0">
                <a:solidFill>
                  <a:srgbClr val="555555"/>
                </a:solidFill>
                <a:effectLst/>
                <a:latin typeface="Tahoma" panose="020B0604030504040204" pitchFamily="34" charset="0"/>
              </a:rPr>
              <a:t>프로세스가 종료되면 시스템에서 </a:t>
            </a:r>
            <a:r>
              <a:rPr lang="ko-KR" altLang="en-US" sz="1400" dirty="0" err="1">
                <a:solidFill>
                  <a:srgbClr val="555555"/>
                </a:solidFill>
                <a:effectLst/>
                <a:latin typeface="Tahoma" panose="020B0604030504040204" pitchFamily="34" charset="0"/>
              </a:rPr>
              <a:t>세마포어</a:t>
            </a:r>
            <a:r>
              <a:rPr lang="ko-KR" altLang="en-US" sz="1400" dirty="0">
                <a:solidFill>
                  <a:srgbClr val="555555"/>
                </a:solidFill>
                <a:effectLst/>
                <a:latin typeface="Tahoma" panose="020B0604030504040204" pitchFamily="34" charset="0"/>
              </a:rPr>
              <a:t> 설정을 원래 상  태로 되돌립니다</a:t>
            </a:r>
            <a:r>
              <a:rPr lang="en-US" altLang="ko-KR" sz="1400" dirty="0">
                <a:solidFill>
                  <a:srgbClr val="555555"/>
                </a:solidFill>
                <a:effectLst/>
                <a:latin typeface="Tahoma" panose="020B0604030504040204" pitchFamily="34" charset="0"/>
              </a:rPr>
              <a:t>. </a:t>
            </a:r>
            <a:r>
              <a:rPr lang="ko-KR" altLang="en-US" sz="1400" dirty="0">
                <a:solidFill>
                  <a:srgbClr val="555555"/>
                </a:solidFill>
                <a:effectLst/>
                <a:latin typeface="Tahoma" panose="020B0604030504040204" pitchFamily="34" charset="0"/>
              </a:rPr>
              <a:t>그러므로 보통 이 옵션을 사용합니다</a:t>
            </a:r>
            <a:r>
              <a:rPr lang="en-US" altLang="ko-KR" sz="1400" dirty="0">
                <a:solidFill>
                  <a:srgbClr val="555555"/>
                </a:solidFill>
                <a:effectLst/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4F1C0C-E2C3-4A3C-834A-F65F2F0ADC49}"/>
              </a:ext>
            </a:extLst>
          </p:cNvPr>
          <p:cNvSpPr txBox="1"/>
          <p:nvPr/>
        </p:nvSpPr>
        <p:spPr>
          <a:xfrm>
            <a:off x="5705012" y="652121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555555"/>
                </a:solidFill>
                <a:effectLst/>
                <a:latin typeface="Tahoma" panose="020B0604030504040204" pitchFamily="34" charset="0"/>
              </a:rPr>
              <a:t>세마포어의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Tahoma" panose="020B0604030504040204" pitchFamily="34" charset="0"/>
              </a:rPr>
              <a:t> 값을 변경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Tahoma" panose="020B0604030504040204" pitchFamily="34" charset="0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Tahoma" panose="020B0604030504040204" pitchFamily="34" charset="0"/>
              </a:rPr>
              <a:t>값을 증가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Tahoma" panose="020B0604030504040204" pitchFamily="34" charset="0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Tahoma" panose="020B0604030504040204" pitchFamily="34" charset="0"/>
              </a:rPr>
              <a:t>감소시킨다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Tahoma" panose="020B0604030504040204" pitchFamily="34" charset="0"/>
              </a:rPr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CF0F51-21D1-4F52-A86A-ED0E6A8D3A24}"/>
              </a:ext>
            </a:extLst>
          </p:cNvPr>
          <p:cNvSpPr txBox="1"/>
          <p:nvPr/>
        </p:nvSpPr>
        <p:spPr>
          <a:xfrm>
            <a:off x="5705012" y="1200509"/>
            <a:ext cx="561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Semid</a:t>
            </a:r>
            <a:r>
              <a:rPr lang="en-US" altLang="ko-KR" dirty="0"/>
              <a:t> : </a:t>
            </a:r>
            <a:r>
              <a:rPr lang="ko-KR" altLang="en-US" dirty="0"/>
              <a:t>시스템에서 </a:t>
            </a:r>
            <a:r>
              <a:rPr lang="ko-KR" altLang="en-US" dirty="0" err="1"/>
              <a:t>세머포어를</a:t>
            </a:r>
            <a:r>
              <a:rPr lang="ko-KR" altLang="en-US" dirty="0"/>
              <a:t> 식별하는 집합 번호로 </a:t>
            </a:r>
            <a:r>
              <a:rPr lang="en-US" altLang="ko-KR" dirty="0" err="1"/>
              <a:t>semget</a:t>
            </a:r>
            <a:r>
              <a:rPr lang="ko-KR" altLang="en-US" dirty="0"/>
              <a:t>에서 받은 </a:t>
            </a:r>
            <a:r>
              <a:rPr lang="en-US" altLang="ko-KR" dirty="0" err="1"/>
              <a:t>semid</a:t>
            </a:r>
            <a:r>
              <a:rPr lang="ko-KR" altLang="en-US" dirty="0"/>
              <a:t>를 사용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Spos</a:t>
            </a:r>
            <a:r>
              <a:rPr lang="en-US" altLang="ko-KR" dirty="0"/>
              <a:t> : </a:t>
            </a:r>
            <a:r>
              <a:rPr lang="en-US" altLang="ko-KR" dirty="0" err="1"/>
              <a:t>sembuf</a:t>
            </a:r>
            <a:r>
              <a:rPr lang="ko-KR" altLang="en-US" dirty="0"/>
              <a:t>라는 구조체 포인터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Nsops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Tahoma" panose="020B0604030504040204" pitchFamily="34" charset="0"/>
              </a:rPr>
              <a:t>변경하려는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Tahoma" panose="020B0604030504040204" pitchFamily="34" charset="0"/>
              </a:rPr>
              <a:t>세마포어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Tahoma" panose="020B0604030504040204" pitchFamily="34" charset="0"/>
              </a:rPr>
              <a:t> 개수로 변경하려는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Tahoma" panose="020B0604030504040204" pitchFamily="34" charset="0"/>
              </a:rPr>
              <a:t>세마포어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Tahoma" panose="020B0604030504040204" pitchFamily="34" charset="0"/>
              </a:rPr>
              <a:t> 개수가 여러 개일 때 사용합니다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Tahoma" panose="020B0604030504040204" pitchFamily="34" charset="0"/>
              </a:rPr>
              <a:t>.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906AAA-AB07-4AB1-AD7D-6692DB996660}"/>
              </a:ext>
            </a:extLst>
          </p:cNvPr>
          <p:cNvSpPr txBox="1"/>
          <p:nvPr/>
        </p:nvSpPr>
        <p:spPr>
          <a:xfrm>
            <a:off x="3289464" y="177313"/>
            <a:ext cx="177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semWait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연산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E0833-1A32-4540-BDE3-5E061EB19A61}"/>
              </a:ext>
            </a:extLst>
          </p:cNvPr>
          <p:cNvSpPr txBox="1"/>
          <p:nvPr/>
        </p:nvSpPr>
        <p:spPr>
          <a:xfrm>
            <a:off x="3282718" y="3353287"/>
            <a:ext cx="196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semSignal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240689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734</Words>
  <Application>Microsoft Office PowerPoint</Application>
  <PresentationFormat>와이드스크린</PresentationFormat>
  <Paragraphs>85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KoPub Dotum</vt:lpstr>
      <vt:lpstr>맑은 고딕</vt:lpstr>
      <vt:lpstr>한양신명조</vt:lpstr>
      <vt:lpstr>Arial</vt:lpstr>
      <vt:lpstr>Tahoma</vt:lpstr>
      <vt:lpstr>Office 테마</vt:lpstr>
      <vt:lpstr>운영체제 과제3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 과제3</dc:title>
  <dc:creator>이현수</dc:creator>
  <cp:lastModifiedBy>이현수</cp:lastModifiedBy>
  <cp:revision>33</cp:revision>
  <dcterms:created xsi:type="dcterms:W3CDTF">2021-05-18T08:32:48Z</dcterms:created>
  <dcterms:modified xsi:type="dcterms:W3CDTF">2021-05-25T04:15:37Z</dcterms:modified>
</cp:coreProperties>
</file>