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13" r:id="rId2"/>
    <p:sldId id="427" r:id="rId3"/>
    <p:sldId id="450" r:id="rId4"/>
    <p:sldId id="462" r:id="rId5"/>
    <p:sldId id="451" r:id="rId6"/>
    <p:sldId id="452" r:id="rId7"/>
    <p:sldId id="464" r:id="rId8"/>
    <p:sldId id="463" r:id="rId9"/>
    <p:sldId id="453" r:id="rId10"/>
  </p:sldIdLst>
  <p:sldSz cx="9144000" cy="6858000" type="screen4x3"/>
  <p:notesSz cx="6737350" cy="986948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94243" autoAdjust="0"/>
  </p:normalViewPr>
  <p:slideViewPr>
    <p:cSldViewPr>
      <p:cViewPr>
        <p:scale>
          <a:sx n="98" d="100"/>
          <a:sy n="98" d="100"/>
        </p:scale>
        <p:origin x="-612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6350" y="0"/>
            <a:ext cx="2919413" cy="493713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r">
              <a:defRPr sz="1200"/>
            </a:lvl1pPr>
          </a:lstStyle>
          <a:p>
            <a:pPr>
              <a:defRPr/>
            </a:pPr>
            <a:fld id="{1D682BD8-C92B-49E0-93CA-523C6BFD4B8E}" type="datetimeFigureOut">
              <a:rPr lang="ko-KR" altLang="en-US"/>
              <a:pPr>
                <a:defRPr/>
              </a:pPr>
              <a:t>2020-05-28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4188"/>
            <a:ext cx="2919413" cy="493712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6350" y="9374188"/>
            <a:ext cx="2919413" cy="493712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r">
              <a:defRPr sz="1200"/>
            </a:lvl1pPr>
          </a:lstStyle>
          <a:p>
            <a:pPr>
              <a:defRPr/>
            </a:pPr>
            <a:fld id="{4364AD47-DCF0-4C73-888E-5D94597961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525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6350" y="0"/>
            <a:ext cx="2919413" cy="493713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0159FD9-49F2-4D09-91AD-B2A7B6B05BBA}" type="datetimeFigureOut">
              <a:rPr lang="ko-KR" altLang="en-US"/>
              <a:pPr>
                <a:defRPr/>
              </a:pPr>
              <a:t>2020-05-28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58" tIns="45729" rIns="91458" bIns="45729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687888"/>
            <a:ext cx="5391150" cy="4441825"/>
          </a:xfrm>
          <a:prstGeom prst="rect">
            <a:avLst/>
          </a:prstGeom>
        </p:spPr>
        <p:txBody>
          <a:bodyPr vert="horz" lIns="91458" tIns="45729" rIns="91458" bIns="45729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4188"/>
            <a:ext cx="2919413" cy="493712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6350" y="9374188"/>
            <a:ext cx="2919413" cy="493712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D96CFA0-BC15-401C-9BCE-CDD75E48C90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773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0113" y="739775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E09EF0F-70C1-49F1-8E8B-EC8FD67D48AA}" type="slidenum">
              <a:rPr kumimoji="1" lang="en-US" altLang="ko-KR" smtClean="0">
                <a:latin typeface="Times New Roman" pitchFamily="18" charset="0"/>
                <a:ea typeface="굴림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kumimoji="1" lang="ko-KR" altLang="ko-KR" smtClean="0">
              <a:latin typeface="Times New Roman" pitchFamily="18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6364A9-00CA-4F1E-9C2E-B13F4EBC197C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6364A9-00CA-4F1E-9C2E-B13F4EBC197C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6364A9-00CA-4F1E-9C2E-B13F4EBC197C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6364A9-00CA-4F1E-9C2E-B13F4EBC197C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6364A9-00CA-4F1E-9C2E-B13F4EBC197C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6364A9-00CA-4F1E-9C2E-B13F4EBC197C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6364A9-00CA-4F1E-9C2E-B13F4EBC197C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6364A9-00CA-4F1E-9C2E-B13F4EBC197C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42968" y="1558905"/>
            <a:ext cx="7772400" cy="1470025"/>
          </a:xfrm>
        </p:spPr>
        <p:txBody>
          <a:bodyPr/>
          <a:lstStyle>
            <a:lvl1pPr>
              <a:defRPr sz="36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8768" y="3314680"/>
            <a:ext cx="6400800" cy="1752600"/>
          </a:xfrm>
        </p:spPr>
        <p:txBody>
          <a:bodyPr/>
          <a:lstStyle>
            <a:lvl1pPr marL="0" indent="0" algn="ctr">
              <a:buNone/>
              <a:defRPr sz="2000"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40D87B-7B4C-4C68-BF12-5136B969B0C9}" type="datetimeFigureOut">
              <a:rPr lang="ko-KR" altLang="en-US"/>
              <a:pPr>
                <a:defRPr/>
              </a:pPr>
              <a:t>2020-05-28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3DAA3-F39C-4B23-A43F-382286C7B35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79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37364-4333-4B74-B9C1-79CB41E0AD0F}" type="datetimeFigureOut">
              <a:rPr lang="ko-KR" altLang="en-US"/>
              <a:pPr>
                <a:defRPr/>
              </a:pPr>
              <a:t>2020-05-28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4EDA3-ABFA-428E-B754-7619EF24C6E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011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E6B81-2863-44FE-ABC3-4723C1A0E655}" type="datetimeFigureOut">
              <a:rPr lang="ko-KR" altLang="en-US"/>
              <a:pPr>
                <a:defRPr/>
              </a:pPr>
              <a:t>2020-05-28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BFF85-640C-4D76-97C1-6A6965E9198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189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06527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9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6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6F143-5057-442D-AD30-AD85F0AFB469}" type="datetimeFigureOut">
              <a:rPr lang="ko-KR" altLang="en-US"/>
              <a:pPr>
                <a:defRPr/>
              </a:pPr>
              <a:t>2020-05-28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F8268-D884-44AF-86B1-7B409B5E090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62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C90E7-42C5-4CAB-AD65-0586C5B59039}" type="datetimeFigureOut">
              <a:rPr lang="ko-KR" altLang="en-US"/>
              <a:pPr>
                <a:defRPr/>
              </a:pPr>
              <a:t>2020-05-28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17886-BD0E-4305-B2E3-EE3C91A49A3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9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F771E-40B2-4563-9017-069A490EC3C5}" type="datetimeFigureOut">
              <a:rPr lang="ko-KR" altLang="en-US"/>
              <a:pPr>
                <a:defRPr/>
              </a:pPr>
              <a:t>2020-05-28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6AD70-7CFD-48F9-85C7-096118A7D4D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66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E81CE-B1D3-478B-8550-D9918BB6D471}" type="datetimeFigureOut">
              <a:rPr lang="ko-KR" altLang="en-US"/>
              <a:pPr>
                <a:defRPr/>
              </a:pPr>
              <a:t>2020-05-28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61E6F-6F27-4BBE-8AFF-C6D8EB1822A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673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C8D3A7-475C-4BF2-9C8B-5983177CED10}" type="datetimeFigureOut">
              <a:rPr lang="ko-KR" altLang="en-US"/>
              <a:pPr>
                <a:defRPr/>
              </a:pPr>
              <a:t>2020-05-28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C71CB-E5AB-4FBA-898A-A0F1E7B97F7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20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15B13-34AB-48FF-B9F2-947124E56BE1}" type="datetimeFigureOut">
              <a:rPr lang="ko-KR" altLang="en-US"/>
              <a:pPr>
                <a:defRPr/>
              </a:pPr>
              <a:t>2020-05-28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82921-59F5-4C1F-9458-4469D1064DD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63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E31215-A78D-4B51-83A6-D4B823916579}" type="datetimeFigureOut">
              <a:rPr lang="ko-KR" altLang="en-US"/>
              <a:pPr>
                <a:defRPr/>
              </a:pPr>
              <a:t>2020-05-28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D3452-24AE-49BA-B7C7-8345AF8DD42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51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F9420-A9F6-4EEA-AAD1-D9EA5029DF19}" type="datetimeFigureOut">
              <a:rPr lang="ko-KR" altLang="en-US"/>
              <a:pPr>
                <a:defRPr/>
              </a:pPr>
              <a:t>2020-05-28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34A51-BF0B-4B5C-95EA-3AFEAC2FBF0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93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446088"/>
            <a:ext cx="8308975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8813" y="1366838"/>
            <a:ext cx="8321675" cy="471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ct val="0"/>
              </a:spcBef>
              <a:spcAft>
                <a:spcPts val="0"/>
              </a:spcAft>
              <a:defRPr kumimoji="0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45E90BF-9A2A-48D9-974C-71EBD337613C}" type="datetimeFigureOut">
              <a:rPr lang="ko-KR" altLang="en-US"/>
              <a:pPr>
                <a:defRPr/>
              </a:pPr>
              <a:t>2020-05-28</a:t>
            </a:fld>
            <a:endParaRPr lang="ko-KR" altLang="en-US"/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ct val="0"/>
              </a:spcBef>
              <a:spcAft>
                <a:spcPts val="0"/>
              </a:spcAft>
              <a:defRPr kumimoji="0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00788" y="6272213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ct val="0"/>
              </a:spcBef>
              <a:spcAft>
                <a:spcPts val="0"/>
              </a:spcAft>
              <a:defRPr kumimoji="0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B7AE816-DCB8-4D72-9E55-A763E186713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31" name="Rectangle 14"/>
          <p:cNvSpPr>
            <a:spLocks noChangeArrowheads="1"/>
          </p:cNvSpPr>
          <p:nvPr/>
        </p:nvSpPr>
        <p:spPr bwMode="auto">
          <a:xfrm>
            <a:off x="22225" y="12700"/>
            <a:ext cx="471488" cy="6858000"/>
          </a:xfrm>
          <a:prstGeom prst="rect">
            <a:avLst/>
          </a:prstGeom>
          <a:solidFill>
            <a:srgbClr val="008000"/>
          </a:solidFill>
          <a:ln w="58738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latin typeface="Times New Roman" pitchFamily="18" charset="0"/>
            </a:endParaRPr>
          </a:p>
        </p:txBody>
      </p:sp>
      <p:grpSp>
        <p:nvGrpSpPr>
          <p:cNvPr id="1032" name="Group 28"/>
          <p:cNvGrpSpPr>
            <a:grpSpLocks/>
          </p:cNvGrpSpPr>
          <p:nvPr/>
        </p:nvGrpSpPr>
        <p:grpSpPr bwMode="auto">
          <a:xfrm>
            <a:off x="-7938" y="4324350"/>
            <a:ext cx="509588" cy="2406650"/>
            <a:chOff x="-1061" y="2707"/>
            <a:chExt cx="321" cy="1516"/>
          </a:xfrm>
        </p:grpSpPr>
        <p:sp>
          <p:nvSpPr>
            <p:cNvPr id="2" name="Rectangle 17"/>
            <p:cNvSpPr>
              <a:spLocks noChangeArrowheads="1"/>
            </p:cNvSpPr>
            <p:nvPr userDrawn="1"/>
          </p:nvSpPr>
          <p:spPr bwMode="auto">
            <a:xfrm rot="-5400000">
              <a:off x="-1584" y="3378"/>
              <a:ext cx="15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ko-KR" b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U  N  I  V  E  R  S  I  T Y</a:t>
              </a:r>
            </a:p>
          </p:txBody>
        </p:sp>
        <p:sp>
          <p:nvSpPr>
            <p:cNvPr id="1035" name="Rectangle 22"/>
            <p:cNvSpPr>
              <a:spLocks noChangeArrowheads="1"/>
            </p:cNvSpPr>
            <p:nvPr userDrawn="1"/>
          </p:nvSpPr>
          <p:spPr bwMode="auto">
            <a:xfrm rot="-5400000">
              <a:off x="-1582" y="3528"/>
              <a:ext cx="12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ko-KR" b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 E O K Y E O N G</a:t>
              </a:r>
            </a:p>
          </p:txBody>
        </p:sp>
      </p:grpSp>
      <p:pic>
        <p:nvPicPr>
          <p:cNvPr id="1033" name="그림 15" descr="footer_logo.gi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55563"/>
            <a:ext cx="14922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그림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63" y="6213475"/>
            <a:ext cx="5683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23850" y="4221088"/>
            <a:ext cx="8640763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3600" b="1" spc="600" dirty="0" smtClean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Deep SARSA applied to Grid World with moving obstacles</a:t>
            </a:r>
            <a:endParaRPr lang="en-US" altLang="ko-KR" sz="3600" b="1" spc="600" dirty="0">
              <a:solidFill>
                <a:schemeClr val="bg1"/>
              </a:solidFill>
              <a:latin typeface="나눔고딕" charset="-127"/>
              <a:ea typeface="나눔고딕" charset="-127"/>
            </a:endParaRPr>
          </a:p>
        </p:txBody>
      </p:sp>
      <p:pic>
        <p:nvPicPr>
          <p:cNvPr id="3076" name="Picture 2" descr="D:\학교관련문서\UI\1\NEW_UI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102350"/>
            <a:ext cx="17748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그림 1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5830888"/>
            <a:ext cx="900112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4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9144000" cy="3451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>
          <a:xfrm>
            <a:off x="671513" y="476672"/>
            <a:ext cx="8308975" cy="782637"/>
          </a:xfrm>
        </p:spPr>
        <p:txBody>
          <a:bodyPr/>
          <a:lstStyle/>
          <a:p>
            <a:r>
              <a:rPr lang="en-US" altLang="ko-KR" sz="3000" dirty="0" smtClean="0"/>
              <a:t>Problem: Grid World with moving obstacles</a:t>
            </a:r>
            <a:endParaRPr lang="ko-KR" altLang="en-US" sz="30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5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755650" y="1243601"/>
                <a:ext cx="6120606" cy="3251554"/>
              </a:xfrm>
            </p:spPr>
            <p:txBody>
              <a:bodyPr/>
              <a:lstStyle/>
              <a:p>
                <a:pPr>
                  <a:lnSpc>
                    <a:spcPct val="13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/>
                      </a:rPr>
                      <m:t>5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×5</m:t>
                    </m:r>
                  </m:oMath>
                </a14:m>
                <a:r>
                  <a:rPr lang="ko-KR" altLang="en-US" sz="1800" dirty="0" smtClean="0"/>
                  <a:t> </a:t>
                </a:r>
                <a:r>
                  <a:rPr lang="en-US" altLang="ko-KR" sz="1800" dirty="0" smtClean="0"/>
                  <a:t>Grid World</a:t>
                </a:r>
                <a:r>
                  <a:rPr lang="ko-KR" altLang="en-US" sz="1800" dirty="0" smtClean="0"/>
                  <a:t>에서 </a:t>
                </a:r>
                <a:r>
                  <a:rPr lang="en-US" altLang="ko-KR" sz="1800" dirty="0" smtClean="0"/>
                  <a:t>3</a:t>
                </a:r>
                <a:r>
                  <a:rPr lang="ko-KR" altLang="en-US" sz="1800" dirty="0" smtClean="0"/>
                  <a:t>개의 </a:t>
                </a:r>
                <a:r>
                  <a:rPr lang="ko-KR" altLang="en-US" sz="1800" dirty="0" smtClean="0">
                    <a:solidFill>
                      <a:srgbClr val="009900"/>
                    </a:solidFill>
                  </a:rPr>
                  <a:t>장애물은 고정되어 있지 않고 일정한 속도로 이동</a:t>
                </a:r>
                <a:r>
                  <a:rPr lang="ko-KR" altLang="en-US" sz="1800" dirty="0" smtClean="0"/>
                  <a:t>하고 있음</a:t>
                </a:r>
                <a:r>
                  <a:rPr lang="en-US" altLang="ko-KR" sz="1800" dirty="0" smtClean="0"/>
                  <a:t>.</a:t>
                </a:r>
                <a:endParaRPr lang="en-US" altLang="ko-KR" sz="1800" dirty="0" smtClean="0"/>
              </a:p>
              <a:p>
                <a:pPr>
                  <a:lnSpc>
                    <a:spcPct val="130000"/>
                  </a:lnSpc>
                  <a:defRPr/>
                </a:pPr>
                <a:r>
                  <a:rPr lang="ko-KR" altLang="en-US" sz="1800" dirty="0" smtClean="0"/>
                  <a:t>장애물은 </a:t>
                </a:r>
                <a:r>
                  <a:rPr lang="ko-KR" altLang="en-US" sz="1800" dirty="0" smtClean="0">
                    <a:solidFill>
                      <a:srgbClr val="009900"/>
                    </a:solidFill>
                  </a:rPr>
                  <a:t>한 </a:t>
                </a:r>
                <a:r>
                  <a:rPr lang="ko-KR" altLang="en-US" sz="1800" dirty="0" smtClean="0">
                    <a:solidFill>
                      <a:srgbClr val="009900"/>
                    </a:solidFill>
                  </a:rPr>
                  <a:t>타임스텝마다 한 칸씩 이동</a:t>
                </a:r>
                <a:r>
                  <a:rPr lang="ko-KR" altLang="en-US" sz="1800" dirty="0" smtClean="0"/>
                  <a:t>하며 왼쪽</a:t>
                </a:r>
                <a:r>
                  <a:rPr lang="en-US" altLang="ko-KR" sz="1800" dirty="0" smtClean="0"/>
                  <a:t>, </a:t>
                </a:r>
                <a:r>
                  <a:rPr lang="ko-KR" altLang="en-US" sz="1800" dirty="0" smtClean="0"/>
                  <a:t>오른쪽 벽에 부딪힐 경우</a:t>
                </a:r>
                <a:r>
                  <a:rPr lang="en-US" altLang="ko-KR" sz="1800" dirty="0" smtClean="0"/>
                  <a:t>, </a:t>
                </a:r>
                <a:r>
                  <a:rPr lang="ko-KR" altLang="en-US" sz="1800" dirty="0" smtClean="0"/>
                  <a:t>반대 방향으로 이동함</a:t>
                </a:r>
                <a:r>
                  <a:rPr lang="en-US" altLang="ko-KR" sz="1800" dirty="0" smtClean="0"/>
                  <a:t>.</a:t>
                </a:r>
              </a:p>
              <a:p>
                <a:pPr>
                  <a:lnSpc>
                    <a:spcPct val="130000"/>
                  </a:lnSpc>
                  <a:defRPr/>
                </a:pPr>
                <a:r>
                  <a:rPr lang="ko-KR" altLang="en-US" sz="1800" dirty="0" smtClean="0"/>
                  <a:t>이러한 환경에서 </a:t>
                </a:r>
                <a:r>
                  <a:rPr lang="en-US" altLang="ko-KR" sz="1800" dirty="0" smtClean="0"/>
                  <a:t>Agent</a:t>
                </a:r>
                <a:r>
                  <a:rPr lang="ko-KR" altLang="en-US" sz="1800" dirty="0" smtClean="0"/>
                  <a:t>가 이동할 때</a:t>
                </a:r>
                <a:r>
                  <a:rPr lang="en-US" altLang="ko-KR" sz="1800" dirty="0" smtClean="0"/>
                  <a:t>, </a:t>
                </a:r>
                <a:r>
                  <a:rPr lang="ko-KR" altLang="en-US" sz="1800" dirty="0" smtClean="0">
                    <a:solidFill>
                      <a:srgbClr val="009900"/>
                    </a:solidFill>
                  </a:rPr>
                  <a:t>장애물 위치에 가는 경우 </a:t>
                </a:r>
                <a:r>
                  <a:rPr lang="en-US" altLang="ko-KR" sz="1800" dirty="0" smtClean="0">
                    <a:solidFill>
                      <a:srgbClr val="009900"/>
                    </a:solidFill>
                  </a:rPr>
                  <a:t>-1</a:t>
                </a:r>
                <a:r>
                  <a:rPr lang="ko-KR" altLang="en-US" sz="1800" dirty="0" smtClean="0">
                    <a:solidFill>
                      <a:srgbClr val="009900"/>
                    </a:solidFill>
                  </a:rPr>
                  <a:t>의 보상을</a:t>
                </a:r>
                <a:r>
                  <a:rPr lang="en-US" altLang="ko-KR" sz="1800" dirty="0" smtClean="0">
                    <a:solidFill>
                      <a:srgbClr val="009900"/>
                    </a:solidFill>
                  </a:rPr>
                  <a:t>, </a:t>
                </a:r>
                <a:r>
                  <a:rPr lang="ko-KR" altLang="en-US" sz="1800" dirty="0" smtClean="0">
                    <a:solidFill>
                      <a:srgbClr val="009900"/>
                    </a:solidFill>
                  </a:rPr>
                  <a:t>목표지점에 도착하는 경우 </a:t>
                </a:r>
                <a:r>
                  <a:rPr lang="en-US" altLang="ko-KR" sz="1800" dirty="0" smtClean="0">
                    <a:solidFill>
                      <a:srgbClr val="009900"/>
                    </a:solidFill>
                  </a:rPr>
                  <a:t>+1</a:t>
                </a:r>
                <a:r>
                  <a:rPr lang="ko-KR" altLang="en-US" sz="1800" dirty="0" smtClean="0">
                    <a:solidFill>
                      <a:srgbClr val="009900"/>
                    </a:solidFill>
                  </a:rPr>
                  <a:t>의 보상</a:t>
                </a:r>
                <a:r>
                  <a:rPr lang="ko-KR" altLang="en-US" sz="1800" dirty="0" smtClean="0"/>
                  <a:t>을 받음</a:t>
                </a:r>
                <a:r>
                  <a:rPr lang="en-US" altLang="ko-KR" sz="1800" dirty="0" smtClean="0"/>
                  <a:t>. </a:t>
                </a:r>
              </a:p>
              <a:p>
                <a:pPr>
                  <a:lnSpc>
                    <a:spcPct val="130000"/>
                  </a:lnSpc>
                  <a:defRPr/>
                </a:pPr>
                <a:r>
                  <a:rPr lang="en-US" altLang="ko-KR" sz="1800" dirty="0" smtClean="0"/>
                  <a:t>Agent</a:t>
                </a:r>
                <a:r>
                  <a:rPr lang="ko-KR" altLang="en-US" sz="1800" dirty="0" smtClean="0"/>
                  <a:t>의 목표는 </a:t>
                </a:r>
                <a:r>
                  <a:rPr lang="ko-KR" altLang="en-US" sz="1800" dirty="0" smtClean="0">
                    <a:solidFill>
                      <a:srgbClr val="FF0000"/>
                    </a:solidFill>
                  </a:rPr>
                  <a:t>장애물을 피해 최단 경로로 목표지점에 도착하는 것</a:t>
                </a:r>
                <a:r>
                  <a:rPr lang="ko-KR" altLang="en-US" sz="1800" dirty="0" smtClean="0"/>
                  <a:t>임</a:t>
                </a:r>
                <a:r>
                  <a:rPr lang="en-US" altLang="ko-KR" sz="1800" dirty="0" smtClean="0"/>
                  <a:t>.(</a:t>
                </a:r>
                <a:r>
                  <a:rPr lang="ko-KR" altLang="en-US" sz="1800" dirty="0" smtClean="0"/>
                  <a:t>즉</a:t>
                </a:r>
                <a:r>
                  <a:rPr lang="en-US" altLang="ko-KR" sz="1800" dirty="0" smtClean="0"/>
                  <a:t>, </a:t>
                </a:r>
                <a:r>
                  <a:rPr lang="ko-KR" altLang="en-US" sz="1800" dirty="0" smtClean="0"/>
                  <a:t>보상을 최대화하는 행동을 선택</a:t>
                </a:r>
                <a:r>
                  <a:rPr lang="en-US" altLang="ko-KR" sz="1800" dirty="0" smtClean="0"/>
                  <a:t>)</a:t>
                </a:r>
              </a:p>
            </p:txBody>
          </p:sp>
        </mc:Choice>
        <mc:Fallback>
          <p:sp>
            <p:nvSpPr>
              <p:cNvPr id="1843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0" y="1243601"/>
                <a:ext cx="6120606" cy="3251554"/>
              </a:xfrm>
              <a:blipFill rotWithShape="1">
                <a:blip r:embed="rId3"/>
                <a:stretch>
                  <a:fillRect l="-1096" r="-598" b="-84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ClipData_20200329_234730.png"/>
          <p:cNvPicPr>
            <a:picLocks noChangeAspect="1"/>
          </p:cNvPicPr>
          <p:nvPr/>
        </p:nvPicPr>
        <p:blipFill rotWithShape="1">
          <a:blip r:embed="rId4"/>
          <a:srcRect l="50000" t="2646" r="1656" b="10373"/>
          <a:stretch/>
        </p:blipFill>
        <p:spPr>
          <a:xfrm>
            <a:off x="6876256" y="1405555"/>
            <a:ext cx="2101251" cy="2366671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755576" y="4713512"/>
            <a:ext cx="7993063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kumimoji="0" lang="ko-KR" altLang="en-US" sz="1800" kern="0" dirty="0" smtClean="0"/>
              <a:t>장애물이 </a:t>
            </a:r>
            <a:r>
              <a:rPr kumimoji="0" lang="ko-KR" altLang="en-US" sz="1800" kern="0" dirty="0" smtClean="0"/>
              <a:t>고정된 문제에 비해 </a:t>
            </a:r>
            <a:r>
              <a:rPr kumimoji="0" lang="ko-KR" altLang="en-US" sz="1800" kern="0" dirty="0" smtClean="0">
                <a:solidFill>
                  <a:srgbClr val="009900"/>
                </a:solidFill>
              </a:rPr>
              <a:t>상태의 수가 많아져</a:t>
            </a:r>
            <a:r>
              <a:rPr kumimoji="0" lang="ko-KR" altLang="en-US" sz="1800" kern="0" dirty="0" smtClean="0"/>
              <a:t> </a:t>
            </a:r>
            <a:r>
              <a:rPr kumimoji="0" lang="en-US" altLang="ko-KR" sz="1800" kern="0" dirty="0" smtClean="0"/>
              <a:t>Table </a:t>
            </a:r>
            <a:r>
              <a:rPr kumimoji="0" lang="ko-KR" altLang="en-US" sz="1800" kern="0" dirty="0" smtClean="0"/>
              <a:t>방식의 </a:t>
            </a:r>
            <a:r>
              <a:rPr kumimoji="0" lang="en-US" altLang="ko-KR" sz="1800" kern="0" dirty="0" smtClean="0"/>
              <a:t>MC </a:t>
            </a:r>
            <a:r>
              <a:rPr kumimoji="0" lang="ko-KR" altLang="en-US" sz="1800" kern="0" dirty="0" smtClean="0"/>
              <a:t>또는 </a:t>
            </a:r>
            <a:r>
              <a:rPr kumimoji="0" lang="en-US" altLang="ko-KR" sz="1800" kern="0" dirty="0" smtClean="0"/>
              <a:t>SARSA</a:t>
            </a:r>
            <a:r>
              <a:rPr kumimoji="0" lang="ko-KR" altLang="en-US" sz="1800" kern="0" dirty="0" smtClean="0"/>
              <a:t>로는 해결하기 어려움</a:t>
            </a:r>
            <a:r>
              <a:rPr kumimoji="0" lang="en-US" altLang="ko-KR" sz="1800" kern="0" dirty="0" smtClean="0"/>
              <a:t>.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kumimoji="0" lang="en-US" altLang="ko-KR" sz="1800" kern="0" dirty="0" smtClean="0"/>
              <a:t>Table </a:t>
            </a:r>
            <a:r>
              <a:rPr kumimoji="0" lang="ko-KR" altLang="en-US" sz="1800" kern="0" dirty="0" smtClean="0"/>
              <a:t>방식으로 각 상태에 대해 </a:t>
            </a:r>
            <a:r>
              <a:rPr kumimoji="0" lang="en-US" altLang="ko-KR" sz="1800" kern="0" dirty="0" smtClean="0"/>
              <a:t>Q </a:t>
            </a:r>
            <a:r>
              <a:rPr kumimoji="0" lang="ko-KR" altLang="en-US" sz="1800" kern="0" dirty="0" smtClean="0"/>
              <a:t>함수를 표현하는 대신 </a:t>
            </a:r>
            <a:r>
              <a:rPr kumimoji="0" lang="ko-KR" altLang="en-US" sz="1800" b="1" kern="0" dirty="0" smtClean="0">
                <a:solidFill>
                  <a:srgbClr val="FF0000"/>
                </a:solidFill>
              </a:rPr>
              <a:t>인공신경망으로 </a:t>
            </a:r>
            <a:r>
              <a:rPr kumimoji="0" lang="en-US" altLang="ko-KR" sz="1800" b="1" kern="0" dirty="0" smtClean="0">
                <a:solidFill>
                  <a:srgbClr val="FF0000"/>
                </a:solidFill>
              </a:rPr>
              <a:t>Q </a:t>
            </a:r>
            <a:r>
              <a:rPr kumimoji="0" lang="ko-KR" altLang="en-US" sz="1800" b="1" kern="0" dirty="0" smtClean="0">
                <a:solidFill>
                  <a:srgbClr val="FF0000"/>
                </a:solidFill>
              </a:rPr>
              <a:t>함수 자체를 근사화</a:t>
            </a:r>
            <a:r>
              <a:rPr kumimoji="0" lang="ko-KR" altLang="en-US" sz="1800" kern="0" dirty="0" smtClean="0"/>
              <a:t>하여 표현하는 방식으로 해결</a:t>
            </a:r>
            <a:endParaRPr kumimoji="0" lang="en-US" altLang="ko-KR" sz="18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>
          <a:xfrm>
            <a:off x="671513" y="918171"/>
            <a:ext cx="8308975" cy="782637"/>
          </a:xfrm>
        </p:spPr>
        <p:txBody>
          <a:bodyPr/>
          <a:lstStyle/>
          <a:p>
            <a:r>
              <a:rPr lang="en-US" altLang="ko-KR" sz="3000" dirty="0" smtClean="0"/>
              <a:t>Definition of State in Grid World</a:t>
            </a:r>
            <a:r>
              <a:rPr lang="ko-KR" altLang="en-US" sz="3000" dirty="0"/>
              <a:t> </a:t>
            </a:r>
            <a:r>
              <a:rPr lang="en-US" altLang="ko-KR" sz="3000" dirty="0" smtClean="0"/>
              <a:t>Problem</a:t>
            </a:r>
            <a:endParaRPr lang="ko-KR" altLang="en-US" sz="3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851920" y="2348880"/>
            <a:ext cx="4968552" cy="28161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AutoNum type="arabicPeriod"/>
            </a:pPr>
            <a:r>
              <a:rPr lang="ko-KR" altLang="en-US" dirty="0" smtClean="0"/>
              <a:t> 에이전트에 </a:t>
            </a:r>
            <a:r>
              <a:rPr lang="ko-KR" altLang="en-US" dirty="0" smtClean="0"/>
              <a:t>대한 도착지점의 상대위치 </a:t>
            </a:r>
            <a:r>
              <a:rPr lang="en-US" altLang="ko-KR" dirty="0" smtClean="0"/>
              <a:t>(x, y)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ko-KR" altLang="en-US" dirty="0" smtClean="0"/>
              <a:t> 도착지점의 </a:t>
            </a:r>
            <a:r>
              <a:rPr lang="ko-KR" altLang="en-US" dirty="0" smtClean="0"/>
              <a:t>라벨</a:t>
            </a:r>
            <a:endParaRPr lang="en-US" altLang="ko-KR" dirty="0" smtClean="0"/>
          </a:p>
          <a:p>
            <a:pPr>
              <a:lnSpc>
                <a:spcPct val="150000"/>
              </a:lnSpc>
              <a:buAutoNum type="arabicPeriod"/>
            </a:pPr>
            <a:r>
              <a:rPr lang="ko-KR" altLang="en-US" dirty="0" smtClean="0"/>
              <a:t> 에이전트에 </a:t>
            </a:r>
            <a:r>
              <a:rPr lang="ko-KR" altLang="en-US" dirty="0" smtClean="0"/>
              <a:t>대한 장애물의 상대위치 </a:t>
            </a:r>
            <a:r>
              <a:rPr lang="en-US" altLang="ko-KR" dirty="0" smtClean="0"/>
              <a:t>(x, y)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ko-KR" altLang="en-US" dirty="0" smtClean="0"/>
              <a:t> 장애물의 </a:t>
            </a:r>
            <a:r>
              <a:rPr lang="ko-KR" altLang="en-US" dirty="0" smtClean="0"/>
              <a:t>라벨</a:t>
            </a:r>
            <a:endParaRPr lang="en-US" altLang="ko-KR" dirty="0" smtClean="0"/>
          </a:p>
          <a:p>
            <a:pPr>
              <a:lnSpc>
                <a:spcPct val="150000"/>
              </a:lnSpc>
              <a:buAutoNum type="arabicPeriod"/>
            </a:pPr>
            <a:r>
              <a:rPr lang="ko-KR" altLang="en-US" dirty="0" smtClean="0"/>
              <a:t> 장애물의 </a:t>
            </a:r>
            <a:r>
              <a:rPr lang="ko-KR" altLang="en-US" dirty="0" smtClean="0"/>
              <a:t>속도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☞ 상태는 총 </a:t>
            </a:r>
            <a:r>
              <a:rPr lang="en-US" altLang="ko-KR" dirty="0" smtClean="0">
                <a:solidFill>
                  <a:srgbClr val="FF0000"/>
                </a:solidFill>
              </a:rPr>
              <a:t>15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smtClean="0">
                <a:solidFill>
                  <a:srgbClr val="FF0000"/>
                </a:solidFill>
              </a:rPr>
              <a:t>원소</a:t>
            </a:r>
            <a:r>
              <a:rPr lang="ko-KR" altLang="en-US" dirty="0" smtClean="0"/>
              <a:t>로 구성</a:t>
            </a:r>
            <a:endParaRPr lang="ko-KR" altLang="en-US" dirty="0"/>
          </a:p>
        </p:txBody>
      </p:sp>
      <p:pic>
        <p:nvPicPr>
          <p:cNvPr id="9" name="Picture 1" descr="ClipData_20200329_235231.png"/>
          <p:cNvPicPr>
            <a:picLocks noChangeAspect="1"/>
          </p:cNvPicPr>
          <p:nvPr/>
        </p:nvPicPr>
        <p:blipFill rotWithShape="1">
          <a:blip r:embed="rId3"/>
          <a:srcRect b="9997"/>
          <a:stretch/>
        </p:blipFill>
        <p:spPr>
          <a:xfrm>
            <a:off x="762194" y="2132856"/>
            <a:ext cx="2873702" cy="318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1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>
          <a:xfrm>
            <a:off x="671513" y="830619"/>
            <a:ext cx="8308975" cy="782637"/>
          </a:xfrm>
        </p:spPr>
        <p:txBody>
          <a:bodyPr/>
          <a:lstStyle/>
          <a:p>
            <a:r>
              <a:rPr lang="en-US" altLang="ko-KR" sz="3000" dirty="0" smtClean="0"/>
              <a:t>Q </a:t>
            </a:r>
            <a:r>
              <a:rPr lang="ko-KR" altLang="en-US" sz="3000" dirty="0" smtClean="0"/>
              <a:t>함수를 근사하기 위한 인공신경망 구조</a:t>
            </a:r>
            <a:endParaRPr lang="ko-KR" altLang="en-US" sz="3000" dirty="0" smtClean="0"/>
          </a:p>
        </p:txBody>
      </p:sp>
      <p:pic>
        <p:nvPicPr>
          <p:cNvPr id="5" name="Picture 1" descr="ClipData_20200329_235316.png"/>
          <p:cNvPicPr>
            <a:picLocks noChangeAspect="1"/>
          </p:cNvPicPr>
          <p:nvPr/>
        </p:nvPicPr>
        <p:blipFill rotWithShape="1">
          <a:blip r:embed="rId3"/>
          <a:srcRect b="11395"/>
          <a:stretch/>
        </p:blipFill>
        <p:spPr>
          <a:xfrm>
            <a:off x="1907704" y="1724176"/>
            <a:ext cx="5734323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1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>
          <a:xfrm>
            <a:off x="671513" y="692696"/>
            <a:ext cx="8308975" cy="782637"/>
          </a:xfrm>
        </p:spPr>
        <p:txBody>
          <a:bodyPr/>
          <a:lstStyle/>
          <a:p>
            <a:r>
              <a:rPr lang="en-US" altLang="ko-KR" dirty="0" smtClean="0"/>
              <a:t>Deep SARSA</a:t>
            </a:r>
            <a:r>
              <a:rPr lang="ko-KR" altLang="en-US" dirty="0" smtClean="0"/>
              <a:t>의 학습</a:t>
            </a:r>
            <a:endParaRPr lang="ko-KR" altLang="en-US" dirty="0" smtClean="0"/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>
          <a:xfrm>
            <a:off x="755650" y="1541361"/>
            <a:ext cx="7993063" cy="3913162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US" altLang="ko-KR" sz="2000" dirty="0" smtClean="0">
                <a:solidFill>
                  <a:srgbClr val="FF0000"/>
                </a:solidFill>
              </a:rPr>
              <a:t>SARSA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Q </a:t>
            </a:r>
            <a:r>
              <a:rPr lang="ko-KR" altLang="en-US" sz="2000" dirty="0" smtClean="0"/>
              <a:t>함수 </a:t>
            </a:r>
            <a:r>
              <a:rPr lang="en-US" altLang="ko-KR" sz="2000" dirty="0" smtClean="0"/>
              <a:t>update</a:t>
            </a:r>
            <a:endParaRPr lang="en-US" altLang="ko-KR" sz="2000" dirty="0" smtClean="0"/>
          </a:p>
          <a:p>
            <a:pPr marL="0" indent="0">
              <a:lnSpc>
                <a:spcPct val="130000"/>
              </a:lnSpc>
              <a:buNone/>
              <a:defRPr/>
            </a:pPr>
            <a:endParaRPr lang="en-US" altLang="ko-KR" sz="800" dirty="0" smtClean="0"/>
          </a:p>
          <a:p>
            <a:pPr marL="0" indent="0">
              <a:lnSpc>
                <a:spcPct val="130000"/>
              </a:lnSpc>
              <a:buNone/>
              <a:defRPr/>
            </a:pPr>
            <a:endParaRPr lang="en-US" altLang="ko-KR" sz="800" dirty="0"/>
          </a:p>
          <a:p>
            <a:pPr marL="0" indent="0">
              <a:lnSpc>
                <a:spcPct val="130000"/>
              </a:lnSpc>
              <a:buNone/>
              <a:defRPr/>
            </a:pPr>
            <a:endParaRPr lang="en-US" altLang="ko-KR" sz="800" dirty="0" smtClean="0"/>
          </a:p>
          <a:p>
            <a:pPr marL="0" indent="0">
              <a:lnSpc>
                <a:spcPct val="130000"/>
              </a:lnSpc>
              <a:buNone/>
              <a:defRPr/>
            </a:pPr>
            <a:endParaRPr lang="en-US" altLang="ko-KR" sz="800" dirty="0" smtClean="0"/>
          </a:p>
          <a:p>
            <a:pPr>
              <a:lnSpc>
                <a:spcPct val="130000"/>
              </a:lnSpc>
              <a:defRPr/>
            </a:pPr>
            <a:r>
              <a:rPr lang="ko-KR" altLang="en-US" sz="2000" dirty="0" smtClean="0">
                <a:solidFill>
                  <a:srgbClr val="FF0000"/>
                </a:solidFill>
              </a:rPr>
              <a:t>인공신경망</a:t>
            </a:r>
            <a:r>
              <a:rPr lang="ko-KR" altLang="en-US" sz="2000" dirty="0" smtClean="0"/>
              <a:t>의 학습</a:t>
            </a:r>
            <a:endParaRPr lang="en-US" altLang="ko-KR" sz="2000" dirty="0" smtClean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800" dirty="0" err="1" smtClean="0"/>
              <a:t>경사하강법</a:t>
            </a:r>
            <a:r>
              <a:rPr lang="ko-KR" altLang="en-US" sz="1800" dirty="0" smtClean="0"/>
              <a:t> 적용을 위한 </a:t>
            </a:r>
            <a:r>
              <a:rPr lang="ko-KR" altLang="en-US" sz="1800" dirty="0" smtClean="0">
                <a:solidFill>
                  <a:srgbClr val="009900"/>
                </a:solidFill>
              </a:rPr>
              <a:t>목적함수</a:t>
            </a:r>
            <a:r>
              <a:rPr lang="en-US" altLang="ko-KR" sz="1800" dirty="0" smtClean="0">
                <a:solidFill>
                  <a:srgbClr val="009900"/>
                </a:solidFill>
              </a:rPr>
              <a:t>(</a:t>
            </a:r>
            <a:r>
              <a:rPr lang="ko-KR" altLang="en-US" sz="1800" dirty="0" smtClean="0">
                <a:solidFill>
                  <a:srgbClr val="009900"/>
                </a:solidFill>
              </a:rPr>
              <a:t>비</a:t>
            </a:r>
            <a:r>
              <a:rPr lang="ko-KR" altLang="en-US" sz="1800" dirty="0">
                <a:solidFill>
                  <a:srgbClr val="009900"/>
                </a:solidFill>
              </a:rPr>
              <a:t>용</a:t>
            </a:r>
            <a:r>
              <a:rPr lang="ko-KR" altLang="en-US" sz="1800" dirty="0" smtClean="0">
                <a:solidFill>
                  <a:srgbClr val="009900"/>
                </a:solidFill>
              </a:rPr>
              <a:t>함수</a:t>
            </a:r>
            <a:r>
              <a:rPr lang="en-US" altLang="ko-KR" sz="1800" dirty="0" smtClean="0">
                <a:solidFill>
                  <a:srgbClr val="009900"/>
                </a:solidFill>
              </a:rPr>
              <a:t>)</a:t>
            </a:r>
            <a:r>
              <a:rPr lang="ko-KR" altLang="en-US" sz="1800" dirty="0" smtClean="0"/>
              <a:t>의 </a:t>
            </a:r>
            <a:r>
              <a:rPr lang="ko-KR" altLang="en-US" sz="1800" dirty="0" smtClean="0">
                <a:solidFill>
                  <a:srgbClr val="FF0000"/>
                </a:solidFill>
              </a:rPr>
              <a:t>정의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altLang="ko-KR" sz="1800" dirty="0"/>
          </a:p>
          <a:p>
            <a:pPr marL="457200" lvl="1" indent="0">
              <a:lnSpc>
                <a:spcPct val="130000"/>
              </a:lnSpc>
              <a:buNone/>
              <a:defRPr/>
            </a:pPr>
            <a:endParaRPr lang="en-US" altLang="ko-KR" sz="1800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ko-KR" sz="1800" dirty="0" smtClean="0"/>
              <a:t>MSE: </a:t>
            </a:r>
            <a:r>
              <a:rPr lang="en-US" altLang="ko-KR" sz="1800" dirty="0" smtClean="0">
                <a:solidFill>
                  <a:srgbClr val="009900"/>
                </a:solidFill>
              </a:rPr>
              <a:t>Target</a:t>
            </a:r>
            <a:r>
              <a:rPr lang="ko-KR" altLang="en-US" sz="1800" dirty="0" smtClean="0">
                <a:solidFill>
                  <a:srgbClr val="009900"/>
                </a:solidFill>
              </a:rPr>
              <a:t>과 </a:t>
            </a:r>
            <a:r>
              <a:rPr lang="en-US" altLang="ko-KR" sz="1800" dirty="0" smtClean="0">
                <a:solidFill>
                  <a:srgbClr val="009900"/>
                </a:solidFill>
              </a:rPr>
              <a:t>Model </a:t>
            </a:r>
            <a:r>
              <a:rPr lang="ko-KR" altLang="en-US" sz="1800" dirty="0" smtClean="0">
                <a:solidFill>
                  <a:srgbClr val="009900"/>
                </a:solidFill>
              </a:rPr>
              <a:t>값 사이의 오차</a:t>
            </a:r>
            <a:r>
              <a:rPr lang="ko-KR" altLang="en-US" sz="1800" dirty="0" smtClean="0"/>
              <a:t> 제곱의 평균</a:t>
            </a:r>
            <a:endParaRPr lang="en-US" altLang="ko-KR" sz="1800" dirty="0" smtClean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altLang="ko-KR" sz="1800" dirty="0" smtClean="0"/>
          </a:p>
          <a:p>
            <a:pPr>
              <a:lnSpc>
                <a:spcPct val="130000"/>
              </a:lnSpc>
              <a:defRPr/>
            </a:pPr>
            <a:endParaRPr lang="en-US" altLang="ko-KR" sz="1200" dirty="0" smtClean="0"/>
          </a:p>
          <a:p>
            <a:pPr marL="0" indent="0">
              <a:lnSpc>
                <a:spcPct val="130000"/>
              </a:lnSpc>
              <a:buNone/>
              <a:defRPr/>
            </a:pPr>
            <a:endParaRPr lang="en-US" altLang="ko-KR" sz="20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835696" y="2156964"/>
                <a:ext cx="64087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2156964"/>
                <a:ext cx="6408712" cy="276999"/>
              </a:xfrm>
              <a:prstGeom prst="rect">
                <a:avLst/>
              </a:prstGeom>
              <a:blipFill rotWithShape="1">
                <a:blip r:embed="rId3"/>
                <a:stretch>
                  <a:fillRect l="-1522" t="-33333" b="-4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/>
              <p:cNvSpPr/>
              <p:nvPr/>
            </p:nvSpPr>
            <p:spPr>
              <a:xfrm>
                <a:off x="1619672" y="3755268"/>
                <a:ext cx="655272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정</m:t>
                              </m:r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답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예</m:t>
                              </m:r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측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755268"/>
                <a:ext cx="6552728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/>
              <p:cNvSpPr/>
              <p:nvPr/>
            </p:nvSpPr>
            <p:spPr>
              <a:xfrm>
                <a:off x="1826481" y="4933988"/>
                <a:ext cx="245748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481" y="4933988"/>
                <a:ext cx="245748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/>
              <p:cNvSpPr/>
              <p:nvPr/>
            </p:nvSpPr>
            <p:spPr>
              <a:xfrm>
                <a:off x="2402728" y="5410224"/>
                <a:ext cx="107551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728" y="5410224"/>
                <a:ext cx="107551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355976" y="4958988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Target: SARSA target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55976" y="5411586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Approximated Model value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604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>
          <a:xfrm>
            <a:off x="671513" y="825509"/>
            <a:ext cx="8308975" cy="782637"/>
          </a:xfrm>
        </p:spPr>
        <p:txBody>
          <a:bodyPr/>
          <a:lstStyle/>
          <a:p>
            <a:r>
              <a:rPr lang="en-US" altLang="ko-KR" dirty="0" err="1" smtClean="0"/>
              <a:t>Keras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인공신경망 라이브러리</a:t>
            </a:r>
            <a:endParaRPr lang="ko-KR" altLang="en-US" dirty="0" smtClean="0"/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>
          <a:xfrm>
            <a:off x="755650" y="1964110"/>
            <a:ext cx="7993063" cy="391316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dirty="0" err="1" smtClean="0">
                <a:solidFill>
                  <a:srgbClr val="FF0000"/>
                </a:solidFill>
              </a:rPr>
              <a:t>Keras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인공신경망을 구현해 놓은 </a:t>
            </a:r>
            <a:r>
              <a:rPr lang="ko-KR" altLang="en-US" sz="2000" dirty="0" err="1" smtClean="0">
                <a:solidFill>
                  <a:srgbClr val="009900"/>
                </a:solidFill>
              </a:rPr>
              <a:t>딥러닝</a:t>
            </a:r>
            <a:r>
              <a:rPr lang="ko-KR" altLang="en-US" sz="2000" dirty="0" smtClean="0">
                <a:solidFill>
                  <a:srgbClr val="009900"/>
                </a:solidFill>
              </a:rPr>
              <a:t> </a:t>
            </a:r>
            <a:r>
              <a:rPr lang="en-US" altLang="ko-KR" sz="2000" dirty="0" smtClean="0">
                <a:solidFill>
                  <a:srgbClr val="009900"/>
                </a:solidFill>
              </a:rPr>
              <a:t>framework </a:t>
            </a:r>
            <a:endParaRPr lang="en-US" altLang="ko-KR" sz="2000" dirty="0" smtClean="0">
              <a:solidFill>
                <a:srgbClr val="0099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ko-KR" sz="1800" dirty="0" err="1" smtClean="0">
                <a:solidFill>
                  <a:srgbClr val="009900"/>
                </a:solidFill>
              </a:rPr>
              <a:t>Tensorflow</a:t>
            </a:r>
            <a:r>
              <a:rPr lang="ko-KR" altLang="en-US" sz="1800" dirty="0" smtClean="0">
                <a:solidFill>
                  <a:srgbClr val="009900"/>
                </a:solidFill>
              </a:rPr>
              <a:t>를 계산 엔진</a:t>
            </a:r>
            <a:r>
              <a:rPr lang="ko-KR" altLang="en-US" sz="1800" dirty="0" smtClean="0"/>
              <a:t>으로 사용</a:t>
            </a:r>
            <a:r>
              <a:rPr lang="en-US" altLang="ko-KR" sz="1800" dirty="0" smtClean="0"/>
              <a:t> </a:t>
            </a:r>
            <a:endParaRPr lang="en-US" altLang="ko-KR" sz="18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800" dirty="0" smtClean="0"/>
              <a:t>신경망을 구현하기 위한 각 </a:t>
            </a:r>
            <a:r>
              <a:rPr lang="ko-KR" altLang="en-US" sz="1800" dirty="0" smtClean="0">
                <a:solidFill>
                  <a:srgbClr val="009900"/>
                </a:solidFill>
              </a:rPr>
              <a:t>구성요소를 </a:t>
            </a:r>
            <a:r>
              <a:rPr lang="en-US" altLang="ko-KR" sz="1800" dirty="0" smtClean="0">
                <a:solidFill>
                  <a:srgbClr val="009900"/>
                </a:solidFill>
              </a:rPr>
              <a:t>Class</a:t>
            </a:r>
            <a:r>
              <a:rPr lang="ko-KR" altLang="en-US" sz="1800" dirty="0" smtClean="0">
                <a:solidFill>
                  <a:srgbClr val="009900"/>
                </a:solidFill>
              </a:rPr>
              <a:t>로 제공</a:t>
            </a:r>
            <a:endParaRPr lang="en-US" altLang="ko-KR" sz="1800" dirty="0" smtClean="0">
              <a:solidFill>
                <a:srgbClr val="0099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800" dirty="0" smtClean="0"/>
              <a:t>복잡한 신경망 모델을 간단하게 구현</a:t>
            </a:r>
            <a:endParaRPr lang="en-US" altLang="ko-KR" sz="1800" dirty="0" smtClean="0"/>
          </a:p>
          <a:p>
            <a:pPr>
              <a:lnSpc>
                <a:spcPct val="150000"/>
              </a:lnSpc>
              <a:defRPr/>
            </a:pPr>
            <a:endParaRPr lang="en-US" altLang="ko-KR" sz="1000" dirty="0" smtClean="0"/>
          </a:p>
          <a:p>
            <a:pPr>
              <a:lnSpc>
                <a:spcPct val="150000"/>
              </a:lnSpc>
              <a:defRPr/>
            </a:pPr>
            <a:r>
              <a:rPr lang="ko-KR" altLang="en-US" sz="2000" dirty="0" smtClean="0"/>
              <a:t>사용법과 예제</a:t>
            </a:r>
            <a:r>
              <a:rPr lang="en-US" altLang="ko-KR" sz="2000" dirty="0" smtClean="0"/>
              <a:t> 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ko-KR" dirty="0" smtClean="0"/>
              <a:t>URL: </a:t>
            </a:r>
            <a:r>
              <a:rPr lang="en-US" altLang="ko-KR" b="1" dirty="0" smtClean="0">
                <a:solidFill>
                  <a:srgbClr val="0070C0"/>
                </a:solidFill>
                <a:hlinkClick r:id="rId3"/>
              </a:rPr>
              <a:t>https</a:t>
            </a:r>
            <a:r>
              <a:rPr lang="en-US" altLang="ko-KR" b="1" dirty="0" smtClean="0">
                <a:solidFill>
                  <a:srgbClr val="002060"/>
                </a:solidFill>
                <a:hlinkClick r:id="rId3"/>
              </a:rPr>
              <a:t>://</a:t>
            </a:r>
            <a:r>
              <a:rPr lang="en-US" altLang="ko-KR" b="1" dirty="0" smtClean="0">
                <a:solidFill>
                  <a:srgbClr val="0070C0"/>
                </a:solidFill>
                <a:hlinkClick r:id="rId3"/>
              </a:rPr>
              <a:t>keras.io/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/>
              <a:t>참고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68645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>
          <a:xfrm>
            <a:off x="671513" y="476672"/>
            <a:ext cx="8308975" cy="782637"/>
          </a:xfrm>
        </p:spPr>
        <p:txBody>
          <a:bodyPr/>
          <a:lstStyle/>
          <a:p>
            <a:r>
              <a:rPr lang="ko-KR" altLang="en-US" dirty="0" smtClean="0"/>
              <a:t>패키지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방법</a:t>
            </a:r>
            <a:endParaRPr lang="ko-KR" altLang="en-US" dirty="0" smtClean="0"/>
          </a:p>
        </p:txBody>
      </p:sp>
      <p:pic>
        <p:nvPicPr>
          <p:cNvPr id="5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2164234"/>
            <a:ext cx="260985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93800" y="1484784"/>
            <a:ext cx="61928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dirty="0">
                <a:solidFill>
                  <a:srgbClr val="FF0000"/>
                </a:solidFill>
              </a:rPr>
              <a:t>다운로드 받은 폴더에서 </a:t>
            </a:r>
            <a:r>
              <a:rPr lang="en-US" altLang="ko-KR" sz="1600" dirty="0">
                <a:solidFill>
                  <a:srgbClr val="FF0000"/>
                </a:solidFill>
              </a:rPr>
              <a:t>requirements.txt</a:t>
            </a:r>
            <a:r>
              <a:rPr lang="ko-KR" altLang="en-US" sz="1600" dirty="0">
                <a:solidFill>
                  <a:srgbClr val="FF0000"/>
                </a:solidFill>
              </a:rPr>
              <a:t>에 있는 패키지 설치</a:t>
            </a:r>
          </a:p>
        </p:txBody>
      </p:sp>
      <p:pic>
        <p:nvPicPr>
          <p:cNvPr id="7" name="그림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75" y="5223347"/>
            <a:ext cx="61515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1193800" y="5521797"/>
            <a:ext cx="66913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/>
              <a:t>requirements.txt</a:t>
            </a:r>
            <a:r>
              <a:rPr lang="ko-KR" altLang="en-US" sz="1600" dirty="0"/>
              <a:t>가 들어있는 경로</a:t>
            </a:r>
            <a:r>
              <a:rPr lang="en-US" altLang="ko-KR" sz="1600" dirty="0"/>
              <a:t>&gt; </a:t>
            </a:r>
            <a:r>
              <a:rPr lang="en-US" altLang="ko-KR" sz="1600" dirty="0">
                <a:solidFill>
                  <a:srgbClr val="FF0000"/>
                </a:solidFill>
              </a:rPr>
              <a:t>pip install –r requirements.txt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9" name="그림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"/>
          <a:stretch>
            <a:fillRect/>
          </a:stretch>
        </p:blipFill>
        <p:spPr bwMode="auto">
          <a:xfrm>
            <a:off x="6235700" y="1983259"/>
            <a:ext cx="2303463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1168400" y="4248622"/>
            <a:ext cx="23701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 dirty="0"/>
              <a:t>&lt;requirements </a:t>
            </a:r>
            <a:r>
              <a:rPr lang="ko-KR" altLang="en-US" sz="1400" dirty="0"/>
              <a:t>파일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6180138" y="4248622"/>
            <a:ext cx="23701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 dirty="0"/>
              <a:t>&lt;requirements </a:t>
            </a:r>
            <a:r>
              <a:rPr lang="ko-KR" altLang="en-US" sz="1400" dirty="0"/>
              <a:t>파일 내용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966788" y="4720109"/>
            <a:ext cx="42497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 err="1">
                <a:solidFill>
                  <a:srgbClr val="FF0000"/>
                </a:solidFill>
              </a:rPr>
              <a:t>Pycharm</a:t>
            </a:r>
            <a:r>
              <a:rPr lang="en-US" altLang="ko-KR" sz="1600" dirty="0">
                <a:solidFill>
                  <a:srgbClr val="FF0000"/>
                </a:solidFill>
              </a:rPr>
              <a:t> terminal </a:t>
            </a:r>
            <a:r>
              <a:rPr lang="ko-KR" altLang="en-US" sz="1600" dirty="0">
                <a:solidFill>
                  <a:srgbClr val="FF0000"/>
                </a:solidFill>
              </a:rPr>
              <a:t>창에 아래 명령어 실행</a:t>
            </a:r>
          </a:p>
        </p:txBody>
      </p:sp>
    </p:spTree>
    <p:extLst>
      <p:ext uri="{BB962C8B-B14F-4D97-AF65-F5344CB8AC3E}">
        <p14:creationId xmlns:p14="http://schemas.microsoft.com/office/powerpoint/2010/main" val="146576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>
          <a:xfrm>
            <a:off x="671513" y="597749"/>
            <a:ext cx="8308975" cy="782637"/>
          </a:xfrm>
        </p:spPr>
        <p:txBody>
          <a:bodyPr/>
          <a:lstStyle/>
          <a:p>
            <a:r>
              <a:rPr lang="en-US" altLang="ko-KR" dirty="0" err="1" smtClean="0"/>
              <a:t>Keras</a:t>
            </a:r>
            <a:r>
              <a:rPr lang="ko-KR" altLang="en-US" dirty="0" smtClean="0"/>
              <a:t>를 이용한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인공신경망 모델 구현</a:t>
            </a:r>
            <a:endParaRPr lang="ko-KR" altLang="en-US" dirty="0" smtClean="0"/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>
          <a:xfrm>
            <a:off x="755650" y="1481414"/>
            <a:ext cx="7993063" cy="3913162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US" altLang="ko-KR" sz="2000" dirty="0" err="1" smtClean="0"/>
              <a:t>Keras</a:t>
            </a:r>
            <a:r>
              <a:rPr lang="ko-KR" altLang="en-US" sz="2000" dirty="0" smtClean="0"/>
              <a:t>에서 </a:t>
            </a:r>
            <a:r>
              <a:rPr lang="ko-KR" altLang="en-US" sz="2000" dirty="0" smtClean="0">
                <a:solidFill>
                  <a:srgbClr val="FF0000"/>
                </a:solidFill>
              </a:rPr>
              <a:t>모델</a:t>
            </a:r>
            <a:r>
              <a:rPr lang="ko-KR" altLang="en-US" sz="2000" dirty="0" smtClean="0"/>
              <a:t>은 </a:t>
            </a:r>
            <a:r>
              <a:rPr lang="ko-KR" altLang="en-US" sz="2000" dirty="0" smtClean="0">
                <a:solidFill>
                  <a:srgbClr val="009900"/>
                </a:solidFill>
              </a:rPr>
              <a:t>인공신경망</a:t>
            </a:r>
            <a:r>
              <a:rPr lang="ko-KR" altLang="en-US" sz="2000" dirty="0" smtClean="0"/>
              <a:t>을 뜻함</a:t>
            </a:r>
            <a:endParaRPr lang="en-US" altLang="ko-KR" sz="2000" dirty="0" smtClean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800" dirty="0" smtClean="0"/>
              <a:t>모든 모델의 </a:t>
            </a:r>
            <a:r>
              <a:rPr lang="ko-KR" altLang="en-US" sz="1800" dirty="0" smtClean="0">
                <a:solidFill>
                  <a:srgbClr val="009900"/>
                </a:solidFill>
              </a:rPr>
              <a:t>기본 단위는 </a:t>
            </a:r>
            <a:r>
              <a:rPr lang="en-US" altLang="ko-KR" sz="1800" dirty="0" smtClean="0">
                <a:solidFill>
                  <a:srgbClr val="009900"/>
                </a:solidFill>
              </a:rPr>
              <a:t>Layer</a:t>
            </a:r>
          </a:p>
          <a:p>
            <a:pPr>
              <a:lnSpc>
                <a:spcPct val="130000"/>
              </a:lnSpc>
              <a:defRPr/>
            </a:pPr>
            <a:endParaRPr lang="en-US" altLang="ko-KR" sz="1000" dirty="0" smtClean="0"/>
          </a:p>
          <a:p>
            <a:pPr>
              <a:lnSpc>
                <a:spcPct val="130000"/>
              </a:lnSpc>
              <a:defRPr/>
            </a:pPr>
            <a:r>
              <a:rPr lang="ko-KR" altLang="en-US" sz="2000" dirty="0" smtClean="0">
                <a:solidFill>
                  <a:srgbClr val="009900"/>
                </a:solidFill>
              </a:rPr>
              <a:t>순차적 모델</a:t>
            </a:r>
            <a:r>
              <a:rPr lang="en-US" altLang="ko-KR" sz="2000" dirty="0" smtClean="0"/>
              <a:t>(Sequential Model)</a:t>
            </a:r>
            <a:endParaRPr lang="en-US" altLang="ko-KR" sz="2000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800" dirty="0" smtClean="0"/>
              <a:t>인공신경망의 구성 요소인 </a:t>
            </a:r>
            <a:r>
              <a:rPr lang="ko-KR" altLang="en-US" sz="1800" dirty="0" err="1" smtClean="0"/>
              <a:t>입력층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은닉층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출력층을</a:t>
            </a:r>
            <a:r>
              <a:rPr lang="ko-KR" altLang="en-US" sz="1800" dirty="0" smtClean="0"/>
              <a:t> 차례대로 붙이는 모델</a:t>
            </a:r>
            <a:endParaRPr lang="en-US" altLang="ko-KR" sz="1800" dirty="0" smtClean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800" dirty="0" err="1" smtClean="0">
                <a:solidFill>
                  <a:srgbClr val="009900"/>
                </a:solidFill>
              </a:rPr>
              <a:t>입력층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입력으로 들어 오는 데이터에 따라 그 형식을 </a:t>
            </a:r>
            <a:r>
              <a:rPr lang="en-US" altLang="ko-KR" sz="1800" dirty="0" err="1" smtClean="0"/>
              <a:t>inpu_shape</a:t>
            </a:r>
            <a:r>
              <a:rPr lang="ko-KR" altLang="en-US" sz="1800" dirty="0" smtClean="0"/>
              <a:t>에 지정 </a:t>
            </a:r>
            <a:r>
              <a:rPr lang="en-US" altLang="ko-KR" sz="1800" dirty="0" smtClean="0"/>
              <a:t>(2D layer</a:t>
            </a:r>
            <a:r>
              <a:rPr lang="ko-KR" altLang="en-US" sz="1800" dirty="0" smtClean="0"/>
              <a:t>인 경우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input_dim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인자로 지정할 수 있음</a:t>
            </a:r>
            <a:r>
              <a:rPr lang="en-US" altLang="ko-KR" sz="1800" dirty="0" smtClean="0"/>
              <a:t>)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800" dirty="0" err="1" smtClean="0">
                <a:solidFill>
                  <a:srgbClr val="009900"/>
                </a:solidFill>
              </a:rPr>
              <a:t>은닉층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각 층의 </a:t>
            </a:r>
            <a:r>
              <a:rPr lang="en-US" altLang="ko-KR" sz="1800" dirty="0" smtClean="0"/>
              <a:t>node </a:t>
            </a:r>
            <a:r>
              <a:rPr lang="ko-KR" altLang="en-US" sz="1800" dirty="0" smtClean="0"/>
              <a:t>개수</a:t>
            </a:r>
            <a:r>
              <a:rPr lang="en-US" altLang="ko-KR" sz="1800" dirty="0" smtClean="0"/>
              <a:t>(hidden units)</a:t>
            </a:r>
            <a:r>
              <a:rPr lang="ko-KR" altLang="en-US" sz="1800" dirty="0" smtClean="0"/>
              <a:t>를 지정</a:t>
            </a:r>
            <a:endParaRPr lang="en-US" altLang="ko-KR" sz="1800" dirty="0" smtClean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800" dirty="0" err="1" smtClean="0">
                <a:solidFill>
                  <a:srgbClr val="009900"/>
                </a:solidFill>
              </a:rPr>
              <a:t>출력층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출력으로 나오는 데이터의 형태에 따라 출력 형태를 지정</a:t>
            </a:r>
            <a:endParaRPr lang="en-US" altLang="ko-KR" sz="1800" dirty="0" smtClean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800" dirty="0" smtClean="0">
                <a:solidFill>
                  <a:srgbClr val="009900"/>
                </a:solidFill>
              </a:rPr>
              <a:t>활성함수</a:t>
            </a:r>
            <a:r>
              <a:rPr lang="en-US" altLang="ko-KR" sz="1800" dirty="0" smtClean="0"/>
              <a:t>: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모든 층은 활성함수를 갖고 있음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각 층에 필요한 활성함수를 입력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68970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>
          <a:xfrm>
            <a:off x="671513" y="836712"/>
            <a:ext cx="8308975" cy="782637"/>
          </a:xfrm>
        </p:spPr>
        <p:txBody>
          <a:bodyPr/>
          <a:lstStyle/>
          <a:p>
            <a:r>
              <a:rPr lang="en-US" altLang="ko-KR" dirty="0" err="1"/>
              <a:t>Keras</a:t>
            </a:r>
            <a:r>
              <a:rPr lang="ko-KR" altLang="en-US" dirty="0"/>
              <a:t>를 이용한</a:t>
            </a:r>
            <a:r>
              <a:rPr lang="en-US" altLang="ko-KR" dirty="0"/>
              <a:t> </a:t>
            </a:r>
            <a:r>
              <a:rPr lang="ko-KR" altLang="en-US" dirty="0"/>
              <a:t>인공신경망 모델 </a:t>
            </a:r>
            <a:r>
              <a:rPr lang="ko-KR" altLang="en-US" dirty="0" smtClean="0"/>
              <a:t>구현 예제</a:t>
            </a:r>
            <a:endParaRPr lang="ko-KR" altLang="en-US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331640" y="1916832"/>
            <a:ext cx="691276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from </a:t>
            </a:r>
            <a:r>
              <a:rPr lang="en-US" altLang="ko-KR" dirty="0" err="1"/>
              <a:t>keras.layers</a:t>
            </a:r>
            <a:r>
              <a:rPr lang="en-US" altLang="ko-KR" dirty="0"/>
              <a:t> </a:t>
            </a:r>
            <a:r>
              <a:rPr lang="en-US" altLang="ko-KR" b="1" dirty="0"/>
              <a:t>import </a:t>
            </a:r>
            <a:r>
              <a:rPr lang="en-US" altLang="ko-KR" dirty="0"/>
              <a:t>Dense</a:t>
            </a:r>
            <a:br>
              <a:rPr lang="en-US" altLang="ko-KR" dirty="0"/>
            </a:br>
            <a:r>
              <a:rPr lang="en-US" altLang="ko-KR" b="1" dirty="0" smtClean="0"/>
              <a:t>from </a:t>
            </a:r>
            <a:r>
              <a:rPr lang="en-US" altLang="ko-KR" dirty="0" err="1"/>
              <a:t>keras.models</a:t>
            </a:r>
            <a:r>
              <a:rPr lang="en-US" altLang="ko-KR" dirty="0"/>
              <a:t> </a:t>
            </a:r>
            <a:r>
              <a:rPr lang="en-US" altLang="ko-KR" b="1" dirty="0"/>
              <a:t>import </a:t>
            </a:r>
            <a:r>
              <a:rPr lang="en-US" altLang="ko-KR" dirty="0" smtClean="0"/>
              <a:t>Sequential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x_train</a:t>
            </a:r>
            <a:r>
              <a:rPr lang="en-US" altLang="ko-KR" dirty="0" smtClean="0"/>
              <a:t>=[]</a:t>
            </a:r>
          </a:p>
          <a:p>
            <a:r>
              <a:rPr lang="en-US" altLang="ko-KR" dirty="0" err="1" smtClean="0"/>
              <a:t>y_train</a:t>
            </a:r>
            <a:r>
              <a:rPr lang="en-US" altLang="ko-KR" dirty="0" smtClean="0"/>
              <a:t>=[]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model </a:t>
            </a:r>
            <a:r>
              <a:rPr lang="en-US" altLang="ko-KR" dirty="0"/>
              <a:t>= Sequential()</a:t>
            </a:r>
            <a:br>
              <a:rPr lang="en-US" altLang="ko-KR" dirty="0"/>
            </a:br>
            <a:r>
              <a:rPr lang="en-US" altLang="ko-KR" dirty="0" err="1" smtClean="0"/>
              <a:t>model.add</a:t>
            </a:r>
            <a:r>
              <a:rPr lang="en-US" altLang="ko-KR" dirty="0" smtClean="0"/>
              <a:t>(Dense(12, </a:t>
            </a:r>
            <a:r>
              <a:rPr lang="en-US" altLang="ko-KR" dirty="0" err="1" smtClean="0"/>
              <a:t>input_dim</a:t>
            </a:r>
            <a:r>
              <a:rPr lang="en-US" altLang="ko-KR" dirty="0" smtClean="0"/>
              <a:t>=5, </a:t>
            </a:r>
            <a:r>
              <a:rPr lang="en-US" altLang="ko-KR" dirty="0"/>
              <a:t>activation=</a:t>
            </a:r>
            <a:r>
              <a:rPr lang="en-US" altLang="ko-KR" b="1" dirty="0" smtClean="0"/>
              <a:t>'</a:t>
            </a:r>
            <a:r>
              <a:rPr lang="en-US" altLang="ko-KR" b="1" dirty="0" err="1" smtClean="0"/>
              <a:t>sigmaod</a:t>
            </a:r>
            <a:r>
              <a:rPr lang="en-US" altLang="ko-KR" b="1" dirty="0" smtClean="0"/>
              <a:t>'</a:t>
            </a:r>
            <a:r>
              <a:rPr lang="en-US" altLang="ko-KR" dirty="0" smtClean="0"/>
              <a:t>))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model.add</a:t>
            </a:r>
            <a:r>
              <a:rPr lang="en-US" altLang="ko-KR" dirty="0" smtClean="0"/>
              <a:t>(Dense(30</a:t>
            </a:r>
            <a:r>
              <a:rPr lang="en-US" altLang="ko-KR" dirty="0"/>
              <a:t>, activation=</a:t>
            </a:r>
            <a:r>
              <a:rPr lang="en-US" altLang="ko-KR" b="1" dirty="0"/>
              <a:t>'</a:t>
            </a:r>
            <a:r>
              <a:rPr lang="en-US" altLang="ko-KR" b="1" dirty="0" err="1"/>
              <a:t>relu</a:t>
            </a:r>
            <a:r>
              <a:rPr lang="en-US" altLang="ko-KR" b="1" dirty="0"/>
              <a:t>'</a:t>
            </a:r>
            <a:r>
              <a:rPr lang="en-US" altLang="ko-KR" dirty="0"/>
              <a:t>))</a:t>
            </a:r>
            <a:br>
              <a:rPr lang="en-US" altLang="ko-KR" dirty="0"/>
            </a:br>
            <a:r>
              <a:rPr lang="en-US" altLang="ko-KR" dirty="0" err="1" smtClean="0"/>
              <a:t>model.add</a:t>
            </a:r>
            <a:r>
              <a:rPr lang="en-US" altLang="ko-KR" dirty="0" smtClean="0"/>
              <a:t>(Dense(1, </a:t>
            </a:r>
            <a:r>
              <a:rPr lang="en-US" altLang="ko-KR" dirty="0"/>
              <a:t>activation=</a:t>
            </a:r>
            <a:r>
              <a:rPr lang="en-US" altLang="ko-KR" b="1" dirty="0"/>
              <a:t>'linear'</a:t>
            </a:r>
            <a:r>
              <a:rPr lang="en-US" altLang="ko-KR" dirty="0"/>
              <a:t>))</a:t>
            </a:r>
            <a:br>
              <a:rPr lang="en-US" altLang="ko-KR" dirty="0"/>
            </a:br>
            <a:r>
              <a:rPr lang="en-US" altLang="ko-KR" dirty="0" err="1" smtClean="0"/>
              <a:t>model.compile</a:t>
            </a:r>
            <a:r>
              <a:rPr lang="en-US" altLang="ko-KR" dirty="0" smtClean="0"/>
              <a:t>(loss</a:t>
            </a:r>
            <a:r>
              <a:rPr lang="en-US" altLang="ko-KR" dirty="0"/>
              <a:t>=</a:t>
            </a:r>
            <a:r>
              <a:rPr lang="en-US" altLang="ko-KR" b="1" dirty="0"/>
              <a:t>'</a:t>
            </a:r>
            <a:r>
              <a:rPr lang="en-US" altLang="ko-KR" b="1" dirty="0" err="1"/>
              <a:t>mse</a:t>
            </a:r>
            <a:r>
              <a:rPr lang="en-US" altLang="ko-KR" b="1" dirty="0"/>
              <a:t>'</a:t>
            </a:r>
            <a:r>
              <a:rPr lang="en-US" altLang="ko-KR" dirty="0"/>
              <a:t>, </a:t>
            </a:r>
            <a:r>
              <a:rPr lang="en-US" altLang="ko-KR" dirty="0" smtClean="0"/>
              <a:t>optimizer=‘</a:t>
            </a:r>
            <a:r>
              <a:rPr lang="en-US" altLang="ko-KR" dirty="0" err="1" smtClean="0"/>
              <a:t>RMSProp</a:t>
            </a:r>
            <a:r>
              <a:rPr lang="en-US" altLang="ko-KR" dirty="0" smtClean="0"/>
              <a:t>’)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model_fit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x_train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y_train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batch_size</a:t>
            </a:r>
            <a:r>
              <a:rPr lang="en-US" altLang="ko-KR" dirty="0" smtClean="0"/>
              <a:t>=32, epoch=1)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610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지능연구실마스터슬라이드3">
  <a:themeElements>
    <a:clrScheme name="MSUGARAGe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SUGARAGe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CC00CC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CC00CC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MSUGARAGe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UGARAGe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지능연구실마스터슬라이드3</Template>
  <TotalTime>8208</TotalTime>
  <Words>529</Words>
  <Application>Microsoft Office PowerPoint</Application>
  <PresentationFormat>화면 슬라이드 쇼(4:3)</PresentationFormat>
  <Paragraphs>77</Paragraphs>
  <Slides>9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지능연구실마스터슬라이드3</vt:lpstr>
      <vt:lpstr>PowerPoint 프레젠테이션</vt:lpstr>
      <vt:lpstr>Problem: Grid World with moving obstacles</vt:lpstr>
      <vt:lpstr>Definition of State in Grid World Problem</vt:lpstr>
      <vt:lpstr>Q 함수를 근사하기 위한 인공신경망 구조</vt:lpstr>
      <vt:lpstr>Deep SARSA의 학습</vt:lpstr>
      <vt:lpstr>Keras: 인공신경망 라이브러리</vt:lpstr>
      <vt:lpstr>패키지 설치 방법</vt:lpstr>
      <vt:lpstr>Keras를 이용한 인공신경망 모델 구현</vt:lpstr>
      <vt:lpstr>Keras를 이용한 인공신경망 모델 구현 예제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DR20의 MSRDS2008 서비스 구현</dc:title>
  <dc:creator>Soohwan Hyun</dc:creator>
  <cp:lastModifiedBy>조영완</cp:lastModifiedBy>
  <cp:revision>512</cp:revision>
  <dcterms:created xsi:type="dcterms:W3CDTF">2009-02-09T10:57:34Z</dcterms:created>
  <dcterms:modified xsi:type="dcterms:W3CDTF">2020-05-28T04:56:16Z</dcterms:modified>
</cp:coreProperties>
</file>