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3" r:id="rId2"/>
    <p:sldId id="310" r:id="rId3"/>
    <p:sldId id="346" r:id="rId4"/>
    <p:sldId id="348" r:id="rId5"/>
    <p:sldId id="347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4" r:id="rId21"/>
    <p:sldId id="365" r:id="rId22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14" autoAdjust="0"/>
  </p:normalViewPr>
  <p:slideViewPr>
    <p:cSldViewPr>
      <p:cViewPr varScale="1">
        <p:scale>
          <a:sx n="77" d="100"/>
          <a:sy n="77" d="100"/>
        </p:scale>
        <p:origin x="6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A61E4A2-3196-431A-AD16-DCF969AD69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E1D35-4425-451A-8A8C-8E0B0B015B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C921FF33-0660-4C08-83A4-35FAE1E34714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80BA0-A7AC-4E1F-AC8C-88BE0F9BE7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3B964-DD3D-4AA4-BF42-8702E6F46E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49D475-44D6-418E-9AE9-BB209A1583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4502B2-4FD7-4930-944B-3A178164A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3B45E-6DA1-44DE-B7C3-1143BBDC80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BEBE2A-A709-4D7D-99F2-752DF33364F8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7C36121-802E-4303-B200-59EC42E1C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DC34138-6DEF-4073-8A9F-732003656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AE52E-87C4-4F8C-9895-AB6BBA2FB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06462-F7BE-4773-B383-B02A6AE06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10C87D-2EB8-4F61-820D-041CF0301E9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8AF28FF-51E3-4593-A2D7-8237585F8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6F69D4C3-B366-4F9B-BB1D-E0BED146A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71A4D2C-20D9-4654-94A8-680072006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948FEEF-D1A6-4F72-8E58-22BBDCF7E612}" type="slidenum"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1" lang="ko-KR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51DB1-3D31-45F1-B824-333DA284A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A11D-1BA7-4070-AC85-0217EDA4E043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CBE3D-F5A2-4014-9DC8-3357FB629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8C43C0-56C5-4732-A0B1-4DA491822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B9372-D7C7-4EC3-B37E-86CD78CB4C4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64CA15-3FA0-44DD-8BA1-13EC6A104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EF5A5-3015-4B09-9755-D47F761139E2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A4DF09-12DD-4787-A8AB-07F24BE63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625F46-4C2D-4F7B-BAFA-BBF3AFD7A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4D9B2-A655-4529-98E6-CDAA6BC358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4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1F60A-7D7E-4685-AD23-A63FEAC28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53E0D-511E-4D79-B51C-ED2E4F2ADEA5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18C579-7DE2-4364-9895-94A0B195A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5EED9E-8040-44DF-BB78-F944A9327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B710B-BC9E-495B-AC8C-0A5A98F020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64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A4BD89-20D4-4C6B-B76A-9FB620306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1651-3D04-470B-BD63-A8F323999D57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902C8-95C9-4ABA-8B17-A8D2953EAB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32644A-0071-4DDD-8DD3-D79740FD9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BF367-1760-43C3-9183-971457543F9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F4A34-12FB-4941-B13D-F12FD9384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DC1B-65EC-4109-A05E-92DE59381607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A45BBF-2BD1-4E34-9129-7670CF7A3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113E34-CB86-4AEB-B3C5-54FA23BEE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3E802-4561-42CF-8A40-DEF9C3C9B6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E458D-144B-467D-9B86-5BA91EA8F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B4F7-EE7C-4928-983A-CB8351DEC91F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E095A-3213-4AC8-928B-63CC1DE1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D3807-8F57-4F65-A7DA-B21590362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28DBF-674C-4703-BDCA-C5AE471A961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55E2F1-8AED-4042-9F41-240ECA0B9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F2AF-0296-4498-B51E-D94DC4E33979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2A3104-16D7-4467-B44C-78506AB89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2FAD5E-A10D-49A2-933D-910F48C79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9CDFF-6D20-4067-A374-11575C6C2E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3D80B1-90D0-4D8F-9E3B-191BF4A22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5E61-4459-49BB-8659-E524FFF8C163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B39064-3D47-4830-816D-431F0C176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890061-DA24-40E1-844A-0B1F575D0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3A7AB-F445-4D47-AEE6-DE7D0A2386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5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8E4439-85E5-4D82-AB6E-8892546F1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A697-1FFB-4E70-8A94-B3C553FB42A8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08E545-3769-4C78-BC4F-66A026BBC7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C29C1A-F777-48C7-A1FE-3DD2497E3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53A6F-1D53-40FB-A766-5739E013BF3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D87F0-745A-43E8-B12E-9DA31B5CB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0281A-CED6-424D-9AE8-7BD26C721E16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03E1E-1384-433E-8AC6-D90D1D967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048B6-F9B1-422A-A1DC-5DCB8FD57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D8863-DBC9-453E-BAE5-36C251F0956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3FCFA-DB1C-4820-8F2D-025BC132B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9FAC-8E7F-4FB3-B737-7157F19A1198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20303-F442-48E5-9AC1-44707194B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1F131-EB25-44C8-9031-36B3AD1FF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35DB0-5E48-4783-87CF-FD584723B0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40AD32-CF1C-44C4-B00A-DFC080805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A005AB-309E-49DF-9379-F58598D33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AE10835A-F474-49E4-BBEA-35D9BCBC5E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22A4E5C-10CF-4EAC-A994-DDA17D12883D}" type="datetimeFigureOut">
              <a:rPr lang="ko-KR" altLang="en-US"/>
              <a:pPr>
                <a:defRPr/>
              </a:pPr>
              <a:t>2021-03-11</a:t>
            </a:fld>
            <a:endParaRPr lang="ko-KR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25E97EA0-A538-4621-A857-B31984F9C4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4BC2C81D-212A-4ECA-AE5F-20CAD84086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DF93639-999C-4F52-819A-F52BC39791F4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297F961C-A8A5-4D92-8824-082DF20D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latin typeface="Times New Roman" pitchFamily="18" charset="0"/>
            </a:endParaRPr>
          </a:p>
        </p:txBody>
      </p:sp>
      <p:grpSp>
        <p:nvGrpSpPr>
          <p:cNvPr id="1032" name="Group 28">
            <a:extLst>
              <a:ext uri="{FF2B5EF4-FFF2-40B4-BE49-F238E27FC236}">
                <a16:creationId xmlns:a16="http://schemas.microsoft.com/office/drawing/2014/main" id="{C0879183-01AB-482A-97A3-F2980C65A3D4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B0B1E22C-A2F5-4E11-A649-402BE74D7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>
              <a:extLst>
                <a:ext uri="{FF2B5EF4-FFF2-40B4-BE49-F238E27FC236}">
                  <a16:creationId xmlns:a16="http://schemas.microsoft.com/office/drawing/2014/main" id="{4CBF448F-6901-4A91-BBCC-75145CBD23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>
            <a:extLst>
              <a:ext uri="{FF2B5EF4-FFF2-40B4-BE49-F238E27FC236}">
                <a16:creationId xmlns:a16="http://schemas.microsoft.com/office/drawing/2014/main" id="{18F34A34-8B0C-4DB1-A21B-AB1EB725C2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>
            <a:extLst>
              <a:ext uri="{FF2B5EF4-FFF2-40B4-BE49-F238E27FC236}">
                <a16:creationId xmlns:a16="http://schemas.microsoft.com/office/drawing/2014/main" id="{0F2A3F49-5A2E-4E5D-8BA8-33715ED2D20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3CB2BC-29BC-4C18-BAE3-639E8B884719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E59952-EFF2-4929-AE3D-8563C0D65F84}"/>
              </a:ext>
            </a:extLst>
          </p:cNvPr>
          <p:cNvSpPr txBox="1"/>
          <p:nvPr/>
        </p:nvSpPr>
        <p:spPr>
          <a:xfrm>
            <a:off x="684213" y="4576763"/>
            <a:ext cx="8135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600" b="1" spc="6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MDP and Bellman Equation</a:t>
            </a:r>
          </a:p>
        </p:txBody>
      </p:sp>
      <p:pic>
        <p:nvPicPr>
          <p:cNvPr id="3076" name="Picture 2" descr="D:\학교관련문서\UI\1\NEW_UI3.jpg">
            <a:extLst>
              <a:ext uri="{FF2B5EF4-FFF2-40B4-BE49-F238E27FC236}">
                <a16:creationId xmlns:a16="http://schemas.microsoft.com/office/drawing/2014/main" id="{F057E2AC-15A6-43FF-AF21-69A81272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>
            <a:extLst>
              <a:ext uri="{FF2B5EF4-FFF2-40B4-BE49-F238E27FC236}">
                <a16:creationId xmlns:a16="http://schemas.microsoft.com/office/drawing/2014/main" id="{45B25B65-E128-48F6-B2A8-B777AF37331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>
            <a:extLst>
              <a:ext uri="{FF2B5EF4-FFF2-40B4-BE49-F238E27FC236}">
                <a16:creationId xmlns:a16="http://schemas.microsoft.com/office/drawing/2014/main" id="{A6FAE5CC-2605-4174-88EC-A461E197C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4238863-98C3-495A-AF56-7CA522F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25475"/>
            <a:ext cx="8308975" cy="782638"/>
          </a:xfrm>
        </p:spPr>
        <p:txBody>
          <a:bodyPr/>
          <a:lstStyle/>
          <a:p>
            <a:r>
              <a:rPr lang="ko-KR" altLang="en-US"/>
              <a:t>상태변환확률</a:t>
            </a:r>
            <a:r>
              <a:rPr lang="en-US" altLang="ko-KR"/>
              <a:t>(State transition probability)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22BB3-6156-4BB6-A6A4-F664422A4B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663384"/>
            <a:ext cx="8460432" cy="1051378"/>
          </a:xfrm>
          <a:prstGeom prst="rect">
            <a:avLst/>
          </a:prstGeom>
          <a:blipFill rotWithShape="1">
            <a:blip r:embed="rId2"/>
            <a:stretch>
              <a:fillRect l="-57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292" name="내용 개체 틀 1">
            <a:extLst>
              <a:ext uri="{FF2B5EF4-FFF2-40B4-BE49-F238E27FC236}">
                <a16:creationId xmlns:a16="http://schemas.microsoft.com/office/drawing/2014/main" id="{33EEB2E9-EA82-4B19-A78B-5E59A6E2A6CB}"/>
              </a:ext>
            </a:extLst>
          </p:cNvPr>
          <p:cNvSpPr txBox="1">
            <a:spLocks/>
          </p:cNvSpPr>
          <p:nvPr/>
        </p:nvSpPr>
        <p:spPr bwMode="auto">
          <a:xfrm>
            <a:off x="693738" y="2992438"/>
            <a:ext cx="6883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137001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4213" defTabSz="1370013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370013" indent="-228600" defTabSz="1370013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055813" indent="-228600" defTabSz="1370013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741613" indent="-228600" defTabSz="1370013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198813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656013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113213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570413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ts val="1200"/>
              </a:spcBef>
            </a:pP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상태변환확률을 알고 있는 경우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: Model Based </a:t>
            </a:r>
          </a:p>
          <a:p>
            <a:pPr lvl="1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☞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Dynamic Programming</a:t>
            </a:r>
          </a:p>
          <a:p>
            <a:pPr eaLnBrk="1" latinLnBrk="0" hangingPunct="1">
              <a:lnSpc>
                <a:spcPct val="150000"/>
              </a:lnSpc>
              <a:spcBef>
                <a:spcPts val="1200"/>
              </a:spcBef>
            </a:pP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상태변환확률을 모르는 경우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: Model-free</a:t>
            </a:r>
          </a:p>
          <a:p>
            <a:pPr lvl="1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☞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Reinforcement Learning</a:t>
            </a:r>
            <a:endParaRPr lang="en-US" altLang="ko-KR" sz="3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ts val="1200"/>
              </a:spcBef>
            </a:pP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상태변환확률을 학습하는 경우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: Model Based RL</a:t>
            </a:r>
          </a:p>
          <a:p>
            <a:pPr eaLnBrk="1" latinLnBrk="0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D2F9DC32-A92C-4BAF-9F18-8892FCB5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30238"/>
            <a:ext cx="8308975" cy="782637"/>
          </a:xfrm>
        </p:spPr>
        <p:txBody>
          <a:bodyPr/>
          <a:lstStyle/>
          <a:p>
            <a:r>
              <a:rPr lang="ko-KR" altLang="en-US"/>
              <a:t>보상</a:t>
            </a:r>
            <a:r>
              <a:rPr lang="en-US" altLang="ko-KR"/>
              <a:t>(Reward)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DADE6-FB64-4225-B648-CF1AACBD5E2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4928" y="1772816"/>
            <a:ext cx="8460432" cy="3823547"/>
          </a:xfrm>
          <a:prstGeom prst="rect">
            <a:avLst/>
          </a:prstGeom>
          <a:blipFill rotWithShape="1">
            <a:blip r:embed="rId2"/>
            <a:stretch>
              <a:fillRect l="-576" r="-576" b="-478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3CA5E3F9-5805-4A62-8F60-1372EAD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감가율</a:t>
            </a:r>
            <a:r>
              <a:rPr lang="en-US" altLang="ko-KR"/>
              <a:t>(Discounting rate)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90DF4-798A-4974-A2BF-8FCAF20DD8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4216" y="1340768"/>
            <a:ext cx="8399784" cy="1947264"/>
          </a:xfrm>
          <a:prstGeom prst="rect">
            <a:avLst/>
          </a:prstGeom>
          <a:blipFill rotWithShape="1">
            <a:blip r:embed="rId2"/>
            <a:stretch>
              <a:fillRect l="-581" r="-1016" b="-94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4340" name="그림 4">
            <a:extLst>
              <a:ext uri="{FF2B5EF4-FFF2-40B4-BE49-F238E27FC236}">
                <a16:creationId xmlns:a16="http://schemas.microsoft.com/office/drawing/2014/main" id="{052285C5-ED93-4AC7-B859-69128B6AE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287713"/>
            <a:ext cx="3152775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C0540731-F772-40A0-811A-73FA09B6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30238"/>
            <a:ext cx="8308975" cy="782637"/>
          </a:xfrm>
        </p:spPr>
        <p:txBody>
          <a:bodyPr/>
          <a:lstStyle/>
          <a:p>
            <a:r>
              <a:rPr lang="ko-KR" altLang="en-US"/>
              <a:t>감가율</a:t>
            </a:r>
            <a:r>
              <a:rPr lang="en-US" altLang="ko-KR"/>
              <a:t>(Discounting rate)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F4451-EAFE-479A-B58B-9C0F5707514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77442" y="1556792"/>
            <a:ext cx="6869340" cy="553998"/>
          </a:xfrm>
          <a:prstGeom prst="rect">
            <a:avLst/>
          </a:prstGeom>
          <a:blipFill rotWithShape="1">
            <a:blip r:embed="rId2"/>
            <a:stretch>
              <a:fillRect l="-977" b="-549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5364" name="그림 6">
            <a:extLst>
              <a:ext uri="{FF2B5EF4-FFF2-40B4-BE49-F238E27FC236}">
                <a16:creationId xmlns:a16="http://schemas.microsoft.com/office/drawing/2014/main" id="{3796E3AF-E4F5-472E-84E6-054BE06A6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349500"/>
            <a:ext cx="58531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159B6-0BED-42E5-AF54-C23C3B05C6E2}"/>
              </a:ext>
            </a:extLst>
          </p:cNvPr>
          <p:cNvSpPr txBox="1"/>
          <p:nvPr/>
        </p:nvSpPr>
        <p:spPr>
          <a:xfrm>
            <a:off x="1389063" y="4365625"/>
            <a:ext cx="7272337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에이전트는 현재의 보상과 미래의 보상을 구분하지 못함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단순 보상의 합으로는 판단하기 어려움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202020204" pitchFamily="34" charset="0"/>
            </a:endParaRPr>
          </a:p>
          <a:p>
            <a:pPr marL="468000" lvl="1" indent="-1440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solidFill>
                  <a:srgbClr val="FF0000"/>
                </a:solidFill>
                <a:latin typeface="Abadi" panose="020B0604020202020204" pitchFamily="34" charset="0"/>
              </a:rPr>
              <a:t>감가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의 개념이 필요함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732CEFF5-1BAE-4BF4-8388-2707B59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 </a:t>
            </a:r>
            <a:r>
              <a:rPr lang="en-US" altLang="ko-KR"/>
              <a:t>(Policy)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C0DA6-BA26-4897-B85B-9E76738D733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7397" y="1196752"/>
            <a:ext cx="8291264" cy="955967"/>
          </a:xfrm>
          <a:prstGeom prst="rect">
            <a:avLst/>
          </a:prstGeom>
          <a:blipFill rotWithShape="1">
            <a:blip r:embed="rId2"/>
            <a:stretch>
              <a:fillRect l="-809" b="-891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D334-179A-4834-9349-44B4007BA3C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8376" y="2339152"/>
            <a:ext cx="3149785" cy="50783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6C563-867E-423F-B64B-C5047B44A776}"/>
              </a:ext>
            </a:extLst>
          </p:cNvPr>
          <p:cNvSpPr txBox="1"/>
          <p:nvPr/>
        </p:nvSpPr>
        <p:spPr>
          <a:xfrm>
            <a:off x="827088" y="2997200"/>
            <a:ext cx="7983537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정책이 정해졌다는 것은 에이전트가 모든 상태에서 해야 할 행동이 결정되어 있다는 것임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강화학습 문제를 통해 구하고자 하는 것은 </a:t>
            </a:r>
            <a:r>
              <a:rPr lang="ko-KR" altLang="en-US" sz="2000" dirty="0">
                <a:solidFill>
                  <a:srgbClr val="FF0000"/>
                </a:solidFill>
                <a:latin typeface="Abadi" panose="020B0604020202020204" pitchFamily="34" charset="0"/>
              </a:rPr>
              <a:t>최적의 정책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임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최적의 정책은 무엇인가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? 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각 상태에서 앞으로 받을 </a:t>
            </a:r>
            <a:r>
              <a:rPr lang="ko-KR" altLang="en-US" sz="2000" dirty="0">
                <a:solidFill>
                  <a:srgbClr val="FF0000"/>
                </a:solidFill>
                <a:latin typeface="Abadi" panose="020B0604020202020204" pitchFamily="34" charset="0"/>
              </a:rPr>
              <a:t>보상의 합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이 가장 큰 쪽으로 상태를 변화시키도록 결정된 행동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 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앞으로 받을 보상을 어떻게 알 수 있을까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?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앞으로 받을 보상의 합을 예측하는 함수 </a:t>
            </a:r>
            <a:r>
              <a:rPr lang="ko-KR" altLang="en-US" sz="2000" dirty="0">
                <a:solidFill>
                  <a:srgbClr val="FF0000"/>
                </a:solidFill>
                <a:latin typeface="Abadi" panose="020B0604020202020204" pitchFamily="34" charset="0"/>
              </a:rPr>
              <a:t>가치함수</a:t>
            </a:r>
            <a:endParaRPr lang="en-US" altLang="ko-KR" sz="2000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9CE07C29-9D1F-4A41-8E17-75C0A857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반환값</a:t>
            </a:r>
            <a:r>
              <a:rPr lang="en-US" altLang="ko-KR"/>
              <a:t>(Return value)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D15A5-20AB-4825-AED2-F98824F77E1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8936" y="1263672"/>
            <a:ext cx="8291264" cy="892552"/>
          </a:xfrm>
          <a:prstGeom prst="rect">
            <a:avLst/>
          </a:prstGeom>
          <a:blipFill rotWithShape="1">
            <a:blip r:embed="rId2"/>
            <a:stretch>
              <a:fillRect l="-588" b="-476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7412" name="그림 4">
            <a:extLst>
              <a:ext uri="{FF2B5EF4-FFF2-40B4-BE49-F238E27FC236}">
                <a16:creationId xmlns:a16="http://schemas.microsoft.com/office/drawing/2014/main" id="{2D94E2CE-A0DF-42B5-913C-5528831C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951163"/>
            <a:ext cx="47132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6">
            <a:extLst>
              <a:ext uri="{FF2B5EF4-FFF2-40B4-BE49-F238E27FC236}">
                <a16:creationId xmlns:a16="http://schemas.microsoft.com/office/drawing/2014/main" id="{90884C36-7AAA-42D9-B2B0-79E864DE2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84413"/>
            <a:ext cx="38750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0CE8D-4906-4599-8966-B6671D151AD5}"/>
              </a:ext>
            </a:extLst>
          </p:cNvPr>
          <p:cNvSpPr txBox="1"/>
          <p:nvPr/>
        </p:nvSpPr>
        <p:spPr>
          <a:xfrm>
            <a:off x="539750" y="4238625"/>
            <a:ext cx="4968875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에피소드가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t=1~5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까지 진행되는 경우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반환값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계산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반환값은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에피소드가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202020204" pitchFamily="34" charset="0"/>
              </a:rPr>
              <a:t>끝난 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알 수 있음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가치함수를 통해 에피소드를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202020204" pitchFamily="34" charset="0"/>
              </a:rPr>
              <a:t>진행하지 않고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현재상태에서 앞으로 받을 보상이 얼마인지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202020204" pitchFamily="34" charset="0"/>
              </a:rPr>
              <a:t>기대해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볼 수 있음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9EDC-F65C-48EC-BE55-B642C77903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94944" y="4363399"/>
            <a:ext cx="3341552" cy="172989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2B9D1853-0537-45F8-9006-C41AA312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30238"/>
            <a:ext cx="8308975" cy="782637"/>
          </a:xfrm>
        </p:spPr>
        <p:txBody>
          <a:bodyPr/>
          <a:lstStyle/>
          <a:p>
            <a:r>
              <a:rPr lang="ko-KR" altLang="en-US"/>
              <a:t>가치함수</a:t>
            </a:r>
            <a:r>
              <a:rPr lang="en-US" altLang="ko-KR"/>
              <a:t>(Value function)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790F9-C8E8-4C04-9F19-C98F3979CC7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2204864"/>
            <a:ext cx="6192688" cy="4247317"/>
          </a:xfrm>
          <a:prstGeom prst="rect">
            <a:avLst/>
          </a:prstGeom>
          <a:blipFill rotWithShape="1">
            <a:blip r:embed="rId2"/>
            <a:stretch>
              <a:fillRect l="-787" b="-43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6E235-1279-4228-8973-A0B9BF5A270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3728" y="1484784"/>
            <a:ext cx="5832648" cy="517193"/>
          </a:xfrm>
          <a:prstGeom prst="rect">
            <a:avLst/>
          </a:prstGeom>
          <a:blipFill rotWithShape="1">
            <a:blip r:embed="rId3"/>
            <a:stretch>
              <a:fillRect b="-9524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8437" name="그림 5">
            <a:extLst>
              <a:ext uri="{FF2B5EF4-FFF2-40B4-BE49-F238E27FC236}">
                <a16:creationId xmlns:a16="http://schemas.microsoft.com/office/drawing/2014/main" id="{AF07050B-68A7-45FD-BF46-AED93C223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852738"/>
            <a:ext cx="18002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그림 6">
            <a:extLst>
              <a:ext uri="{FF2B5EF4-FFF2-40B4-BE49-F238E27FC236}">
                <a16:creationId xmlns:a16="http://schemas.microsoft.com/office/drawing/2014/main" id="{46548882-CB63-418B-A788-DC18213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7" b="83133"/>
          <a:stretch>
            <a:fillRect/>
          </a:stretch>
        </p:blipFill>
        <p:spPr bwMode="auto">
          <a:xfrm>
            <a:off x="1979613" y="4730750"/>
            <a:ext cx="26638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312A842-B08F-4EF7-963E-1E251C60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7688"/>
            <a:ext cx="8308975" cy="782637"/>
          </a:xfrm>
        </p:spPr>
        <p:txBody>
          <a:bodyPr/>
          <a:lstStyle/>
          <a:p>
            <a:r>
              <a:rPr lang="ko-KR" altLang="en-US"/>
              <a:t>벨만 기대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58DD6-C242-4AD2-915F-01AACD5A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484313"/>
            <a:ext cx="8321675" cy="1198562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현재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상태의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가치함수과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 다음 상태의 가치함수와의 </a:t>
            </a:r>
            <a:r>
              <a:rPr lang="ko-KR" altLang="en-US" dirty="0">
                <a:solidFill>
                  <a:srgbClr val="FF0000"/>
                </a:solidFill>
                <a:latin typeface="Abadi" panose="020B0604020202020204" pitchFamily="34" charset="0"/>
              </a:rPr>
              <a:t>관계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badi" panose="020B0604020202020204" pitchFamily="34" charset="0"/>
              </a:rPr>
              <a:t>를 나타내는 방정식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202020204" pitchFamily="34" charset="0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85AF6-7B68-4C36-9332-DBB12F725E3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9860" y="2322746"/>
            <a:ext cx="6840760" cy="50783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E51F50E-F4BB-4EFE-87D3-F333183173E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1208" y="3834914"/>
            <a:ext cx="4824536" cy="7645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E55D5-4936-446B-8A2C-E08B55CA2BB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1192" y="4338970"/>
            <a:ext cx="6805264" cy="175432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930A3-20CE-41C2-8602-77087C8BC79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7500" y="2826514"/>
            <a:ext cx="6840760" cy="92333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E725A37E-CAA4-4E9F-A9F2-C12E0AA3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47688"/>
            <a:ext cx="8308975" cy="782637"/>
          </a:xfrm>
        </p:spPr>
        <p:txBody>
          <a:bodyPr/>
          <a:lstStyle/>
          <a:p>
            <a:r>
              <a:rPr lang="ko-KR" altLang="en-US"/>
              <a:t>벨만 기대 방정식 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D7CD7F82-65AF-4709-BA9D-FC0F2688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9"/>
          <a:stretch>
            <a:fillRect/>
          </a:stretch>
        </p:blipFill>
        <p:spPr bwMode="auto">
          <a:xfrm>
            <a:off x="122238" y="1892300"/>
            <a:ext cx="453072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5">
            <a:extLst>
              <a:ext uri="{FF2B5EF4-FFF2-40B4-BE49-F238E27FC236}">
                <a16:creationId xmlns:a16="http://schemas.microsoft.com/office/drawing/2014/main" id="{B662181F-47D4-4E4C-8C16-E07F6164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73238"/>
            <a:ext cx="4476750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DEB92EED-77E1-4CDD-8047-A2915390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</a:t>
            </a:r>
            <a:r>
              <a:rPr lang="ko-KR" altLang="en-US"/>
              <a:t>함수 </a:t>
            </a:r>
            <a:r>
              <a:rPr lang="en-US" altLang="ko-KR"/>
              <a:t>(</a:t>
            </a:r>
            <a:r>
              <a:rPr lang="ko-KR" altLang="en-US"/>
              <a:t>행동가치함수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EA96-A9C5-4E21-B4CC-F5EA2629C1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1340768"/>
            <a:ext cx="7272808" cy="4301275"/>
          </a:xfrm>
          <a:prstGeom prst="rect">
            <a:avLst/>
          </a:prstGeom>
          <a:blipFill rotWithShape="1">
            <a:blip r:embed="rId2"/>
            <a:srcRect/>
            <a:stretch>
              <a:fillRect l="-587" r="1" b="-1145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9B622DA3-AEF3-426C-80A8-CE9C2370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5724525"/>
            <a:ext cx="554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CB9022BF-556E-4A08-A919-D20F5A9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ko-KR" altLang="en-US" sz="4800">
                <a:solidFill>
                  <a:srgbClr val="006600"/>
                </a:solidFill>
              </a:rPr>
              <a:t>순차적 행동의 결정문제를 </a:t>
            </a:r>
            <a:br>
              <a:rPr lang="en-US" altLang="ko-KR" sz="4800">
                <a:solidFill>
                  <a:srgbClr val="006600"/>
                </a:solidFill>
              </a:rPr>
            </a:br>
            <a:r>
              <a:rPr lang="ko-KR" altLang="en-US" sz="4800">
                <a:solidFill>
                  <a:srgbClr val="006600"/>
                </a:solidFill>
              </a:rPr>
              <a:t>어떻게 정형화하는가</a:t>
            </a:r>
            <a:r>
              <a:rPr lang="en-US" altLang="ko-KR" sz="4800">
                <a:solidFill>
                  <a:srgbClr val="006600"/>
                </a:solidFill>
              </a:rPr>
              <a:t>?</a:t>
            </a:r>
            <a:endParaRPr lang="ko-KR" altLang="en-US" sz="4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8412B746-2318-4D76-828A-745D0B97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62000"/>
            <a:ext cx="8308975" cy="782638"/>
          </a:xfrm>
        </p:spPr>
        <p:txBody>
          <a:bodyPr/>
          <a:lstStyle/>
          <a:p>
            <a:r>
              <a:rPr lang="ko-KR" altLang="en-US"/>
              <a:t>최적 정책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37C7-6147-4019-867A-4E6E78130F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2016337"/>
            <a:ext cx="7609184" cy="35008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2CA3FA20-45CE-4442-A035-B7A5F623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ko-KR" altLang="en-US"/>
              <a:t>벨만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9C93-719A-4F34-8649-7B99050CC7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1772816"/>
            <a:ext cx="7609184" cy="37394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2A9516E-39EF-4147-B0B7-92B6A792F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3" name="그림 4">
            <a:extLst>
              <a:ext uri="{FF2B5EF4-FFF2-40B4-BE49-F238E27FC236}">
                <a16:creationId xmlns:a16="http://schemas.microsoft.com/office/drawing/2014/main" id="{8A8FF4CF-3913-4984-94D8-7A8D42AA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846263"/>
            <a:ext cx="6154738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408D715-8E3D-443B-8034-E453728907AD}"/>
              </a:ext>
            </a:extLst>
          </p:cNvPr>
          <p:cNvSpPr txBox="1">
            <a:spLocks/>
          </p:cNvSpPr>
          <p:nvPr/>
        </p:nvSpPr>
        <p:spPr bwMode="auto">
          <a:xfrm>
            <a:off x="671513" y="469900"/>
            <a:ext cx="83089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kern="0" dirty="0"/>
              <a:t>Decision Process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72EE968-CE1B-4E48-85CD-DBE1D2038E4F}"/>
              </a:ext>
            </a:extLst>
          </p:cNvPr>
          <p:cNvSpPr txBox="1">
            <a:spLocks/>
          </p:cNvSpPr>
          <p:nvPr/>
        </p:nvSpPr>
        <p:spPr bwMode="auto">
          <a:xfrm>
            <a:off x="704850" y="1341438"/>
            <a:ext cx="8148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kumimoji="0" lang="en-US" altLang="ko-KR" kern="0" dirty="0">
                <a:solidFill>
                  <a:srgbClr val="009900"/>
                </a:solidFill>
              </a:rPr>
              <a:t>Agent, Environment, state, action, reward</a:t>
            </a:r>
          </a:p>
        </p:txBody>
      </p:sp>
      <p:pic>
        <p:nvPicPr>
          <p:cNvPr id="5126" name="Picture 1">
            <a:extLst>
              <a:ext uri="{FF2B5EF4-FFF2-40B4-BE49-F238E27FC236}">
                <a16:creationId xmlns:a16="http://schemas.microsoft.com/office/drawing/2014/main" id="{60AC9747-9765-4F18-A542-0A807F0F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1"/>
          <a:stretch>
            <a:fillRect/>
          </a:stretch>
        </p:blipFill>
        <p:spPr bwMode="auto">
          <a:xfrm>
            <a:off x="1223963" y="4922838"/>
            <a:ext cx="72358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E7D26AC-1EE5-4EE2-B090-71AD865D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38D7DBD-011E-41AF-8F3D-7E06F0916577}"/>
              </a:ext>
            </a:extLst>
          </p:cNvPr>
          <p:cNvSpPr txBox="1">
            <a:spLocks/>
          </p:cNvSpPr>
          <p:nvPr/>
        </p:nvSpPr>
        <p:spPr bwMode="auto">
          <a:xfrm>
            <a:off x="671513" y="469900"/>
            <a:ext cx="83089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kern="0" dirty="0"/>
              <a:t>Markov Decision Process</a:t>
            </a:r>
            <a:r>
              <a:rPr kumimoji="0" lang="ko-KR" altLang="en-US" kern="0" dirty="0"/>
              <a:t>의 예</a:t>
            </a:r>
            <a:endParaRPr kumimoji="0" lang="en-US" altLang="ko-KR" kern="0" dirty="0"/>
          </a:p>
        </p:txBody>
      </p:sp>
      <p:pic>
        <p:nvPicPr>
          <p:cNvPr id="6148" name="그림 1">
            <a:extLst>
              <a:ext uri="{FF2B5EF4-FFF2-40B4-BE49-F238E27FC236}">
                <a16:creationId xmlns:a16="http://schemas.microsoft.com/office/drawing/2014/main" id="{2677D5DC-5E0C-46CF-BAD4-F0001AB9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9450"/>
            <a:ext cx="4548188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>
            <a:extLst>
              <a:ext uri="{FF2B5EF4-FFF2-40B4-BE49-F238E27FC236}">
                <a16:creationId xmlns:a16="http://schemas.microsoft.com/office/drawing/2014/main" id="{424E03DC-88B1-428E-9096-B46CC07A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43113"/>
            <a:ext cx="4926013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A0B6277C-C847-4F61-9D09-8989129D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Property and MDP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7463B-BDD4-41AC-AE60-67CF44C7EF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8813" y="1654175"/>
            <a:ext cx="8321675" cy="4367213"/>
          </a:xfrm>
          <a:blipFill rotWithShape="1">
            <a:blip r:embed="rId2"/>
            <a:stretch>
              <a:fillRect l="-1319" t="-83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DF97F-8759-48B6-9141-9F537A70EB9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613" y="2395538"/>
            <a:ext cx="4895850" cy="461962"/>
          </a:xfrm>
          <a:prstGeom prst="rect">
            <a:avLst/>
          </a:prstGeom>
          <a:blipFill rotWithShape="1">
            <a:blip r:embed="rId3"/>
            <a:stretch>
              <a:fillRect l="-374" t="-14474" b="-25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A71EB-3E7B-4AEF-9915-B25FDBFC6EB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250" y="3070225"/>
            <a:ext cx="6265863" cy="646113"/>
          </a:xfrm>
          <a:prstGeom prst="rect">
            <a:avLst/>
          </a:prstGeom>
          <a:blipFill rotWithShape="1">
            <a:blip r:embed="rId4"/>
            <a:stretch>
              <a:fillRect l="-876" t="-6604" r="-584" b="-12264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D0912-E70A-4B2E-8B99-319642882F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6375" y="5008563"/>
            <a:ext cx="7199313" cy="508000"/>
          </a:xfrm>
          <a:prstGeom prst="rect">
            <a:avLst/>
          </a:prstGeom>
          <a:blipFill rotWithShape="1">
            <a:blip r:embed="rId5"/>
            <a:stretch>
              <a:fillRect t="-9639" b="-1807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CBB8B61-1EE9-4DD4-B296-A4E309B0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4AED4D5-ED17-4F81-A202-A5E8AE07A820}"/>
              </a:ext>
            </a:extLst>
          </p:cNvPr>
          <p:cNvSpPr txBox="1">
            <a:spLocks/>
          </p:cNvSpPr>
          <p:nvPr/>
        </p:nvSpPr>
        <p:spPr bwMode="auto">
          <a:xfrm>
            <a:off x="671513" y="469900"/>
            <a:ext cx="83089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kern="0" dirty="0"/>
              <a:t>MDP</a:t>
            </a:r>
            <a:r>
              <a:rPr kumimoji="0" lang="ko-KR" altLang="en-US" kern="0" dirty="0"/>
              <a:t>와 </a:t>
            </a:r>
            <a:r>
              <a:rPr kumimoji="0" lang="en-US" altLang="ko-KR" kern="0" dirty="0"/>
              <a:t>non MDP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17548BA-92E6-4363-9D74-D67B93A33A4F}"/>
              </a:ext>
            </a:extLst>
          </p:cNvPr>
          <p:cNvSpPr txBox="1">
            <a:spLocks/>
          </p:cNvSpPr>
          <p:nvPr/>
        </p:nvSpPr>
        <p:spPr bwMode="auto">
          <a:xfrm>
            <a:off x="5711825" y="1628775"/>
            <a:ext cx="15954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kumimoji="0" lang="ko-KR" altLang="en-US" kern="0" dirty="0">
                <a:solidFill>
                  <a:srgbClr val="009900"/>
                </a:solidFill>
              </a:rPr>
              <a:t>상태방정식</a:t>
            </a:r>
            <a:endParaRPr kumimoji="0" lang="en-US" altLang="ko-KR" kern="0" dirty="0">
              <a:solidFill>
                <a:srgbClr val="009900"/>
              </a:solidFill>
            </a:endParaRPr>
          </a:p>
        </p:txBody>
      </p:sp>
      <p:pic>
        <p:nvPicPr>
          <p:cNvPr id="8197" name="Picture 2" descr="D:\강의\2020년도1학기\지능시스템\강의자료\그림\inverted pendulum 장치 2.jpg">
            <a:extLst>
              <a:ext uri="{FF2B5EF4-FFF2-40B4-BE49-F238E27FC236}">
                <a16:creationId xmlns:a16="http://schemas.microsoft.com/office/drawing/2014/main" id="{21CFF4F5-CC58-492D-93A8-FCF8DA49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68500"/>
            <a:ext cx="283051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D:\강의\2020년도1학기\지능시스템\강의자료\그림\cartpole dynamics 1.png">
            <a:extLst>
              <a:ext uri="{FF2B5EF4-FFF2-40B4-BE49-F238E27FC236}">
                <a16:creationId xmlns:a16="http://schemas.microsoft.com/office/drawing/2014/main" id="{5E7CE65D-9875-4569-B24D-7A9EBE0B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2368550"/>
            <a:ext cx="47815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44AF2-D2A7-49BA-B4FD-C2E3049DA76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7568" y="4797152"/>
            <a:ext cx="7776864" cy="736805"/>
          </a:xfrm>
          <a:prstGeom prst="rect">
            <a:avLst/>
          </a:prstGeom>
          <a:blipFill rotWithShape="1">
            <a:blip r:embed="rId4"/>
            <a:stretch>
              <a:fillRect l="-705" b="-1157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FC276611-1636-42BF-AE9A-E04A2B69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MDP</a:t>
            </a:r>
            <a:r>
              <a:rPr lang="ko-KR" altLang="en-US"/>
              <a:t>의 결정 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E76A4-E16B-4CB7-8082-4F452A8A7DB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1412776"/>
            <a:ext cx="7704856" cy="4646272"/>
          </a:xfrm>
          <a:prstGeom prst="rect">
            <a:avLst/>
          </a:prstGeom>
          <a:blipFill rotWithShape="1">
            <a:blip r:embed="rId2"/>
            <a:stretch>
              <a:fillRect l="-87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5D03A2E-7C4B-436F-B089-30F2BB54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상태</a:t>
            </a:r>
            <a:r>
              <a:rPr lang="en-US" altLang="ko-KR"/>
              <a:t>(State)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9C46C-17A6-4CD4-AA81-3EAF2CB3CD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8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D5C87CA1-A538-47A9-B916-11BAB3CC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636838"/>
            <a:ext cx="352901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C1F7A227-F114-4F54-91CE-18BE27AF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행동</a:t>
            </a:r>
            <a:r>
              <a:rPr lang="en-US" altLang="ko-KR"/>
              <a:t>(Action)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201050D-DAD0-4873-928F-3385304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b="1"/>
              <a:t>행동</a:t>
            </a:r>
            <a:r>
              <a:rPr lang="en-US" altLang="ko-KR" sz="2000"/>
              <a:t> : </a:t>
            </a:r>
            <a:r>
              <a:rPr lang="ko-KR" altLang="en-US" sz="2000"/>
              <a:t>에이전트가 현재 상태에서 할 수 있는 행동의 집합</a:t>
            </a:r>
            <a:endParaRPr lang="en-US" altLang="ko-KR" sz="2000"/>
          </a:p>
          <a:p>
            <a:pPr marL="457200" indent="-457200">
              <a:lnSpc>
                <a:spcPct val="150000"/>
              </a:lnSpc>
            </a:pPr>
            <a:r>
              <a:rPr lang="ko-KR" altLang="en-US" sz="2000"/>
              <a:t>그리드 월드에서의 행동 </a:t>
            </a:r>
            <a:r>
              <a:rPr lang="en-US" altLang="ko-KR" sz="2000"/>
              <a:t>: A = {</a:t>
            </a:r>
            <a:r>
              <a:rPr lang="ko-KR" altLang="en-US" sz="2000"/>
              <a:t>위</a:t>
            </a:r>
            <a:r>
              <a:rPr lang="en-US" altLang="ko-KR" sz="2000"/>
              <a:t>, </a:t>
            </a:r>
            <a:r>
              <a:rPr lang="ko-KR" altLang="en-US" sz="2000"/>
              <a:t>아래</a:t>
            </a:r>
            <a:r>
              <a:rPr lang="en-US" altLang="ko-KR" sz="2000"/>
              <a:t>, </a:t>
            </a:r>
            <a:r>
              <a:rPr lang="ko-KR" altLang="en-US" sz="2000"/>
              <a:t>좌</a:t>
            </a:r>
            <a:r>
              <a:rPr lang="en-US" altLang="ko-KR" sz="2000"/>
              <a:t>, </a:t>
            </a:r>
            <a:r>
              <a:rPr lang="ko-KR" altLang="en-US" sz="2000"/>
              <a:t>우</a:t>
            </a:r>
            <a:r>
              <a:rPr lang="en-US" altLang="ko-KR" sz="2000"/>
              <a:t>}</a:t>
            </a:r>
            <a:endParaRPr lang="ko-KR" altLang="en-US" sz="2000"/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65179E9E-28B3-4B22-8C5F-048EC7B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2606675"/>
            <a:ext cx="2917825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5215</TotalTime>
  <Words>289</Words>
  <Application>Microsoft Office PowerPoint</Application>
  <PresentationFormat>화면 슬라이드 쇼(4:3)</PresentationFormat>
  <Paragraphs>68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나눔고딕</vt:lpstr>
      <vt:lpstr>맑은 고딕</vt:lpstr>
      <vt:lpstr>Abadi</vt:lpstr>
      <vt:lpstr>Arial</vt:lpstr>
      <vt:lpstr>Times New Roman</vt:lpstr>
      <vt:lpstr>Wingdings</vt:lpstr>
      <vt:lpstr>지능연구실마스터슬라이드3</vt:lpstr>
      <vt:lpstr>PowerPoint 프레젠테이션</vt:lpstr>
      <vt:lpstr>순차적 행동의 결정문제를  어떻게 정형화하는가?</vt:lpstr>
      <vt:lpstr>PowerPoint 프레젠테이션</vt:lpstr>
      <vt:lpstr>PowerPoint 프레젠테이션</vt:lpstr>
      <vt:lpstr>Markov Property and MDP</vt:lpstr>
      <vt:lpstr>PowerPoint 프레젠테이션</vt:lpstr>
      <vt:lpstr>MDP의 결정 요소</vt:lpstr>
      <vt:lpstr>상태(State)</vt:lpstr>
      <vt:lpstr>행동(Action)</vt:lpstr>
      <vt:lpstr>상태변환확률(State transition probability)</vt:lpstr>
      <vt:lpstr>보상(Reward)</vt:lpstr>
      <vt:lpstr>감가율(Discounting rate)</vt:lpstr>
      <vt:lpstr>감가율(Discounting rate)</vt:lpstr>
      <vt:lpstr>정책 (Policy)</vt:lpstr>
      <vt:lpstr>반환값(Return value)</vt:lpstr>
      <vt:lpstr>가치함수(Value function)</vt:lpstr>
      <vt:lpstr>벨만 기대 방정식</vt:lpstr>
      <vt:lpstr>벨만 기대 방정식 (예제)</vt:lpstr>
      <vt:lpstr>Q 함수 (행동가치함수)</vt:lpstr>
      <vt:lpstr>최적 정책</vt:lpstr>
      <vt:lpstr>벨만 최적 방정식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Youngwan Cho</cp:lastModifiedBy>
  <cp:revision>303</cp:revision>
  <dcterms:created xsi:type="dcterms:W3CDTF">2009-02-09T10:57:34Z</dcterms:created>
  <dcterms:modified xsi:type="dcterms:W3CDTF">2021-03-11T05:33:02Z</dcterms:modified>
</cp:coreProperties>
</file>